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sldIdLst>
    <p:sldId id="256" r:id="rId2"/>
    <p:sldId id="257" r:id="rId3"/>
    <p:sldId id="258" r:id="rId4"/>
    <p:sldId id="259" r:id="rId5"/>
    <p:sldId id="260" r:id="rId6"/>
    <p:sldId id="261" r:id="rId7"/>
    <p:sldId id="262" r:id="rId8"/>
    <p:sldId id="263" r:id="rId9"/>
    <p:sldId id="265"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252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1" autoAdjust="0"/>
    <p:restoredTop sz="94660"/>
  </p:normalViewPr>
  <p:slideViewPr>
    <p:cSldViewPr snapToGrid="0">
      <p:cViewPr varScale="1">
        <p:scale>
          <a:sx n="85" d="100"/>
          <a:sy n="85"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2434AA-67C8-4694-97C0-3F8383F6E6A5}" type="datetimeFigureOut">
              <a:rPr lang="en-IN" smtClean="0"/>
              <a:t>11-04-2022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AFF209-3A92-47B1-96DD-CE451AD5405B}" type="slidenum">
              <a:rPr lang="en-IN" smtClean="0"/>
              <a:t>‹#›</a:t>
            </a:fld>
            <a:endParaRPr lang="en-IN"/>
          </a:p>
        </p:txBody>
      </p:sp>
    </p:spTree>
    <p:extLst>
      <p:ext uri="{BB962C8B-B14F-4D97-AF65-F5344CB8AC3E}">
        <p14:creationId xmlns:p14="http://schemas.microsoft.com/office/powerpoint/2010/main" val="882765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2434AA-67C8-4694-97C0-3F8383F6E6A5}" type="datetimeFigureOut">
              <a:rPr lang="en-IN" smtClean="0"/>
              <a:t>11-04-2022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AFF209-3A92-47B1-96DD-CE451AD5405B}" type="slidenum">
              <a:rPr lang="en-IN" smtClean="0"/>
              <a:t>‹#›</a:t>
            </a:fld>
            <a:endParaRPr lang="en-IN"/>
          </a:p>
        </p:txBody>
      </p:sp>
    </p:spTree>
    <p:extLst>
      <p:ext uri="{BB962C8B-B14F-4D97-AF65-F5344CB8AC3E}">
        <p14:creationId xmlns:p14="http://schemas.microsoft.com/office/powerpoint/2010/main" val="3174197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2434AA-67C8-4694-97C0-3F8383F6E6A5}" type="datetimeFigureOut">
              <a:rPr lang="en-IN" smtClean="0"/>
              <a:t>11-04-2022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AFF209-3A92-47B1-96DD-CE451AD5405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553235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2434AA-67C8-4694-97C0-3F8383F6E6A5}" type="datetimeFigureOut">
              <a:rPr lang="en-IN" smtClean="0"/>
              <a:t>11-04-2022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AFF209-3A92-47B1-96DD-CE451AD5405B}" type="slidenum">
              <a:rPr lang="en-IN" smtClean="0"/>
              <a:t>‹#›</a:t>
            </a:fld>
            <a:endParaRPr lang="en-IN"/>
          </a:p>
        </p:txBody>
      </p:sp>
    </p:spTree>
    <p:extLst>
      <p:ext uri="{BB962C8B-B14F-4D97-AF65-F5344CB8AC3E}">
        <p14:creationId xmlns:p14="http://schemas.microsoft.com/office/powerpoint/2010/main" val="27062745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2434AA-67C8-4694-97C0-3F8383F6E6A5}" type="datetimeFigureOut">
              <a:rPr lang="en-IN" smtClean="0"/>
              <a:t>11-04-2022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AFF209-3A92-47B1-96DD-CE451AD5405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925980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2434AA-67C8-4694-97C0-3F8383F6E6A5}" type="datetimeFigureOut">
              <a:rPr lang="en-IN" smtClean="0"/>
              <a:t>11-04-2022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AFF209-3A92-47B1-96DD-CE451AD5405B}" type="slidenum">
              <a:rPr lang="en-IN" smtClean="0"/>
              <a:t>‹#›</a:t>
            </a:fld>
            <a:endParaRPr lang="en-IN"/>
          </a:p>
        </p:txBody>
      </p:sp>
    </p:spTree>
    <p:extLst>
      <p:ext uri="{BB962C8B-B14F-4D97-AF65-F5344CB8AC3E}">
        <p14:creationId xmlns:p14="http://schemas.microsoft.com/office/powerpoint/2010/main" val="24805848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2434AA-67C8-4694-97C0-3F8383F6E6A5}" type="datetimeFigureOut">
              <a:rPr lang="en-IN" smtClean="0"/>
              <a:t>11-04-2022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AFF209-3A92-47B1-96DD-CE451AD5405B}" type="slidenum">
              <a:rPr lang="en-IN" smtClean="0"/>
              <a:t>‹#›</a:t>
            </a:fld>
            <a:endParaRPr lang="en-IN"/>
          </a:p>
        </p:txBody>
      </p:sp>
    </p:spTree>
    <p:extLst>
      <p:ext uri="{BB962C8B-B14F-4D97-AF65-F5344CB8AC3E}">
        <p14:creationId xmlns:p14="http://schemas.microsoft.com/office/powerpoint/2010/main" val="31351340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2434AA-67C8-4694-97C0-3F8383F6E6A5}" type="datetimeFigureOut">
              <a:rPr lang="en-IN" smtClean="0"/>
              <a:t>11-04-2022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AFF209-3A92-47B1-96DD-CE451AD5405B}" type="slidenum">
              <a:rPr lang="en-IN" smtClean="0"/>
              <a:t>‹#›</a:t>
            </a:fld>
            <a:endParaRPr lang="en-IN"/>
          </a:p>
        </p:txBody>
      </p:sp>
    </p:spTree>
    <p:extLst>
      <p:ext uri="{BB962C8B-B14F-4D97-AF65-F5344CB8AC3E}">
        <p14:creationId xmlns:p14="http://schemas.microsoft.com/office/powerpoint/2010/main" val="44711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2434AA-67C8-4694-97C0-3F8383F6E6A5}" type="datetimeFigureOut">
              <a:rPr lang="en-IN" smtClean="0"/>
              <a:t>11-04-2022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AFF209-3A92-47B1-96DD-CE451AD5405B}" type="slidenum">
              <a:rPr lang="en-IN" smtClean="0"/>
              <a:t>‹#›</a:t>
            </a:fld>
            <a:endParaRPr lang="en-IN"/>
          </a:p>
        </p:txBody>
      </p:sp>
    </p:spTree>
    <p:extLst>
      <p:ext uri="{BB962C8B-B14F-4D97-AF65-F5344CB8AC3E}">
        <p14:creationId xmlns:p14="http://schemas.microsoft.com/office/powerpoint/2010/main" val="317418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2434AA-67C8-4694-97C0-3F8383F6E6A5}" type="datetimeFigureOut">
              <a:rPr lang="en-IN" smtClean="0"/>
              <a:t>11-04-2022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AFF209-3A92-47B1-96DD-CE451AD5405B}" type="slidenum">
              <a:rPr lang="en-IN" smtClean="0"/>
              <a:t>‹#›</a:t>
            </a:fld>
            <a:endParaRPr lang="en-IN"/>
          </a:p>
        </p:txBody>
      </p:sp>
    </p:spTree>
    <p:extLst>
      <p:ext uri="{BB962C8B-B14F-4D97-AF65-F5344CB8AC3E}">
        <p14:creationId xmlns:p14="http://schemas.microsoft.com/office/powerpoint/2010/main" val="1390068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2434AA-67C8-4694-97C0-3F8383F6E6A5}" type="datetimeFigureOut">
              <a:rPr lang="en-IN" smtClean="0"/>
              <a:t>11-04-2022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AFF209-3A92-47B1-96DD-CE451AD5405B}" type="slidenum">
              <a:rPr lang="en-IN" smtClean="0"/>
              <a:t>‹#›</a:t>
            </a:fld>
            <a:endParaRPr lang="en-IN"/>
          </a:p>
        </p:txBody>
      </p:sp>
    </p:spTree>
    <p:extLst>
      <p:ext uri="{BB962C8B-B14F-4D97-AF65-F5344CB8AC3E}">
        <p14:creationId xmlns:p14="http://schemas.microsoft.com/office/powerpoint/2010/main" val="3518587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2434AA-67C8-4694-97C0-3F8383F6E6A5}" type="datetimeFigureOut">
              <a:rPr lang="en-IN" smtClean="0"/>
              <a:t>11-04-2022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9AFF209-3A92-47B1-96DD-CE451AD5405B}" type="slidenum">
              <a:rPr lang="en-IN" smtClean="0"/>
              <a:t>‹#›</a:t>
            </a:fld>
            <a:endParaRPr lang="en-IN"/>
          </a:p>
        </p:txBody>
      </p:sp>
    </p:spTree>
    <p:extLst>
      <p:ext uri="{BB962C8B-B14F-4D97-AF65-F5344CB8AC3E}">
        <p14:creationId xmlns:p14="http://schemas.microsoft.com/office/powerpoint/2010/main" val="3984136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2434AA-67C8-4694-97C0-3F8383F6E6A5}" type="datetimeFigureOut">
              <a:rPr lang="en-IN" smtClean="0"/>
              <a:t>11-04-2022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9AFF209-3A92-47B1-96DD-CE451AD5405B}" type="slidenum">
              <a:rPr lang="en-IN" smtClean="0"/>
              <a:t>‹#›</a:t>
            </a:fld>
            <a:endParaRPr lang="en-IN"/>
          </a:p>
        </p:txBody>
      </p:sp>
    </p:spTree>
    <p:extLst>
      <p:ext uri="{BB962C8B-B14F-4D97-AF65-F5344CB8AC3E}">
        <p14:creationId xmlns:p14="http://schemas.microsoft.com/office/powerpoint/2010/main" val="612741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2434AA-67C8-4694-97C0-3F8383F6E6A5}" type="datetimeFigureOut">
              <a:rPr lang="en-IN" smtClean="0"/>
              <a:t>11-04-2022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9AFF209-3A92-47B1-96DD-CE451AD5405B}" type="slidenum">
              <a:rPr lang="en-IN" smtClean="0"/>
              <a:t>‹#›</a:t>
            </a:fld>
            <a:endParaRPr lang="en-IN"/>
          </a:p>
        </p:txBody>
      </p:sp>
    </p:spTree>
    <p:extLst>
      <p:ext uri="{BB962C8B-B14F-4D97-AF65-F5344CB8AC3E}">
        <p14:creationId xmlns:p14="http://schemas.microsoft.com/office/powerpoint/2010/main" val="3263808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2434AA-67C8-4694-97C0-3F8383F6E6A5}" type="datetimeFigureOut">
              <a:rPr lang="en-IN" smtClean="0"/>
              <a:t>11-04-2022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AFF209-3A92-47B1-96DD-CE451AD5405B}" type="slidenum">
              <a:rPr lang="en-IN" smtClean="0"/>
              <a:t>‹#›</a:t>
            </a:fld>
            <a:endParaRPr lang="en-IN"/>
          </a:p>
        </p:txBody>
      </p:sp>
    </p:spTree>
    <p:extLst>
      <p:ext uri="{BB962C8B-B14F-4D97-AF65-F5344CB8AC3E}">
        <p14:creationId xmlns:p14="http://schemas.microsoft.com/office/powerpoint/2010/main" val="2988212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2434AA-67C8-4694-97C0-3F8383F6E6A5}" type="datetimeFigureOut">
              <a:rPr lang="en-IN" smtClean="0"/>
              <a:t>11-04-2022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AFF209-3A92-47B1-96DD-CE451AD5405B}" type="slidenum">
              <a:rPr lang="en-IN" smtClean="0"/>
              <a:t>‹#›</a:t>
            </a:fld>
            <a:endParaRPr lang="en-IN"/>
          </a:p>
        </p:txBody>
      </p:sp>
    </p:spTree>
    <p:extLst>
      <p:ext uri="{BB962C8B-B14F-4D97-AF65-F5344CB8AC3E}">
        <p14:creationId xmlns:p14="http://schemas.microsoft.com/office/powerpoint/2010/main" val="25220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82434AA-67C8-4694-97C0-3F8383F6E6A5}" type="datetimeFigureOut">
              <a:rPr lang="en-IN" smtClean="0"/>
              <a:t>11-04-2022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9AFF209-3A92-47B1-96DD-CE451AD5405B}" type="slidenum">
              <a:rPr lang="en-IN" smtClean="0"/>
              <a:t>‹#›</a:t>
            </a:fld>
            <a:endParaRPr lang="en-IN"/>
          </a:p>
        </p:txBody>
      </p:sp>
    </p:spTree>
    <p:extLst>
      <p:ext uri="{BB962C8B-B14F-4D97-AF65-F5344CB8AC3E}">
        <p14:creationId xmlns:p14="http://schemas.microsoft.com/office/powerpoint/2010/main" val="819540990"/>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A909E-2EA1-416F-81AC-006C41D3B6D8}"/>
              </a:ext>
            </a:extLst>
          </p:cNvPr>
          <p:cNvSpPr>
            <a:spLocks noGrp="1"/>
          </p:cNvSpPr>
          <p:nvPr>
            <p:ph type="ctrTitle"/>
          </p:nvPr>
        </p:nvSpPr>
        <p:spPr/>
        <p:txBody>
          <a:bodyPr>
            <a:normAutofit fontScale="90000"/>
          </a:bodyPr>
          <a:lstStyle/>
          <a:p>
            <a:r>
              <a:rPr lang="en-US" b="0" i="0" dirty="0">
                <a:solidFill>
                  <a:srgbClr val="00B050"/>
                </a:solidFill>
                <a:effectLst/>
                <a:latin typeface="-apple-system"/>
              </a:rPr>
              <a:t>Brightness Control With Hand Detection</a:t>
            </a:r>
            <a:br>
              <a:rPr lang="en-US" b="0" i="0" dirty="0">
                <a:solidFill>
                  <a:srgbClr val="222222"/>
                </a:solidFill>
                <a:effectLst/>
                <a:latin typeface="-apple-system"/>
              </a:rPr>
            </a:br>
            <a:endParaRPr lang="en-IN" dirty="0"/>
          </a:p>
        </p:txBody>
      </p:sp>
      <p:sp>
        <p:nvSpPr>
          <p:cNvPr id="3" name="Subtitle 2">
            <a:extLst>
              <a:ext uri="{FF2B5EF4-FFF2-40B4-BE49-F238E27FC236}">
                <a16:creationId xmlns:a16="http://schemas.microsoft.com/office/drawing/2014/main" id="{F1E0FCFD-9BD1-4AE0-8C3B-C0D0516FF480}"/>
              </a:ext>
            </a:extLst>
          </p:cNvPr>
          <p:cNvSpPr>
            <a:spLocks noGrp="1"/>
          </p:cNvSpPr>
          <p:nvPr>
            <p:ph type="subTitle" idx="1"/>
          </p:nvPr>
        </p:nvSpPr>
        <p:spPr/>
        <p:txBody>
          <a:bodyPr>
            <a:noAutofit/>
          </a:bodyPr>
          <a:lstStyle/>
          <a:p>
            <a:r>
              <a:rPr lang="en-IN" sz="2000" b="1" dirty="0">
                <a:solidFill>
                  <a:schemeClr val="tx1"/>
                </a:solidFill>
                <a:latin typeface="Arial Rounded MT Bold" panose="020F0704030504030204" pitchFamily="34" charset="0"/>
              </a:rPr>
              <a:t>RA1911003010603-Dinesh babu</a:t>
            </a:r>
          </a:p>
          <a:p>
            <a:r>
              <a:rPr lang="en-IN" sz="2000" b="1" dirty="0">
                <a:solidFill>
                  <a:schemeClr val="tx1"/>
                </a:solidFill>
                <a:latin typeface="Arial Rounded MT Bold" panose="020F0704030504030204" pitchFamily="34" charset="0"/>
              </a:rPr>
              <a:t>RA1911003010612-Pushyanth</a:t>
            </a:r>
          </a:p>
          <a:p>
            <a:r>
              <a:rPr lang="en-IN" sz="2000" b="1" dirty="0">
                <a:solidFill>
                  <a:schemeClr val="tx1"/>
                </a:solidFill>
                <a:latin typeface="Arial Rounded MT Bold" panose="020F0704030504030204" pitchFamily="34" charset="0"/>
              </a:rPr>
              <a:t>RA1911003010621-Koteswararao</a:t>
            </a:r>
          </a:p>
        </p:txBody>
      </p:sp>
    </p:spTree>
    <p:extLst>
      <p:ext uri="{BB962C8B-B14F-4D97-AF65-F5344CB8AC3E}">
        <p14:creationId xmlns:p14="http://schemas.microsoft.com/office/powerpoint/2010/main" val="2015989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68ED3-99AC-4601-8C18-8C10EF9215D9}"/>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2EF95897-117F-491A-9BA2-B0132BD776DA}"/>
              </a:ext>
            </a:extLst>
          </p:cNvPr>
          <p:cNvSpPr>
            <a:spLocks noGrp="1"/>
          </p:cNvSpPr>
          <p:nvPr>
            <p:ph idx="1"/>
          </p:nvPr>
        </p:nvSpPr>
        <p:spPr>
          <a:xfrm>
            <a:off x="1885360" y="2160589"/>
            <a:ext cx="7388641" cy="3880773"/>
          </a:xfrm>
        </p:spPr>
        <p:txBody>
          <a:bodyPr>
            <a:normAutofit/>
          </a:bodyPr>
          <a:lstStyle/>
          <a:p>
            <a:pPr marL="0" indent="0" algn="ctr">
              <a:buNone/>
            </a:pPr>
            <a:r>
              <a:rPr lang="en-IN" sz="8800" spc="300" dirty="0">
                <a:solidFill>
                  <a:srgbClr val="72528A"/>
                </a:solidFill>
                <a:effectLst>
                  <a:outerShdw blurRad="38100" dist="38100" dir="2700000" algn="tl">
                    <a:srgbClr val="000000">
                      <a:alpha val="43137"/>
                    </a:srgbClr>
                  </a:outerShdw>
                </a:effectLst>
              </a:rPr>
              <a:t>THANK YOU</a:t>
            </a:r>
          </a:p>
        </p:txBody>
      </p:sp>
    </p:spTree>
    <p:extLst>
      <p:ext uri="{BB962C8B-B14F-4D97-AF65-F5344CB8AC3E}">
        <p14:creationId xmlns:p14="http://schemas.microsoft.com/office/powerpoint/2010/main" val="1394742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CAC3F-67D8-4783-98F3-52268AE0E506}"/>
              </a:ext>
            </a:extLst>
          </p:cNvPr>
          <p:cNvSpPr>
            <a:spLocks noGrp="1"/>
          </p:cNvSpPr>
          <p:nvPr>
            <p:ph type="title"/>
          </p:nvPr>
        </p:nvSpPr>
        <p:spPr>
          <a:xfrm>
            <a:off x="838200" y="571500"/>
            <a:ext cx="10515600" cy="2024743"/>
          </a:xfrm>
        </p:spPr>
        <p:txBody>
          <a:bodyPr>
            <a:normAutofit/>
          </a:bodyPr>
          <a:lstStyle/>
          <a:p>
            <a:r>
              <a:rPr lang="en-IN" dirty="0"/>
              <a:t>Problem Statement:</a:t>
            </a:r>
            <a:br>
              <a:rPr lang="en-IN" dirty="0"/>
            </a:br>
            <a:endParaRPr lang="en-IN" dirty="0"/>
          </a:p>
        </p:txBody>
      </p:sp>
      <p:sp>
        <p:nvSpPr>
          <p:cNvPr id="3" name="Content Placeholder 2">
            <a:extLst>
              <a:ext uri="{FF2B5EF4-FFF2-40B4-BE49-F238E27FC236}">
                <a16:creationId xmlns:a16="http://schemas.microsoft.com/office/drawing/2014/main" id="{3FF1AAFE-B7CA-41A0-A6B4-65553BE2D453}"/>
              </a:ext>
            </a:extLst>
          </p:cNvPr>
          <p:cNvSpPr>
            <a:spLocks noGrp="1"/>
          </p:cNvSpPr>
          <p:nvPr>
            <p:ph idx="1"/>
          </p:nvPr>
        </p:nvSpPr>
        <p:spPr>
          <a:xfrm>
            <a:off x="838200" y="1763485"/>
            <a:ext cx="10515600" cy="2628899"/>
          </a:xfrm>
        </p:spPr>
        <p:txBody>
          <a:bodyPr>
            <a:normAutofit/>
          </a:bodyPr>
          <a:lstStyle/>
          <a:p>
            <a:r>
              <a:rPr lang="en-IN" dirty="0"/>
              <a:t>	</a:t>
            </a:r>
            <a:r>
              <a:rPr lang="en-US" sz="2800" dirty="0"/>
              <a:t>With the development of ubiquitous computing, current user interaction approaches with keyboard, mouse and pen are not sufficient. Due to the limitation of these devices the useable command set is also limited. Direct use of hands can be used as an input device for providing natural interaction. </a:t>
            </a:r>
          </a:p>
          <a:p>
            <a:endParaRPr lang="en-US" dirty="0"/>
          </a:p>
          <a:p>
            <a:pPr marL="0" indent="0">
              <a:buNone/>
            </a:pPr>
            <a:endParaRPr lang="en-IN" dirty="0"/>
          </a:p>
        </p:txBody>
      </p:sp>
    </p:spTree>
    <p:extLst>
      <p:ext uri="{BB962C8B-B14F-4D97-AF65-F5344CB8AC3E}">
        <p14:creationId xmlns:p14="http://schemas.microsoft.com/office/powerpoint/2010/main" val="824467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ECB38-95C0-453A-A655-6F2BEE12D204}"/>
              </a:ext>
            </a:extLst>
          </p:cNvPr>
          <p:cNvSpPr>
            <a:spLocks noGrp="1"/>
          </p:cNvSpPr>
          <p:nvPr>
            <p:ph type="title"/>
          </p:nvPr>
        </p:nvSpPr>
        <p:spPr/>
        <p:txBody>
          <a:bodyPr>
            <a:normAutofit/>
          </a:bodyPr>
          <a:lstStyle/>
          <a:p>
            <a:br>
              <a:rPr lang="en-IN" dirty="0"/>
            </a:br>
            <a:r>
              <a:rPr lang="en-IN" dirty="0"/>
              <a:t>Aim:</a:t>
            </a:r>
          </a:p>
        </p:txBody>
      </p:sp>
      <p:sp>
        <p:nvSpPr>
          <p:cNvPr id="3" name="Content Placeholder 2">
            <a:extLst>
              <a:ext uri="{FF2B5EF4-FFF2-40B4-BE49-F238E27FC236}">
                <a16:creationId xmlns:a16="http://schemas.microsoft.com/office/drawing/2014/main" id="{C1956715-F249-4A6C-AA13-4252C9281E8F}"/>
              </a:ext>
            </a:extLst>
          </p:cNvPr>
          <p:cNvSpPr>
            <a:spLocks noGrp="1"/>
          </p:cNvSpPr>
          <p:nvPr>
            <p:ph idx="1"/>
          </p:nvPr>
        </p:nvSpPr>
        <p:spPr/>
        <p:txBody>
          <a:bodyPr/>
          <a:lstStyle/>
          <a:p>
            <a:r>
              <a:rPr lang="en-IN" dirty="0"/>
              <a:t>	</a:t>
            </a:r>
            <a:r>
              <a:rPr lang="en-US" sz="2800" b="1" dirty="0">
                <a:solidFill>
                  <a:srgbClr val="273239"/>
                </a:solidFill>
                <a:latin typeface="urw-din"/>
              </a:rPr>
              <a:t>To p</a:t>
            </a:r>
            <a:r>
              <a:rPr lang="en-US" sz="2800" b="1" i="0" dirty="0">
                <a:solidFill>
                  <a:srgbClr val="273239"/>
                </a:solidFill>
                <a:effectLst/>
                <a:latin typeface="urw-din"/>
              </a:rPr>
              <a:t>rocess the image and apply brightness based on the distance between thumb and index fingertip.</a:t>
            </a:r>
          </a:p>
          <a:p>
            <a:r>
              <a:rPr lang="en-IN" sz="2400" b="1" dirty="0"/>
              <a:t>To control the Brightness of the computer using Hand Gestures without using buttons</a:t>
            </a:r>
            <a:r>
              <a:rPr lang="en-IN" sz="2800" dirty="0"/>
              <a:t>.</a:t>
            </a:r>
          </a:p>
          <a:p>
            <a:pPr marL="0" indent="0">
              <a:buNone/>
            </a:pPr>
            <a:endParaRPr lang="en-IN" sz="2800" dirty="0"/>
          </a:p>
        </p:txBody>
      </p:sp>
    </p:spTree>
    <p:extLst>
      <p:ext uri="{BB962C8B-B14F-4D97-AF65-F5344CB8AC3E}">
        <p14:creationId xmlns:p14="http://schemas.microsoft.com/office/powerpoint/2010/main" val="2406097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AE308-18A6-4FB1-B7DB-79FEFFE983EC}"/>
              </a:ext>
            </a:extLst>
          </p:cNvPr>
          <p:cNvSpPr>
            <a:spLocks noGrp="1"/>
          </p:cNvSpPr>
          <p:nvPr>
            <p:ph type="title"/>
          </p:nvPr>
        </p:nvSpPr>
        <p:spPr/>
        <p:txBody>
          <a:bodyPr/>
          <a:lstStyle/>
          <a:p>
            <a:r>
              <a:rPr lang="en-IN" dirty="0"/>
              <a:t>Algorithm:</a:t>
            </a:r>
          </a:p>
        </p:txBody>
      </p:sp>
      <p:sp>
        <p:nvSpPr>
          <p:cNvPr id="3" name="Content Placeholder 2">
            <a:extLst>
              <a:ext uri="{FF2B5EF4-FFF2-40B4-BE49-F238E27FC236}">
                <a16:creationId xmlns:a16="http://schemas.microsoft.com/office/drawing/2014/main" id="{228F76B4-F4B2-4C71-BA16-818E9EECF897}"/>
              </a:ext>
            </a:extLst>
          </p:cNvPr>
          <p:cNvSpPr>
            <a:spLocks noGrp="1"/>
          </p:cNvSpPr>
          <p:nvPr>
            <p:ph idx="1"/>
          </p:nvPr>
        </p:nvSpPr>
        <p:spPr/>
        <p:txBody>
          <a:bodyPr/>
          <a:lstStyle/>
          <a:p>
            <a:r>
              <a:rPr lang="en-IN" sz="2800" b="1" i="0" dirty="0">
                <a:solidFill>
                  <a:srgbClr val="273239"/>
                </a:solidFill>
                <a:effectLst/>
                <a:latin typeface="urw-din"/>
              </a:rPr>
              <a:t>Import all required libraries</a:t>
            </a:r>
          </a:p>
          <a:p>
            <a:r>
              <a:rPr lang="en-IN" sz="2800" b="1" i="0" dirty="0">
                <a:solidFill>
                  <a:srgbClr val="273239"/>
                </a:solidFill>
                <a:effectLst/>
                <a:latin typeface="urw-din"/>
              </a:rPr>
              <a:t> Initializing Hands model</a:t>
            </a:r>
          </a:p>
          <a:p>
            <a:r>
              <a:rPr lang="en-US" sz="2800" b="1" i="0" dirty="0">
                <a:solidFill>
                  <a:srgbClr val="273239"/>
                </a:solidFill>
                <a:effectLst/>
                <a:latin typeface="urw-din"/>
              </a:rPr>
              <a:t>Process the image and apply brightness based on the distance between thumb and index fingertip</a:t>
            </a:r>
          </a:p>
          <a:p>
            <a:endParaRPr lang="en-IN" dirty="0"/>
          </a:p>
        </p:txBody>
      </p:sp>
    </p:spTree>
    <p:extLst>
      <p:ext uri="{BB962C8B-B14F-4D97-AF65-F5344CB8AC3E}">
        <p14:creationId xmlns:p14="http://schemas.microsoft.com/office/powerpoint/2010/main" val="4020770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614D8-D67C-4644-B300-B9A0BE8D3586}"/>
              </a:ext>
            </a:extLst>
          </p:cNvPr>
          <p:cNvSpPr>
            <a:spLocks noGrp="1"/>
          </p:cNvSpPr>
          <p:nvPr>
            <p:ph type="title"/>
          </p:nvPr>
        </p:nvSpPr>
        <p:spPr/>
        <p:txBody>
          <a:bodyPr/>
          <a:lstStyle/>
          <a:p>
            <a:r>
              <a:rPr lang="en-IN" dirty="0"/>
              <a:t>Calculation of Length:</a:t>
            </a:r>
          </a:p>
        </p:txBody>
      </p:sp>
      <p:pic>
        <p:nvPicPr>
          <p:cNvPr id="5" name="Content Placeholder 4">
            <a:extLst>
              <a:ext uri="{FF2B5EF4-FFF2-40B4-BE49-F238E27FC236}">
                <a16:creationId xmlns:a16="http://schemas.microsoft.com/office/drawing/2014/main" id="{C802A554-2AB8-4C3C-85F2-00B493A15B9A}"/>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36908" y="1690688"/>
            <a:ext cx="5508921" cy="3958998"/>
          </a:xfrm>
        </p:spPr>
      </p:pic>
      <p:pic>
        <p:nvPicPr>
          <p:cNvPr id="7" name="Picture 6">
            <a:extLst>
              <a:ext uri="{FF2B5EF4-FFF2-40B4-BE49-F238E27FC236}">
                <a16:creationId xmlns:a16="http://schemas.microsoft.com/office/drawing/2014/main" id="{88B788BB-4CAE-4E13-9A19-F1BDD01A84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94707" y="1219943"/>
            <a:ext cx="2610214" cy="4429743"/>
          </a:xfrm>
          <a:prstGeom prst="rect">
            <a:avLst/>
          </a:prstGeom>
        </p:spPr>
      </p:pic>
    </p:spTree>
    <p:extLst>
      <p:ext uri="{BB962C8B-B14F-4D97-AF65-F5344CB8AC3E}">
        <p14:creationId xmlns:p14="http://schemas.microsoft.com/office/powerpoint/2010/main" val="2347474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25ADC-862D-49ED-A2CD-FC4CFD7BF052}"/>
              </a:ext>
            </a:extLst>
          </p:cNvPr>
          <p:cNvSpPr>
            <a:spLocks noGrp="1"/>
          </p:cNvSpPr>
          <p:nvPr>
            <p:ph type="title"/>
          </p:nvPr>
        </p:nvSpPr>
        <p:spPr/>
        <p:txBody>
          <a:bodyPr>
            <a:normAutofit/>
          </a:bodyPr>
          <a:lstStyle/>
          <a:p>
            <a:r>
              <a:rPr lang="en-IN" dirty="0"/>
              <a:t>Outputs:</a:t>
            </a:r>
            <a:br>
              <a:rPr lang="en-IN" dirty="0"/>
            </a:br>
            <a:r>
              <a:rPr lang="en-IN" dirty="0"/>
              <a:t>	</a:t>
            </a:r>
          </a:p>
        </p:txBody>
      </p:sp>
      <p:pic>
        <p:nvPicPr>
          <p:cNvPr id="4" name="Picture 3">
            <a:extLst>
              <a:ext uri="{FF2B5EF4-FFF2-40B4-BE49-F238E27FC236}">
                <a16:creationId xmlns:a16="http://schemas.microsoft.com/office/drawing/2014/main" id="{A4C36009-6662-46C9-A236-86EB18182E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780" y="1357460"/>
            <a:ext cx="4585771" cy="5330858"/>
          </a:xfrm>
          <a:prstGeom prst="rect">
            <a:avLst/>
          </a:prstGeom>
        </p:spPr>
      </p:pic>
      <p:sp>
        <p:nvSpPr>
          <p:cNvPr id="6" name="Content Placeholder 5">
            <a:extLst>
              <a:ext uri="{FF2B5EF4-FFF2-40B4-BE49-F238E27FC236}">
                <a16:creationId xmlns:a16="http://schemas.microsoft.com/office/drawing/2014/main" id="{7A7D0E3A-D475-4C48-B1F0-0F19531EE65E}"/>
              </a:ext>
            </a:extLst>
          </p:cNvPr>
          <p:cNvSpPr>
            <a:spLocks noGrp="1"/>
          </p:cNvSpPr>
          <p:nvPr>
            <p:ph idx="1"/>
          </p:nvPr>
        </p:nvSpPr>
        <p:spPr/>
        <p:txBody>
          <a:bodyPr/>
          <a:lstStyle/>
          <a:p>
            <a:pPr marL="0" indent="0">
              <a:buNone/>
            </a:pPr>
            <a:endParaRPr lang="en-IN" dirty="0"/>
          </a:p>
        </p:txBody>
      </p:sp>
    </p:spTree>
    <p:extLst>
      <p:ext uri="{BB962C8B-B14F-4D97-AF65-F5344CB8AC3E}">
        <p14:creationId xmlns:p14="http://schemas.microsoft.com/office/powerpoint/2010/main" val="286227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8E755-C283-4774-BEA9-0BEADA1E7D61}"/>
              </a:ext>
            </a:extLst>
          </p:cNvPr>
          <p:cNvSpPr>
            <a:spLocks noGrp="1"/>
          </p:cNvSpPr>
          <p:nvPr>
            <p:ph type="title"/>
          </p:nvPr>
        </p:nvSpPr>
        <p:spPr/>
        <p:txBody>
          <a:bodyPr/>
          <a:lstStyle/>
          <a:p>
            <a:r>
              <a:rPr lang="en-IN" dirty="0"/>
              <a:t>Sample video output:</a:t>
            </a:r>
          </a:p>
        </p:txBody>
      </p:sp>
      <p:pic>
        <p:nvPicPr>
          <p:cNvPr id="4" name="21-29-00_Trim">
            <a:hlinkClick r:id="" action="ppaction://media"/>
            <a:extLst>
              <a:ext uri="{FF2B5EF4-FFF2-40B4-BE49-F238E27FC236}">
                <a16:creationId xmlns:a16="http://schemas.microsoft.com/office/drawing/2014/main" id="{A768C164-AAEF-44FF-8CE3-D77D33781B2D}"/>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1525588" y="2160588"/>
            <a:ext cx="6900862" cy="3881437"/>
          </a:xfrm>
        </p:spPr>
      </p:pic>
    </p:spTree>
    <p:extLst>
      <p:ext uri="{BB962C8B-B14F-4D97-AF65-F5344CB8AC3E}">
        <p14:creationId xmlns:p14="http://schemas.microsoft.com/office/powerpoint/2010/main" val="746185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86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4"/>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4"/>
                                        </p:tgtEl>
                                      </p:cBhvr>
                                    </p:cmd>
                                  </p:childTnLst>
                                </p:cTn>
                              </p:par>
                            </p:childTnLst>
                          </p:cTn>
                        </p:par>
                      </p:childTnLst>
                    </p:cTn>
                  </p:par>
                </p:childTnLst>
              </p:cTn>
              <p:nextCondLst>
                <p:cond evt="onClick" delay="0">
                  <p:tgtEl>
                    <p:spTgt spid="4"/>
                  </p:tgtEl>
                </p:cond>
              </p:nextCondLst>
            </p:seq>
            <p:video>
              <p:cMediaNode vol="80000">
                <p:cTn id="12" fill="hold" display="0">
                  <p:stCondLst>
                    <p:cond delay="indefinite"/>
                  </p:stCondLst>
                </p:cTn>
                <p:tgtEl>
                  <p:spTgt spid="4"/>
                </p:tgtEl>
              </p:cMediaNode>
            </p:vide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F5160-8D0F-4D76-83C9-53640B5760D8}"/>
              </a:ext>
            </a:extLst>
          </p:cNvPr>
          <p:cNvSpPr>
            <a:spLocks noGrp="1"/>
          </p:cNvSpPr>
          <p:nvPr>
            <p:ph type="title"/>
          </p:nvPr>
        </p:nvSpPr>
        <p:spPr/>
        <p:txBody>
          <a:bodyPr>
            <a:normAutofit/>
          </a:bodyPr>
          <a:lstStyle/>
          <a:p>
            <a:r>
              <a:rPr lang="en-US" sz="2800" b="0" i="0" dirty="0">
                <a:effectLst/>
                <a:latin typeface="Roboto" panose="02000000000000000000" pitchFamily="2" charset="0"/>
              </a:rPr>
              <a:t>Purpose of the problem statement (societal benefit)</a:t>
            </a:r>
            <a:endParaRPr lang="en-IN" sz="2800" dirty="0"/>
          </a:p>
        </p:txBody>
      </p:sp>
      <p:sp>
        <p:nvSpPr>
          <p:cNvPr id="3" name="Content Placeholder 2">
            <a:extLst>
              <a:ext uri="{FF2B5EF4-FFF2-40B4-BE49-F238E27FC236}">
                <a16:creationId xmlns:a16="http://schemas.microsoft.com/office/drawing/2014/main" id="{1D51EFD4-0AC3-48BE-9CA5-C3DB1FF726BD}"/>
              </a:ext>
            </a:extLst>
          </p:cNvPr>
          <p:cNvSpPr>
            <a:spLocks noGrp="1"/>
          </p:cNvSpPr>
          <p:nvPr>
            <p:ph idx="1"/>
          </p:nvPr>
        </p:nvSpPr>
        <p:spPr>
          <a:xfrm>
            <a:off x="677334" y="1743959"/>
            <a:ext cx="8596668" cy="4297403"/>
          </a:xfrm>
        </p:spPr>
        <p:txBody>
          <a:bodyPr>
            <a:normAutofit/>
          </a:bodyPr>
          <a:lstStyle/>
          <a:p>
            <a:r>
              <a:rPr lang="en-US" sz="2000" dirty="0">
                <a:solidFill>
                  <a:srgbClr val="212529"/>
                </a:solidFill>
                <a:effectLst/>
                <a:latin typeface="Segoe UI" panose="020B0502040204020203" pitchFamily="34" charset="0"/>
                <a:ea typeface="Calibri" panose="020F0502020204030204" pitchFamily="34" charset="0"/>
                <a:cs typeface="Times New Roman" panose="02020603050405020304" pitchFamily="18" charset="0"/>
              </a:rPr>
              <a:t>Gesture recognition helps computers to understand human body language.</a:t>
            </a:r>
          </a:p>
          <a:p>
            <a:endParaRPr lang="en-US" sz="2000" dirty="0">
              <a:solidFill>
                <a:srgbClr val="212529"/>
              </a:solidFill>
              <a:latin typeface="Segoe UI" panose="020B0502040204020203" pitchFamily="34" charset="0"/>
              <a:ea typeface="Calibri" panose="020F0502020204030204" pitchFamily="34" charset="0"/>
              <a:cs typeface="Times New Roman" panose="02020603050405020304" pitchFamily="18" charset="0"/>
            </a:endParaRPr>
          </a:p>
          <a:p>
            <a:r>
              <a:rPr lang="en-US" sz="2000" dirty="0">
                <a:solidFill>
                  <a:srgbClr val="212529"/>
                </a:solidFill>
                <a:effectLst/>
                <a:latin typeface="Segoe UI" panose="020B0502040204020203" pitchFamily="34" charset="0"/>
                <a:ea typeface="Calibri" panose="020F0502020204030204" pitchFamily="34" charset="0"/>
                <a:cs typeface="Times New Roman" panose="02020603050405020304" pitchFamily="18" charset="0"/>
              </a:rPr>
              <a:t> This helps to build a more potent link between humans and machines, rather than just the basic text user interfaces or graphical user interfaces (GUIs).</a:t>
            </a:r>
          </a:p>
          <a:p>
            <a:endParaRPr lang="en-US" sz="2000" dirty="0">
              <a:solidFill>
                <a:srgbClr val="212529"/>
              </a:solidFill>
              <a:latin typeface="Segoe UI" panose="020B0502040204020203" pitchFamily="34" charset="0"/>
              <a:ea typeface="Calibri" panose="020F0502020204030204" pitchFamily="34" charset="0"/>
              <a:cs typeface="Times New Roman" panose="02020603050405020304" pitchFamily="18" charset="0"/>
            </a:endParaRPr>
          </a:p>
          <a:p>
            <a:endParaRPr lang="en-US" sz="2000" dirty="0">
              <a:solidFill>
                <a:srgbClr val="212529"/>
              </a:solidFill>
              <a:effectLst/>
              <a:latin typeface="Segoe UI" panose="020B0502040204020203" pitchFamily="34" charset="0"/>
              <a:ea typeface="Calibri" panose="020F0502020204030204" pitchFamily="34" charset="0"/>
              <a:cs typeface="Times New Roman" panose="02020603050405020304" pitchFamily="18" charset="0"/>
            </a:endParaRPr>
          </a:p>
          <a:p>
            <a:r>
              <a:rPr lang="en-US" sz="2000" dirty="0">
                <a:solidFill>
                  <a:srgbClr val="212529"/>
                </a:solidFill>
                <a:effectLst/>
                <a:latin typeface="Segoe UI" panose="020B0502040204020203" pitchFamily="34" charset="0"/>
                <a:ea typeface="Calibri" panose="020F0502020204030204" pitchFamily="34" charset="0"/>
                <a:cs typeface="Times New Roman" panose="02020603050405020304" pitchFamily="18" charset="0"/>
              </a:rPr>
              <a:t> In this project for gesture recognition, the human body’s motions are read by a computer camera. The computer then makes use of this data as input to handle applications</a:t>
            </a:r>
            <a:r>
              <a:rPr lang="en-US" sz="1800" dirty="0">
                <a:solidFill>
                  <a:srgbClr val="212529"/>
                </a:solidFill>
                <a:effectLst/>
                <a:latin typeface="Segoe UI" panose="020B0502040204020203"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1348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21DC6-9BDF-4091-A697-356DF31123EF}"/>
              </a:ext>
            </a:extLst>
          </p:cNvPr>
          <p:cNvSpPr>
            <a:spLocks noGrp="1"/>
          </p:cNvSpPr>
          <p:nvPr>
            <p:ph type="title"/>
          </p:nvPr>
        </p:nvSpPr>
        <p:spPr/>
        <p:txBody>
          <a:bodyPr/>
          <a:lstStyle/>
          <a:p>
            <a:r>
              <a:rPr lang="en-IN" dirty="0"/>
              <a:t>Result:</a:t>
            </a:r>
          </a:p>
        </p:txBody>
      </p:sp>
      <p:sp>
        <p:nvSpPr>
          <p:cNvPr id="3" name="Content Placeholder 2">
            <a:extLst>
              <a:ext uri="{FF2B5EF4-FFF2-40B4-BE49-F238E27FC236}">
                <a16:creationId xmlns:a16="http://schemas.microsoft.com/office/drawing/2014/main" id="{AD897E89-8FE4-45FC-B535-6B7B9BC66B7D}"/>
              </a:ext>
            </a:extLst>
          </p:cNvPr>
          <p:cNvSpPr>
            <a:spLocks noGrp="1"/>
          </p:cNvSpPr>
          <p:nvPr>
            <p:ph idx="1"/>
          </p:nvPr>
        </p:nvSpPr>
        <p:spPr/>
        <p:txBody>
          <a:bodyPr>
            <a:normAutofit/>
          </a:bodyPr>
          <a:lstStyle/>
          <a:p>
            <a:r>
              <a:rPr lang="en-IN" sz="2800" dirty="0"/>
              <a:t>After successful completion of code in </a:t>
            </a:r>
            <a:r>
              <a:rPr lang="en-IN" sz="2800" dirty="0" err="1"/>
              <a:t>Intellij</a:t>
            </a:r>
            <a:r>
              <a:rPr lang="en-IN" sz="2800"/>
              <a:t> IDEA </a:t>
            </a:r>
            <a:r>
              <a:rPr lang="en-IN" sz="2800" dirty="0"/>
              <a:t>the brightness level of the system can be controlled with hand movements. </a:t>
            </a:r>
          </a:p>
        </p:txBody>
      </p:sp>
    </p:spTree>
    <p:extLst>
      <p:ext uri="{BB962C8B-B14F-4D97-AF65-F5344CB8AC3E}">
        <p14:creationId xmlns:p14="http://schemas.microsoft.com/office/powerpoint/2010/main" val="15559189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177</TotalTime>
  <Words>245</Words>
  <Application>Microsoft Office PowerPoint</Application>
  <PresentationFormat>Widescreen</PresentationFormat>
  <Paragraphs>26</Paragraphs>
  <Slides>10</Slides>
  <Notes>0</Notes>
  <HiddenSlides>0</HiddenSlides>
  <MMClips>1</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-apple-system</vt:lpstr>
      <vt:lpstr>Arial</vt:lpstr>
      <vt:lpstr>Arial Rounded MT Bold</vt:lpstr>
      <vt:lpstr>Calibri</vt:lpstr>
      <vt:lpstr>Roboto</vt:lpstr>
      <vt:lpstr>Segoe UI</vt:lpstr>
      <vt:lpstr>Trebuchet MS</vt:lpstr>
      <vt:lpstr>urw-din</vt:lpstr>
      <vt:lpstr>Wingdings 3</vt:lpstr>
      <vt:lpstr>Facet</vt:lpstr>
      <vt:lpstr>Brightness Control With Hand Detection </vt:lpstr>
      <vt:lpstr>Problem Statement: </vt:lpstr>
      <vt:lpstr> Aim:</vt:lpstr>
      <vt:lpstr>Algorithm:</vt:lpstr>
      <vt:lpstr>Calculation of Length:</vt:lpstr>
      <vt:lpstr>Outputs:  </vt:lpstr>
      <vt:lpstr>Sample video output:</vt:lpstr>
      <vt:lpstr>Purpose of the problem statement (societal benefit)</vt:lpstr>
      <vt:lpstr>Result: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Brightness Control With Hand Detection </dc:title>
  <dc:creator>pushyanth sajja</dc:creator>
  <cp:lastModifiedBy>pushyanth sajja</cp:lastModifiedBy>
  <cp:revision>4</cp:revision>
  <dcterms:created xsi:type="dcterms:W3CDTF">2022-04-10T15:28:28Z</dcterms:created>
  <dcterms:modified xsi:type="dcterms:W3CDTF">2022-04-11T03:03:46Z</dcterms:modified>
</cp:coreProperties>
</file>