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3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36"/>
    <p:restoredTop sz="94643"/>
  </p:normalViewPr>
  <p:slideViewPr>
    <p:cSldViewPr snapToGrid="0">
      <p:cViewPr>
        <p:scale>
          <a:sx n="146" d="100"/>
          <a:sy n="146" d="100"/>
        </p:scale>
        <p:origin x="2600" y="1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53D58A-4F17-4ACF-8607-C1AE3905737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8972C67-B679-4716-9585-8E8B1DE51620}">
      <dgm:prSet/>
      <dgm:spPr/>
      <dgm:t>
        <a:bodyPr/>
        <a:lstStyle/>
        <a:p>
          <a:r>
            <a:rPr lang="en-IN" b="1" i="0" dirty="0"/>
            <a:t>Highest BLEU/ROUGE:</a:t>
          </a:r>
        </a:p>
        <a:p>
          <a:r>
            <a:rPr lang="en-IN" b="1" i="0" dirty="0"/>
            <a:t>Scores:</a:t>
          </a:r>
          <a:r>
            <a:rPr lang="en-IN" b="0" i="0" dirty="0"/>
            <a:t> Clinically accurate text generation.</a:t>
          </a:r>
          <a:endParaRPr lang="en-US" dirty="0"/>
        </a:p>
      </dgm:t>
    </dgm:pt>
    <dgm:pt modelId="{D66436BA-C7C0-4527-964E-4FCCE7BF059D}" type="parTrans" cxnId="{2CBAECA9-E163-45B5-9856-16DA6CED1064}">
      <dgm:prSet/>
      <dgm:spPr/>
      <dgm:t>
        <a:bodyPr/>
        <a:lstStyle/>
        <a:p>
          <a:endParaRPr lang="en-US"/>
        </a:p>
      </dgm:t>
    </dgm:pt>
    <dgm:pt modelId="{414BBC40-74C6-4227-B13C-E6321E103E80}" type="sibTrans" cxnId="{2CBAECA9-E163-45B5-9856-16DA6CED1064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E1F6D3C4-0D13-48E7-B868-4E550C7F242C}">
      <dgm:prSet/>
      <dgm:spPr/>
      <dgm:t>
        <a:bodyPr/>
        <a:lstStyle/>
        <a:p>
          <a:r>
            <a:rPr lang="en-IN" b="1" i="0" dirty="0"/>
            <a:t>Domain-Aware Fusion:</a:t>
          </a:r>
          <a:r>
            <a:rPr lang="en-IN" b="0" i="0" dirty="0"/>
            <a:t> </a:t>
          </a:r>
        </a:p>
        <a:p>
          <a:r>
            <a:rPr lang="en-IN" b="0" i="0" dirty="0"/>
            <a:t>Cross-modal alignment (image + text + knowledge graph).</a:t>
          </a:r>
          <a:endParaRPr lang="en-US" dirty="0"/>
        </a:p>
      </dgm:t>
    </dgm:pt>
    <dgm:pt modelId="{056DCF9E-C2E9-4561-B166-A01F4678FC2B}" type="parTrans" cxnId="{07CBE13C-F0B1-4FAC-BA4F-C63D7A1BD703}">
      <dgm:prSet/>
      <dgm:spPr/>
      <dgm:t>
        <a:bodyPr/>
        <a:lstStyle/>
        <a:p>
          <a:endParaRPr lang="en-US"/>
        </a:p>
      </dgm:t>
    </dgm:pt>
    <dgm:pt modelId="{409DF0D4-4F06-4AAB-A53B-CE99B157FEA4}" type="sibTrans" cxnId="{07CBE13C-F0B1-4FAC-BA4F-C63D7A1BD703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37A5B2B3-D859-4DC1-B68D-B0F9E22E3CAB}">
      <dgm:prSet/>
      <dgm:spPr/>
      <dgm:t>
        <a:bodyPr/>
        <a:lstStyle/>
        <a:p>
          <a:r>
            <a:rPr lang="en-IN" b="1" i="0" dirty="0"/>
            <a:t>Structured Training:</a:t>
          </a:r>
          <a:r>
            <a:rPr lang="en-IN" b="0" i="0" dirty="0"/>
            <a:t> </a:t>
          </a:r>
        </a:p>
        <a:p>
          <a:r>
            <a:rPr lang="en-IN" b="0" i="0" dirty="0"/>
            <a:t>Contrastive learning + reinforcement rewards.</a:t>
          </a:r>
          <a:endParaRPr lang="en-US" dirty="0"/>
        </a:p>
      </dgm:t>
    </dgm:pt>
    <dgm:pt modelId="{A75A9C79-3886-470C-8087-2838C72844CA}" type="parTrans" cxnId="{5D8F9989-5349-4659-9705-5603AD1F779C}">
      <dgm:prSet/>
      <dgm:spPr/>
      <dgm:t>
        <a:bodyPr/>
        <a:lstStyle/>
        <a:p>
          <a:endParaRPr lang="en-US"/>
        </a:p>
      </dgm:t>
    </dgm:pt>
    <dgm:pt modelId="{B118F1A5-9678-4ABA-9910-E3AE183D3D8D}" type="sibTrans" cxnId="{5D8F9989-5349-4659-9705-5603AD1F779C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4BE52F36-BC75-464C-B9DF-98D0E9C67362}" type="pres">
      <dgm:prSet presAssocID="{C153D58A-4F17-4ACF-8607-C1AE39057371}" presName="Name0" presStyleCnt="0">
        <dgm:presLayoutVars>
          <dgm:animLvl val="lvl"/>
          <dgm:resizeHandles val="exact"/>
        </dgm:presLayoutVars>
      </dgm:prSet>
      <dgm:spPr/>
    </dgm:pt>
    <dgm:pt modelId="{2ADF726E-1DA1-B04D-ACFE-D2E40080E884}" type="pres">
      <dgm:prSet presAssocID="{A8972C67-B679-4716-9585-8E8B1DE51620}" presName="compositeNode" presStyleCnt="0">
        <dgm:presLayoutVars>
          <dgm:bulletEnabled val="1"/>
        </dgm:presLayoutVars>
      </dgm:prSet>
      <dgm:spPr/>
    </dgm:pt>
    <dgm:pt modelId="{E9A83186-F27A-3D45-AD5A-C70A750BD9D7}" type="pres">
      <dgm:prSet presAssocID="{A8972C67-B679-4716-9585-8E8B1DE51620}" presName="bgRect" presStyleLbl="alignNode1" presStyleIdx="0" presStyleCnt="3"/>
      <dgm:spPr/>
    </dgm:pt>
    <dgm:pt modelId="{F971480F-305A-BC44-B8D3-FCDAD7836A21}" type="pres">
      <dgm:prSet presAssocID="{414BBC40-74C6-4227-B13C-E6321E103E8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39E67767-DB1A-304F-B694-0E516D381E39}" type="pres">
      <dgm:prSet presAssocID="{A8972C67-B679-4716-9585-8E8B1DE51620}" presName="nodeRect" presStyleLbl="alignNode1" presStyleIdx="0" presStyleCnt="3">
        <dgm:presLayoutVars>
          <dgm:bulletEnabled val="1"/>
        </dgm:presLayoutVars>
      </dgm:prSet>
      <dgm:spPr/>
    </dgm:pt>
    <dgm:pt modelId="{7A22576C-04B8-DB46-B64D-C92845D338AA}" type="pres">
      <dgm:prSet presAssocID="{414BBC40-74C6-4227-B13C-E6321E103E80}" presName="sibTrans" presStyleCnt="0"/>
      <dgm:spPr/>
    </dgm:pt>
    <dgm:pt modelId="{4FAA577C-CA34-B545-A641-4865709F2716}" type="pres">
      <dgm:prSet presAssocID="{E1F6D3C4-0D13-48E7-B868-4E550C7F242C}" presName="compositeNode" presStyleCnt="0">
        <dgm:presLayoutVars>
          <dgm:bulletEnabled val="1"/>
        </dgm:presLayoutVars>
      </dgm:prSet>
      <dgm:spPr/>
    </dgm:pt>
    <dgm:pt modelId="{631CA0CD-6B52-0B47-960B-5047859F19FA}" type="pres">
      <dgm:prSet presAssocID="{E1F6D3C4-0D13-48E7-B868-4E550C7F242C}" presName="bgRect" presStyleLbl="alignNode1" presStyleIdx="1" presStyleCnt="3"/>
      <dgm:spPr/>
    </dgm:pt>
    <dgm:pt modelId="{7666033D-3865-C34A-806A-24EBE65BEF2E}" type="pres">
      <dgm:prSet presAssocID="{409DF0D4-4F06-4AAB-A53B-CE99B157FEA4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995E0A2-8398-2A48-9FE5-95A78177CB43}" type="pres">
      <dgm:prSet presAssocID="{E1F6D3C4-0D13-48E7-B868-4E550C7F242C}" presName="nodeRect" presStyleLbl="alignNode1" presStyleIdx="1" presStyleCnt="3">
        <dgm:presLayoutVars>
          <dgm:bulletEnabled val="1"/>
        </dgm:presLayoutVars>
      </dgm:prSet>
      <dgm:spPr/>
    </dgm:pt>
    <dgm:pt modelId="{4A2B34DE-06A0-2A48-A28F-5AF5109E7EF2}" type="pres">
      <dgm:prSet presAssocID="{409DF0D4-4F06-4AAB-A53B-CE99B157FEA4}" presName="sibTrans" presStyleCnt="0"/>
      <dgm:spPr/>
    </dgm:pt>
    <dgm:pt modelId="{2A4EDA8B-FCF1-E541-98B1-82C81086DB67}" type="pres">
      <dgm:prSet presAssocID="{37A5B2B3-D859-4DC1-B68D-B0F9E22E3CAB}" presName="compositeNode" presStyleCnt="0">
        <dgm:presLayoutVars>
          <dgm:bulletEnabled val="1"/>
        </dgm:presLayoutVars>
      </dgm:prSet>
      <dgm:spPr/>
    </dgm:pt>
    <dgm:pt modelId="{149A835A-465C-9642-A1B0-7DE6870EED7D}" type="pres">
      <dgm:prSet presAssocID="{37A5B2B3-D859-4DC1-B68D-B0F9E22E3CAB}" presName="bgRect" presStyleLbl="alignNode1" presStyleIdx="2" presStyleCnt="3"/>
      <dgm:spPr/>
    </dgm:pt>
    <dgm:pt modelId="{890F2DE2-B002-DA45-AD20-B0DAEEB74360}" type="pres">
      <dgm:prSet presAssocID="{B118F1A5-9678-4ABA-9910-E3AE183D3D8D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FBB28671-0C41-5249-887E-05C72FD4723F}" type="pres">
      <dgm:prSet presAssocID="{37A5B2B3-D859-4DC1-B68D-B0F9E22E3CAB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8A583207-03BE-414B-A2DE-AF3D17B3366E}" type="presOf" srcId="{37A5B2B3-D859-4DC1-B68D-B0F9E22E3CAB}" destId="{FBB28671-0C41-5249-887E-05C72FD4723F}" srcOrd="1" destOrd="0" presId="urn:microsoft.com/office/officeart/2016/7/layout/LinearBlockProcessNumbered"/>
    <dgm:cxn modelId="{83CBA63A-3379-6240-9372-305E7D70B6AB}" type="presOf" srcId="{37A5B2B3-D859-4DC1-B68D-B0F9E22E3CAB}" destId="{149A835A-465C-9642-A1B0-7DE6870EED7D}" srcOrd="0" destOrd="0" presId="urn:microsoft.com/office/officeart/2016/7/layout/LinearBlockProcessNumbered"/>
    <dgm:cxn modelId="{07CBE13C-F0B1-4FAC-BA4F-C63D7A1BD703}" srcId="{C153D58A-4F17-4ACF-8607-C1AE39057371}" destId="{E1F6D3C4-0D13-48E7-B868-4E550C7F242C}" srcOrd="1" destOrd="0" parTransId="{056DCF9E-C2E9-4561-B166-A01F4678FC2B}" sibTransId="{409DF0D4-4F06-4AAB-A53B-CE99B157FEA4}"/>
    <dgm:cxn modelId="{C9E77F3E-E391-A144-9191-E733BE8A6D7B}" type="presOf" srcId="{409DF0D4-4F06-4AAB-A53B-CE99B157FEA4}" destId="{7666033D-3865-C34A-806A-24EBE65BEF2E}" srcOrd="0" destOrd="0" presId="urn:microsoft.com/office/officeart/2016/7/layout/LinearBlockProcessNumbered"/>
    <dgm:cxn modelId="{4F7C8555-4684-D54A-B867-5FCDE4DA4EDC}" type="presOf" srcId="{A8972C67-B679-4716-9585-8E8B1DE51620}" destId="{E9A83186-F27A-3D45-AD5A-C70A750BD9D7}" srcOrd="0" destOrd="0" presId="urn:microsoft.com/office/officeart/2016/7/layout/LinearBlockProcessNumbered"/>
    <dgm:cxn modelId="{1709D356-02BC-2742-A8E9-DD5187EFCCE5}" type="presOf" srcId="{C153D58A-4F17-4ACF-8607-C1AE39057371}" destId="{4BE52F36-BC75-464C-B9DF-98D0E9C67362}" srcOrd="0" destOrd="0" presId="urn:microsoft.com/office/officeart/2016/7/layout/LinearBlockProcessNumbered"/>
    <dgm:cxn modelId="{F7747678-8BFE-C74A-8589-2D7080994456}" type="presOf" srcId="{414BBC40-74C6-4227-B13C-E6321E103E80}" destId="{F971480F-305A-BC44-B8D3-FCDAD7836A21}" srcOrd="0" destOrd="0" presId="urn:microsoft.com/office/officeart/2016/7/layout/LinearBlockProcessNumbered"/>
    <dgm:cxn modelId="{5D8F9989-5349-4659-9705-5603AD1F779C}" srcId="{C153D58A-4F17-4ACF-8607-C1AE39057371}" destId="{37A5B2B3-D859-4DC1-B68D-B0F9E22E3CAB}" srcOrd="2" destOrd="0" parTransId="{A75A9C79-3886-470C-8087-2838C72844CA}" sibTransId="{B118F1A5-9678-4ABA-9910-E3AE183D3D8D}"/>
    <dgm:cxn modelId="{350A9D8F-26A4-784B-8E89-400D0A09C33C}" type="presOf" srcId="{A8972C67-B679-4716-9585-8E8B1DE51620}" destId="{39E67767-DB1A-304F-B694-0E516D381E39}" srcOrd="1" destOrd="0" presId="urn:microsoft.com/office/officeart/2016/7/layout/LinearBlockProcessNumbered"/>
    <dgm:cxn modelId="{2CBAECA9-E163-45B5-9856-16DA6CED1064}" srcId="{C153D58A-4F17-4ACF-8607-C1AE39057371}" destId="{A8972C67-B679-4716-9585-8E8B1DE51620}" srcOrd="0" destOrd="0" parTransId="{D66436BA-C7C0-4527-964E-4FCCE7BF059D}" sibTransId="{414BBC40-74C6-4227-B13C-E6321E103E80}"/>
    <dgm:cxn modelId="{7FE7DFBC-F16B-7848-89E1-1F6D94E6EC71}" type="presOf" srcId="{E1F6D3C4-0D13-48E7-B868-4E550C7F242C}" destId="{631CA0CD-6B52-0B47-960B-5047859F19FA}" srcOrd="0" destOrd="0" presId="urn:microsoft.com/office/officeart/2016/7/layout/LinearBlockProcessNumbered"/>
    <dgm:cxn modelId="{F5A0B7C5-18D7-E445-963E-83B7819E106D}" type="presOf" srcId="{B118F1A5-9678-4ABA-9910-E3AE183D3D8D}" destId="{890F2DE2-B002-DA45-AD20-B0DAEEB74360}" srcOrd="0" destOrd="0" presId="urn:microsoft.com/office/officeart/2016/7/layout/LinearBlockProcessNumbered"/>
    <dgm:cxn modelId="{54E481EA-25D6-E540-908D-1BCB8FA21DA9}" type="presOf" srcId="{E1F6D3C4-0D13-48E7-B868-4E550C7F242C}" destId="{C995E0A2-8398-2A48-9FE5-95A78177CB43}" srcOrd="1" destOrd="0" presId="urn:microsoft.com/office/officeart/2016/7/layout/LinearBlockProcessNumbered"/>
    <dgm:cxn modelId="{8E773604-C270-9A44-ACE5-06C1AD22432E}" type="presParOf" srcId="{4BE52F36-BC75-464C-B9DF-98D0E9C67362}" destId="{2ADF726E-1DA1-B04D-ACFE-D2E40080E884}" srcOrd="0" destOrd="0" presId="urn:microsoft.com/office/officeart/2016/7/layout/LinearBlockProcessNumbered"/>
    <dgm:cxn modelId="{79AD2D99-4182-124A-BE0B-DE59B79E4FEC}" type="presParOf" srcId="{2ADF726E-1DA1-B04D-ACFE-D2E40080E884}" destId="{E9A83186-F27A-3D45-AD5A-C70A750BD9D7}" srcOrd="0" destOrd="0" presId="urn:microsoft.com/office/officeart/2016/7/layout/LinearBlockProcessNumbered"/>
    <dgm:cxn modelId="{94EDF150-1C25-8845-85A7-A7C6AD60EE09}" type="presParOf" srcId="{2ADF726E-1DA1-B04D-ACFE-D2E40080E884}" destId="{F971480F-305A-BC44-B8D3-FCDAD7836A21}" srcOrd="1" destOrd="0" presId="urn:microsoft.com/office/officeart/2016/7/layout/LinearBlockProcessNumbered"/>
    <dgm:cxn modelId="{391BD5D6-022D-BE4C-9B24-5996E478D85E}" type="presParOf" srcId="{2ADF726E-1DA1-B04D-ACFE-D2E40080E884}" destId="{39E67767-DB1A-304F-B694-0E516D381E39}" srcOrd="2" destOrd="0" presId="urn:microsoft.com/office/officeart/2016/7/layout/LinearBlockProcessNumbered"/>
    <dgm:cxn modelId="{8C3DFA78-C632-EB45-ABC6-3A1AD91A5038}" type="presParOf" srcId="{4BE52F36-BC75-464C-B9DF-98D0E9C67362}" destId="{7A22576C-04B8-DB46-B64D-C92845D338AA}" srcOrd="1" destOrd="0" presId="urn:microsoft.com/office/officeart/2016/7/layout/LinearBlockProcessNumbered"/>
    <dgm:cxn modelId="{43082643-DE92-E648-8A94-27D118C4EEC1}" type="presParOf" srcId="{4BE52F36-BC75-464C-B9DF-98D0E9C67362}" destId="{4FAA577C-CA34-B545-A641-4865709F2716}" srcOrd="2" destOrd="0" presId="urn:microsoft.com/office/officeart/2016/7/layout/LinearBlockProcessNumbered"/>
    <dgm:cxn modelId="{66D2D2E3-2B9F-B141-9F19-536AA097A11F}" type="presParOf" srcId="{4FAA577C-CA34-B545-A641-4865709F2716}" destId="{631CA0CD-6B52-0B47-960B-5047859F19FA}" srcOrd="0" destOrd="0" presId="urn:microsoft.com/office/officeart/2016/7/layout/LinearBlockProcessNumbered"/>
    <dgm:cxn modelId="{99A644CF-9AB9-5E41-ABAD-18050433C7FB}" type="presParOf" srcId="{4FAA577C-CA34-B545-A641-4865709F2716}" destId="{7666033D-3865-C34A-806A-24EBE65BEF2E}" srcOrd="1" destOrd="0" presId="urn:microsoft.com/office/officeart/2016/7/layout/LinearBlockProcessNumbered"/>
    <dgm:cxn modelId="{F0CC6A27-4E7A-7A41-95A2-9E129BA2F6D5}" type="presParOf" srcId="{4FAA577C-CA34-B545-A641-4865709F2716}" destId="{C995E0A2-8398-2A48-9FE5-95A78177CB43}" srcOrd="2" destOrd="0" presId="urn:microsoft.com/office/officeart/2016/7/layout/LinearBlockProcessNumbered"/>
    <dgm:cxn modelId="{D4018857-C62B-CA4E-9E35-F1C5DCC20422}" type="presParOf" srcId="{4BE52F36-BC75-464C-B9DF-98D0E9C67362}" destId="{4A2B34DE-06A0-2A48-A28F-5AF5109E7EF2}" srcOrd="3" destOrd="0" presId="urn:microsoft.com/office/officeart/2016/7/layout/LinearBlockProcessNumbered"/>
    <dgm:cxn modelId="{F7769CF9-A4B9-9F45-B21C-379087604572}" type="presParOf" srcId="{4BE52F36-BC75-464C-B9DF-98D0E9C67362}" destId="{2A4EDA8B-FCF1-E541-98B1-82C81086DB67}" srcOrd="4" destOrd="0" presId="urn:microsoft.com/office/officeart/2016/7/layout/LinearBlockProcessNumbered"/>
    <dgm:cxn modelId="{696548ED-7A2D-5B4A-86E9-23D8F89AEF9D}" type="presParOf" srcId="{2A4EDA8B-FCF1-E541-98B1-82C81086DB67}" destId="{149A835A-465C-9642-A1B0-7DE6870EED7D}" srcOrd="0" destOrd="0" presId="urn:microsoft.com/office/officeart/2016/7/layout/LinearBlockProcessNumbered"/>
    <dgm:cxn modelId="{C08EFBC8-1678-F94C-A8C5-8CD772ABAE5E}" type="presParOf" srcId="{2A4EDA8B-FCF1-E541-98B1-82C81086DB67}" destId="{890F2DE2-B002-DA45-AD20-B0DAEEB74360}" srcOrd="1" destOrd="0" presId="urn:microsoft.com/office/officeart/2016/7/layout/LinearBlockProcessNumbered"/>
    <dgm:cxn modelId="{D26044D9-AC1D-234B-AB2E-FDAD508B1DC4}" type="presParOf" srcId="{2A4EDA8B-FCF1-E541-98B1-82C81086DB67}" destId="{FBB28671-0C41-5249-887E-05C72FD4723F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A95C67-DE4E-40AC-AFBE-A33585570EFE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6F0CB40-823C-435A-9C47-C851FAC9C306}">
      <dgm:prSet/>
      <dgm:spPr/>
      <dgm:t>
        <a:bodyPr/>
        <a:lstStyle/>
        <a:p>
          <a:r>
            <a:rPr lang="en-IN" b="1" i="0" u="sng" dirty="0"/>
            <a:t>Outcome:</a:t>
          </a:r>
        </a:p>
        <a:p>
          <a:r>
            <a:rPr lang="en-IN" b="0" i="0" dirty="0"/>
            <a:t>Hybrid model outperforms </a:t>
          </a:r>
          <a:r>
            <a:rPr lang="en-IN" b="0" i="0" dirty="0" err="1"/>
            <a:t>EffiGPT</a:t>
          </a:r>
          <a:r>
            <a:rPr lang="en-IN" b="0" i="0" dirty="0"/>
            <a:t> and CLIP baselines.</a:t>
          </a:r>
          <a:endParaRPr lang="en-US" u="sng" dirty="0"/>
        </a:p>
      </dgm:t>
    </dgm:pt>
    <dgm:pt modelId="{DF5069AD-5AD2-4C8C-86F0-24B1E6DE7EBF}" type="parTrans" cxnId="{BDEF1042-B597-4761-9177-38E6C7464DA8}">
      <dgm:prSet/>
      <dgm:spPr/>
      <dgm:t>
        <a:bodyPr/>
        <a:lstStyle/>
        <a:p>
          <a:endParaRPr lang="en-US"/>
        </a:p>
      </dgm:t>
    </dgm:pt>
    <dgm:pt modelId="{0D6C3842-CDB2-4435-859F-752B39491F3A}" type="sibTrans" cxnId="{BDEF1042-B597-4761-9177-38E6C7464DA8}">
      <dgm:prSet/>
      <dgm:spPr/>
      <dgm:t>
        <a:bodyPr/>
        <a:lstStyle/>
        <a:p>
          <a:endParaRPr lang="en-US"/>
        </a:p>
      </dgm:t>
    </dgm:pt>
    <dgm:pt modelId="{F973A178-C33E-4DB0-8AA7-336FC32CC91A}">
      <dgm:prSet/>
      <dgm:spPr/>
      <dgm:t>
        <a:bodyPr/>
        <a:lstStyle/>
        <a:p>
          <a:r>
            <a:rPr lang="en-IN" b="1" i="0" u="sng" dirty="0"/>
            <a:t>Clinical Potential:</a:t>
          </a:r>
        </a:p>
        <a:p>
          <a:r>
            <a:rPr lang="en-IN" b="0" i="0" dirty="0"/>
            <a:t>Reduces radiologist workload; ensures consistency.</a:t>
          </a:r>
          <a:endParaRPr lang="en-US" u="sng" dirty="0"/>
        </a:p>
      </dgm:t>
    </dgm:pt>
    <dgm:pt modelId="{670B6CE1-C2D0-4D2E-8D5C-86ED6F3B0A03}" type="parTrans" cxnId="{93B16FA5-A9C2-48DD-AD99-04915CEBBBAC}">
      <dgm:prSet/>
      <dgm:spPr/>
      <dgm:t>
        <a:bodyPr/>
        <a:lstStyle/>
        <a:p>
          <a:endParaRPr lang="en-US"/>
        </a:p>
      </dgm:t>
    </dgm:pt>
    <dgm:pt modelId="{7FA1A348-8D00-4630-A873-05034784583E}" type="sibTrans" cxnId="{93B16FA5-A9C2-48DD-AD99-04915CEBBBAC}">
      <dgm:prSet/>
      <dgm:spPr/>
      <dgm:t>
        <a:bodyPr/>
        <a:lstStyle/>
        <a:p>
          <a:endParaRPr lang="en-US"/>
        </a:p>
      </dgm:t>
    </dgm:pt>
    <dgm:pt modelId="{52D8D23C-07C5-483C-888B-4754DF7E3C89}">
      <dgm:prSet/>
      <dgm:spPr/>
      <dgm:t>
        <a:bodyPr/>
        <a:lstStyle/>
        <a:p>
          <a:r>
            <a:rPr lang="en-IN" b="1" i="0" dirty="0"/>
            <a:t>Future Improvements:</a:t>
          </a:r>
        </a:p>
        <a:p>
          <a:r>
            <a:rPr lang="en-IN" b="0" i="0" dirty="0"/>
            <a:t>Larger knowledge graphs, real-world deployment testing</a:t>
          </a:r>
          <a:endParaRPr lang="en-US" dirty="0"/>
        </a:p>
      </dgm:t>
    </dgm:pt>
    <dgm:pt modelId="{13F00638-0BF5-4E17-80C9-98E81C50AC62}" type="parTrans" cxnId="{EC29C6AA-A6CC-422F-BED5-5F2AEF1082CF}">
      <dgm:prSet/>
      <dgm:spPr/>
      <dgm:t>
        <a:bodyPr/>
        <a:lstStyle/>
        <a:p>
          <a:endParaRPr lang="en-US"/>
        </a:p>
      </dgm:t>
    </dgm:pt>
    <dgm:pt modelId="{235123F3-3512-45E9-AE51-6A611677D156}" type="sibTrans" cxnId="{EC29C6AA-A6CC-422F-BED5-5F2AEF1082CF}">
      <dgm:prSet/>
      <dgm:spPr/>
      <dgm:t>
        <a:bodyPr/>
        <a:lstStyle/>
        <a:p>
          <a:endParaRPr lang="en-US"/>
        </a:p>
      </dgm:t>
    </dgm:pt>
    <dgm:pt modelId="{E4E6FD07-1E89-324A-AE6C-183453EC3929}" type="pres">
      <dgm:prSet presAssocID="{35A95C67-DE4E-40AC-AFBE-A33585570EFE}" presName="linear" presStyleCnt="0">
        <dgm:presLayoutVars>
          <dgm:animLvl val="lvl"/>
          <dgm:resizeHandles val="exact"/>
        </dgm:presLayoutVars>
      </dgm:prSet>
      <dgm:spPr/>
    </dgm:pt>
    <dgm:pt modelId="{72EDCEF6-958E-A240-A8E2-62F3E9AD6E86}" type="pres">
      <dgm:prSet presAssocID="{E6F0CB40-823C-435A-9C47-C851FAC9C30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B96A948-D6B6-7E49-B088-8D5274BE5BF1}" type="pres">
      <dgm:prSet presAssocID="{0D6C3842-CDB2-4435-859F-752B39491F3A}" presName="spacer" presStyleCnt="0"/>
      <dgm:spPr/>
    </dgm:pt>
    <dgm:pt modelId="{C529BB2B-299A-A343-958C-CE71601AEA66}" type="pres">
      <dgm:prSet presAssocID="{F973A178-C33E-4DB0-8AA7-336FC32CC91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BA9AF72-E5E1-9D41-AAE9-185C2DBD709A}" type="pres">
      <dgm:prSet presAssocID="{7FA1A348-8D00-4630-A873-05034784583E}" presName="spacer" presStyleCnt="0"/>
      <dgm:spPr/>
    </dgm:pt>
    <dgm:pt modelId="{87D4DDDC-E642-174E-8A24-941576DEC403}" type="pres">
      <dgm:prSet presAssocID="{52D8D23C-07C5-483C-888B-4754DF7E3C8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149C123-1020-B847-A357-5FA12242A54D}" type="presOf" srcId="{35A95C67-DE4E-40AC-AFBE-A33585570EFE}" destId="{E4E6FD07-1E89-324A-AE6C-183453EC3929}" srcOrd="0" destOrd="0" presId="urn:microsoft.com/office/officeart/2005/8/layout/vList2"/>
    <dgm:cxn modelId="{BDEF1042-B597-4761-9177-38E6C7464DA8}" srcId="{35A95C67-DE4E-40AC-AFBE-A33585570EFE}" destId="{E6F0CB40-823C-435A-9C47-C851FAC9C306}" srcOrd="0" destOrd="0" parTransId="{DF5069AD-5AD2-4C8C-86F0-24B1E6DE7EBF}" sibTransId="{0D6C3842-CDB2-4435-859F-752B39491F3A}"/>
    <dgm:cxn modelId="{04EAAD5B-5786-FF45-A302-916EC53B921F}" type="presOf" srcId="{E6F0CB40-823C-435A-9C47-C851FAC9C306}" destId="{72EDCEF6-958E-A240-A8E2-62F3E9AD6E86}" srcOrd="0" destOrd="0" presId="urn:microsoft.com/office/officeart/2005/8/layout/vList2"/>
    <dgm:cxn modelId="{93B16FA5-A9C2-48DD-AD99-04915CEBBBAC}" srcId="{35A95C67-DE4E-40AC-AFBE-A33585570EFE}" destId="{F973A178-C33E-4DB0-8AA7-336FC32CC91A}" srcOrd="1" destOrd="0" parTransId="{670B6CE1-C2D0-4D2E-8D5C-86ED6F3B0A03}" sibTransId="{7FA1A348-8D00-4630-A873-05034784583E}"/>
    <dgm:cxn modelId="{EC29C6AA-A6CC-422F-BED5-5F2AEF1082CF}" srcId="{35A95C67-DE4E-40AC-AFBE-A33585570EFE}" destId="{52D8D23C-07C5-483C-888B-4754DF7E3C89}" srcOrd="2" destOrd="0" parTransId="{13F00638-0BF5-4E17-80C9-98E81C50AC62}" sibTransId="{235123F3-3512-45E9-AE51-6A611677D156}"/>
    <dgm:cxn modelId="{66900FC1-12A4-BF43-9A47-8035E1658AF3}" type="presOf" srcId="{F973A178-C33E-4DB0-8AA7-336FC32CC91A}" destId="{C529BB2B-299A-A343-958C-CE71601AEA66}" srcOrd="0" destOrd="0" presId="urn:microsoft.com/office/officeart/2005/8/layout/vList2"/>
    <dgm:cxn modelId="{87E96BCB-5A64-424B-8B28-FBC4F07EAA65}" type="presOf" srcId="{52D8D23C-07C5-483C-888B-4754DF7E3C89}" destId="{87D4DDDC-E642-174E-8A24-941576DEC403}" srcOrd="0" destOrd="0" presId="urn:microsoft.com/office/officeart/2005/8/layout/vList2"/>
    <dgm:cxn modelId="{980FB4F5-83BA-9A4E-A4F2-9F1C7B3B007B}" type="presParOf" srcId="{E4E6FD07-1E89-324A-AE6C-183453EC3929}" destId="{72EDCEF6-958E-A240-A8E2-62F3E9AD6E86}" srcOrd="0" destOrd="0" presId="urn:microsoft.com/office/officeart/2005/8/layout/vList2"/>
    <dgm:cxn modelId="{EC63C6FB-6E3D-F64F-9481-ED7D3CF89650}" type="presParOf" srcId="{E4E6FD07-1E89-324A-AE6C-183453EC3929}" destId="{8B96A948-D6B6-7E49-B088-8D5274BE5BF1}" srcOrd="1" destOrd="0" presId="urn:microsoft.com/office/officeart/2005/8/layout/vList2"/>
    <dgm:cxn modelId="{0EA7CF77-8522-2942-9120-06AE11378C09}" type="presParOf" srcId="{E4E6FD07-1E89-324A-AE6C-183453EC3929}" destId="{C529BB2B-299A-A343-958C-CE71601AEA66}" srcOrd="2" destOrd="0" presId="urn:microsoft.com/office/officeart/2005/8/layout/vList2"/>
    <dgm:cxn modelId="{DB67CC08-73DA-274E-93DD-030D701D8DC4}" type="presParOf" srcId="{E4E6FD07-1E89-324A-AE6C-183453EC3929}" destId="{5BA9AF72-E5E1-9D41-AAE9-185C2DBD709A}" srcOrd="3" destOrd="0" presId="urn:microsoft.com/office/officeart/2005/8/layout/vList2"/>
    <dgm:cxn modelId="{56DEF50A-71B0-CC4C-A705-12E230037FC5}" type="presParOf" srcId="{E4E6FD07-1E89-324A-AE6C-183453EC3929}" destId="{87D4DDDC-E642-174E-8A24-941576DEC40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A83186-F27A-3D45-AD5A-C70A750BD9D7}">
      <dsp:nvSpPr>
        <dsp:cNvPr id="0" name=""/>
        <dsp:cNvSpPr/>
      </dsp:nvSpPr>
      <dsp:spPr>
        <a:xfrm>
          <a:off x="750" y="0"/>
          <a:ext cx="3037878" cy="29856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075" tIns="0" rIns="300075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1" i="0" kern="1200" dirty="0"/>
            <a:t>Highest BLEU/ROUGE: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1" i="0" kern="1200" dirty="0"/>
            <a:t>Scores:</a:t>
          </a:r>
          <a:r>
            <a:rPr lang="en-IN" sz="2100" b="0" i="0" kern="1200" dirty="0"/>
            <a:t> Clinically accurate text generation.</a:t>
          </a:r>
          <a:endParaRPr lang="en-US" sz="2100" kern="1200" dirty="0"/>
        </a:p>
      </dsp:txBody>
      <dsp:txXfrm>
        <a:off x="750" y="1194270"/>
        <a:ext cx="3037878" cy="1791405"/>
      </dsp:txXfrm>
    </dsp:sp>
    <dsp:sp modelId="{F971480F-305A-BC44-B8D3-FCDAD7836A21}">
      <dsp:nvSpPr>
        <dsp:cNvPr id="0" name=""/>
        <dsp:cNvSpPr/>
      </dsp:nvSpPr>
      <dsp:spPr>
        <a:xfrm>
          <a:off x="750" y="0"/>
          <a:ext cx="3037878" cy="119427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075" tIns="165100" rIns="300075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750" y="0"/>
        <a:ext cx="3037878" cy="1194270"/>
      </dsp:txXfrm>
    </dsp:sp>
    <dsp:sp modelId="{631CA0CD-6B52-0B47-960B-5047859F19FA}">
      <dsp:nvSpPr>
        <dsp:cNvPr id="0" name=""/>
        <dsp:cNvSpPr/>
      </dsp:nvSpPr>
      <dsp:spPr>
        <a:xfrm>
          <a:off x="3281659" y="0"/>
          <a:ext cx="3037878" cy="29856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075" tIns="0" rIns="300075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1" i="0" kern="1200" dirty="0"/>
            <a:t>Domain-Aware Fusion:</a:t>
          </a:r>
          <a:r>
            <a:rPr lang="en-IN" sz="2100" b="0" i="0" kern="1200" dirty="0"/>
            <a:t> 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0" i="0" kern="1200" dirty="0"/>
            <a:t>Cross-modal alignment (image + text + knowledge graph).</a:t>
          </a:r>
          <a:endParaRPr lang="en-US" sz="2100" kern="1200" dirty="0"/>
        </a:p>
      </dsp:txBody>
      <dsp:txXfrm>
        <a:off x="3281659" y="1194270"/>
        <a:ext cx="3037878" cy="1791405"/>
      </dsp:txXfrm>
    </dsp:sp>
    <dsp:sp modelId="{7666033D-3865-C34A-806A-24EBE65BEF2E}">
      <dsp:nvSpPr>
        <dsp:cNvPr id="0" name=""/>
        <dsp:cNvSpPr/>
      </dsp:nvSpPr>
      <dsp:spPr>
        <a:xfrm>
          <a:off x="3281659" y="0"/>
          <a:ext cx="3037878" cy="119427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075" tIns="165100" rIns="300075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281659" y="0"/>
        <a:ext cx="3037878" cy="1194270"/>
      </dsp:txXfrm>
    </dsp:sp>
    <dsp:sp modelId="{149A835A-465C-9642-A1B0-7DE6870EED7D}">
      <dsp:nvSpPr>
        <dsp:cNvPr id="0" name=""/>
        <dsp:cNvSpPr/>
      </dsp:nvSpPr>
      <dsp:spPr>
        <a:xfrm>
          <a:off x="6562568" y="0"/>
          <a:ext cx="3037878" cy="29856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075" tIns="0" rIns="300075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1" i="0" kern="1200" dirty="0"/>
            <a:t>Structured Training:</a:t>
          </a:r>
          <a:r>
            <a:rPr lang="en-IN" sz="2100" b="0" i="0" kern="1200" dirty="0"/>
            <a:t> 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0" i="0" kern="1200" dirty="0"/>
            <a:t>Contrastive learning + reinforcement rewards.</a:t>
          </a:r>
          <a:endParaRPr lang="en-US" sz="2100" kern="1200" dirty="0"/>
        </a:p>
      </dsp:txBody>
      <dsp:txXfrm>
        <a:off x="6562568" y="1194270"/>
        <a:ext cx="3037878" cy="1791405"/>
      </dsp:txXfrm>
    </dsp:sp>
    <dsp:sp modelId="{890F2DE2-B002-DA45-AD20-B0DAEEB74360}">
      <dsp:nvSpPr>
        <dsp:cNvPr id="0" name=""/>
        <dsp:cNvSpPr/>
      </dsp:nvSpPr>
      <dsp:spPr>
        <a:xfrm>
          <a:off x="6562568" y="0"/>
          <a:ext cx="3037878" cy="119427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075" tIns="165100" rIns="300075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6562568" y="0"/>
        <a:ext cx="3037878" cy="11942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EDCEF6-958E-A240-A8E2-62F3E9AD6E86}">
      <dsp:nvSpPr>
        <dsp:cNvPr id="0" name=""/>
        <dsp:cNvSpPr/>
      </dsp:nvSpPr>
      <dsp:spPr>
        <a:xfrm>
          <a:off x="0" y="46953"/>
          <a:ext cx="5914209" cy="166257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b="1" i="0" u="sng" kern="1200" dirty="0"/>
            <a:t>Outcome:</a:t>
          </a:r>
        </a:p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b="0" i="0" kern="1200" dirty="0"/>
            <a:t>Hybrid model outperforms </a:t>
          </a:r>
          <a:r>
            <a:rPr lang="en-IN" sz="2900" b="0" i="0" kern="1200" dirty="0" err="1"/>
            <a:t>EffiGPT</a:t>
          </a:r>
          <a:r>
            <a:rPr lang="en-IN" sz="2900" b="0" i="0" kern="1200" dirty="0"/>
            <a:t> and CLIP baselines.</a:t>
          </a:r>
          <a:endParaRPr lang="en-US" sz="2900" u="sng" kern="1200" dirty="0"/>
        </a:p>
      </dsp:txBody>
      <dsp:txXfrm>
        <a:off x="81160" y="128113"/>
        <a:ext cx="5751889" cy="1500250"/>
      </dsp:txXfrm>
    </dsp:sp>
    <dsp:sp modelId="{C529BB2B-299A-A343-958C-CE71601AEA66}">
      <dsp:nvSpPr>
        <dsp:cNvPr id="0" name=""/>
        <dsp:cNvSpPr/>
      </dsp:nvSpPr>
      <dsp:spPr>
        <a:xfrm>
          <a:off x="0" y="1793043"/>
          <a:ext cx="5914209" cy="166257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5">
                <a:hueOff val="496582"/>
                <a:satOff val="288"/>
                <a:lumOff val="2843"/>
                <a:alphaOff val="0"/>
                <a:shade val="74000"/>
                <a:satMod val="130000"/>
                <a:lumMod val="90000"/>
              </a:schemeClr>
              <a:schemeClr val="accent5">
                <a:hueOff val="496582"/>
                <a:satOff val="288"/>
                <a:lumOff val="2843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b="1" i="0" u="sng" kern="1200" dirty="0"/>
            <a:t>Clinical Potential:</a:t>
          </a:r>
        </a:p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b="0" i="0" kern="1200" dirty="0"/>
            <a:t>Reduces radiologist workload; ensures consistency.</a:t>
          </a:r>
          <a:endParaRPr lang="en-US" sz="2900" u="sng" kern="1200" dirty="0"/>
        </a:p>
      </dsp:txBody>
      <dsp:txXfrm>
        <a:off x="81160" y="1874203"/>
        <a:ext cx="5751889" cy="1500250"/>
      </dsp:txXfrm>
    </dsp:sp>
    <dsp:sp modelId="{87D4DDDC-E642-174E-8A24-941576DEC403}">
      <dsp:nvSpPr>
        <dsp:cNvPr id="0" name=""/>
        <dsp:cNvSpPr/>
      </dsp:nvSpPr>
      <dsp:spPr>
        <a:xfrm>
          <a:off x="0" y="3539133"/>
          <a:ext cx="5914209" cy="166257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5">
                <a:hueOff val="993165"/>
                <a:satOff val="576"/>
                <a:lumOff val="5686"/>
                <a:alphaOff val="0"/>
                <a:shade val="74000"/>
                <a:satMod val="130000"/>
                <a:lumMod val="90000"/>
              </a:schemeClr>
              <a:schemeClr val="accent5">
                <a:hueOff val="993165"/>
                <a:satOff val="576"/>
                <a:lumOff val="5686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b="1" i="0" kern="1200" dirty="0"/>
            <a:t>Future Improvements:</a:t>
          </a:r>
        </a:p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b="0" i="0" kern="1200" dirty="0"/>
            <a:t>Larger knowledge graphs, real-world deployment testing</a:t>
          </a:r>
          <a:endParaRPr lang="en-US" sz="2900" kern="1200" dirty="0"/>
        </a:p>
      </dsp:txBody>
      <dsp:txXfrm>
        <a:off x="81160" y="3620293"/>
        <a:ext cx="5751889" cy="1500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699CF77-A533-BA4F-B70D-56AC7464E7D1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338FF9E-4A7F-5F44-803E-9A1EF568FFA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16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9CF77-A533-BA4F-B70D-56AC7464E7D1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FF9E-4A7F-5F44-803E-9A1EF568F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08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9CF77-A533-BA4F-B70D-56AC7464E7D1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FF9E-4A7F-5F44-803E-9A1EF568FFA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027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9CF77-A533-BA4F-B70D-56AC7464E7D1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FF9E-4A7F-5F44-803E-9A1EF568FFA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826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9CF77-A533-BA4F-B70D-56AC7464E7D1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FF9E-4A7F-5F44-803E-9A1EF568F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78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9CF77-A533-BA4F-B70D-56AC7464E7D1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FF9E-4A7F-5F44-803E-9A1EF568FFA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940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9CF77-A533-BA4F-B70D-56AC7464E7D1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FF9E-4A7F-5F44-803E-9A1EF568FFA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141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9CF77-A533-BA4F-B70D-56AC7464E7D1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FF9E-4A7F-5F44-803E-9A1EF568FFA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9477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9CF77-A533-BA4F-B70D-56AC7464E7D1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FF9E-4A7F-5F44-803E-9A1EF568FFA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412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9CF77-A533-BA4F-B70D-56AC7464E7D1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FF9E-4A7F-5F44-803E-9A1EF568F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66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9CF77-A533-BA4F-B70D-56AC7464E7D1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FF9E-4A7F-5F44-803E-9A1EF568FFA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362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9CF77-A533-BA4F-B70D-56AC7464E7D1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FF9E-4A7F-5F44-803E-9A1EF568F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32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9CF77-A533-BA4F-B70D-56AC7464E7D1}" type="datetimeFigureOut">
              <a:rPr lang="en-US" smtClean="0"/>
              <a:t>4/22/25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FF9E-4A7F-5F44-803E-9A1EF568FFA4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568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9CF77-A533-BA4F-B70D-56AC7464E7D1}" type="datetimeFigureOut">
              <a:rPr lang="en-US" smtClean="0"/>
              <a:t>4/22/25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FF9E-4A7F-5F44-803E-9A1EF568FFA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591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9CF77-A533-BA4F-B70D-56AC7464E7D1}" type="datetimeFigureOut">
              <a:rPr lang="en-US" smtClean="0"/>
              <a:t>4/22/25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FF9E-4A7F-5F44-803E-9A1EF568F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4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9CF77-A533-BA4F-B70D-56AC7464E7D1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FF9E-4A7F-5F44-803E-9A1EF568FFA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40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9CF77-A533-BA4F-B70D-56AC7464E7D1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FF9E-4A7F-5F44-803E-9A1EF568F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87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699CF77-A533-BA4F-B70D-56AC7464E7D1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338FF9E-4A7F-5F44-803E-9A1EF568F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17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3990E5-FEC7-D914-B6D7-C45FC92B63F3}"/>
              </a:ext>
            </a:extLst>
          </p:cNvPr>
          <p:cNvSpPr txBox="1"/>
          <p:nvPr/>
        </p:nvSpPr>
        <p:spPr>
          <a:xfrm>
            <a:off x="3047405" y="1928072"/>
            <a:ext cx="609719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Bef>
                <a:spcPts val="1050"/>
              </a:spcBef>
              <a:buNone/>
            </a:pPr>
            <a:r>
              <a:rPr lang="en-IN" sz="2800" b="1" i="0" dirty="0">
                <a:solidFill>
                  <a:srgbClr val="000000"/>
                </a:solidFill>
                <a:effectLst/>
                <a:latin typeface="Poppins" pitchFamily="2" charset="77"/>
              </a:rPr>
              <a:t>Title: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 Comparative Study of Chest X-Ray Report Generation Models using IU-Xray Dataset</a:t>
            </a:r>
          </a:p>
        </p:txBody>
      </p:sp>
    </p:spTree>
    <p:extLst>
      <p:ext uri="{BB962C8B-B14F-4D97-AF65-F5344CB8AC3E}">
        <p14:creationId xmlns:p14="http://schemas.microsoft.com/office/powerpoint/2010/main" val="2510337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6ADF9C-1ED7-8A37-0664-ED2030DB5C6C}"/>
              </a:ext>
            </a:extLst>
          </p:cNvPr>
          <p:cNvSpPr txBox="1"/>
          <p:nvPr/>
        </p:nvSpPr>
        <p:spPr>
          <a:xfrm>
            <a:off x="694302" y="955998"/>
            <a:ext cx="3255723" cy="49460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400" b="1" i="0" dirty="0">
                <a:ln w="3175" cmpd="sng"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Slide 2: Introduction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D94C6E-3A63-EDF1-923E-686E4702BC53}"/>
              </a:ext>
            </a:extLst>
          </p:cNvPr>
          <p:cNvSpPr txBox="1"/>
          <p:nvPr/>
        </p:nvSpPr>
        <p:spPr>
          <a:xfrm>
            <a:off x="5140934" y="469900"/>
            <a:ext cx="5953630" cy="5405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sz="1700" b="1" i="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Problem Statement:</a:t>
            </a:r>
            <a:endParaRPr lang="en-US" sz="1700" b="0" i="0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1700" b="0" i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Manual radiology reporting is time-consuming and prone to variability.</a:t>
            </a:r>
          </a:p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1700" b="0" i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Need for automated, clinically accurate report generation.</a:t>
            </a:r>
            <a:endParaRPr lang="en-US" sz="1700" b="1" i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en-US" sz="17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sz="1700" b="1" i="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Dataset:</a:t>
            </a:r>
            <a:endParaRPr lang="en-US" sz="1700" b="0" i="0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1700" b="1" i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Indiana University Chest X-ray (IU-Xray)</a:t>
            </a:r>
            <a:r>
              <a:rPr lang="en-US" sz="1700" b="0" i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dataset:</a:t>
            </a:r>
          </a:p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1700" b="0" i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Contains X-ray images paired with free-text reports.</a:t>
            </a:r>
          </a:p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endParaRPr lang="en-US" sz="1700" b="0" i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sz="1700" b="1" i="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Objective:</a:t>
            </a:r>
            <a:endParaRPr lang="en-US" sz="1700" b="0" i="0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sz="1700" b="0" i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Compare 3 deep learning architectures for image-to-text generation:</a:t>
            </a: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1700" b="1" i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EffiGPT</a:t>
            </a:r>
            <a:r>
              <a:rPr lang="en-US" sz="1700" b="0" i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(</a:t>
            </a:r>
            <a:r>
              <a:rPr lang="en-US" sz="1700" b="0" i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EfficientNet</a:t>
            </a:r>
            <a:r>
              <a:rPr lang="en-US" sz="1700" b="0" i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+ GPT-2)</a:t>
            </a: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1700" b="1" i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Multimodal Clinical-Aware Hybrid Model</a:t>
            </a:r>
            <a:r>
              <a:rPr lang="en-US" sz="1700" b="0" i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(Swin/EVA-02 + T5)</a:t>
            </a: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1700" b="1" i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CLIP-Based Baseline</a:t>
            </a:r>
            <a:endParaRPr lang="en-US" sz="1700" b="0" i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931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75E66D3F-14EA-4BCD-819B-EEF581746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7" name="Group 2056">
            <a:extLst>
              <a:ext uri="{FF2B5EF4-FFF2-40B4-BE49-F238E27FC236}">
                <a16:creationId xmlns:a16="http://schemas.microsoft.com/office/drawing/2014/main" id="{D49D3EDE-CC3B-4573-A04B-26F32F1B2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058" name="Picture 2057">
              <a:extLst>
                <a:ext uri="{FF2B5EF4-FFF2-40B4-BE49-F238E27FC236}">
                  <a16:creationId xmlns:a16="http://schemas.microsoft.com/office/drawing/2014/main" id="{700D0D4B-CC81-434D-B595-71AA69192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059" name="Rectangle 2058">
              <a:extLst>
                <a:ext uri="{FF2B5EF4-FFF2-40B4-BE49-F238E27FC236}">
                  <a16:creationId xmlns:a16="http://schemas.microsoft.com/office/drawing/2014/main" id="{B8047919-8C66-4EF3-9979-FB7112EB6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2060" name="Picture 2059">
              <a:extLst>
                <a:ext uri="{FF2B5EF4-FFF2-40B4-BE49-F238E27FC236}">
                  <a16:creationId xmlns:a16="http://schemas.microsoft.com/office/drawing/2014/main" id="{C00195C4-7BCF-469C-A003-AC2F0D2F91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061" name="Picture 2060">
              <a:extLst>
                <a:ext uri="{FF2B5EF4-FFF2-40B4-BE49-F238E27FC236}">
                  <a16:creationId xmlns:a16="http://schemas.microsoft.com/office/drawing/2014/main" id="{CEE82425-33CD-4CF1-9623-91BECE687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AE32D8D-DD2F-C64A-8011-E62BF2669549}"/>
              </a:ext>
            </a:extLst>
          </p:cNvPr>
          <p:cNvSpPr txBox="1"/>
          <p:nvPr/>
        </p:nvSpPr>
        <p:spPr>
          <a:xfrm>
            <a:off x="6094412" y="982132"/>
            <a:ext cx="4802185" cy="13038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1" i="0" dirty="0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rPr>
              <a:t>Slide </a:t>
            </a:r>
            <a:r>
              <a:rPr lang="en-US" sz="3400" b="1" dirty="0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rPr>
              <a:t>3</a:t>
            </a:r>
            <a:r>
              <a:rPr lang="en-US" sz="3400" b="1" i="0" dirty="0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3400" b="1" i="0" dirty="0" err="1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rPr>
              <a:t>EffiGPT</a:t>
            </a:r>
            <a:r>
              <a:rPr lang="en-US" sz="3400" b="1" dirty="0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400" b="1" i="0" dirty="0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3400" b="1" i="0" dirty="0" err="1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rPr>
              <a:t>EfficientNet</a:t>
            </a:r>
            <a:r>
              <a:rPr lang="en-US" sz="3400" b="1" i="0" dirty="0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rPr>
              <a:t> + GPT-2)</a:t>
            </a:r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DD5289D1-D3B7-4C53-823E-280A79C02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4517009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Output image">
            <a:extLst>
              <a:ext uri="{FF2B5EF4-FFF2-40B4-BE49-F238E27FC236}">
                <a16:creationId xmlns:a16="http://schemas.microsoft.com/office/drawing/2014/main" id="{C4492A81-E692-30E8-AA24-92D8EBDE4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2683" y="2171712"/>
            <a:ext cx="3876801" cy="233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5" name="Straight Connector 2064">
            <a:extLst>
              <a:ext uri="{FF2B5EF4-FFF2-40B4-BE49-F238E27FC236}">
                <a16:creationId xmlns:a16="http://schemas.microsoft.com/office/drawing/2014/main" id="{A456CE10-0EE3-4503-ACF3-1D53A6FDB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4412" y="2400639"/>
            <a:ext cx="48021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DA7ED5B-F246-F147-1A15-77268BCA011A}"/>
              </a:ext>
            </a:extLst>
          </p:cNvPr>
          <p:cNvSpPr txBox="1"/>
          <p:nvPr/>
        </p:nvSpPr>
        <p:spPr>
          <a:xfrm>
            <a:off x="6094412" y="2556932"/>
            <a:ext cx="4802184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sz="1100" b="1" i="0" u="sng" dirty="0">
                <a:solidFill>
                  <a:srgbClr val="262626"/>
                </a:solidFill>
              </a:rPr>
              <a:t>Architecture Diagram:</a:t>
            </a:r>
            <a:endParaRPr lang="en-US" sz="1100" b="0" i="0" u="sng" dirty="0">
              <a:solidFill>
                <a:srgbClr val="262626"/>
              </a:solidFill>
            </a:endParaRPr>
          </a:p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1100" b="1" i="0" dirty="0">
                <a:solidFill>
                  <a:srgbClr val="262626"/>
                </a:solidFill>
              </a:rPr>
              <a:t>Image Encoder:</a:t>
            </a:r>
            <a:r>
              <a:rPr lang="en-US" sz="1100" b="0" i="0" dirty="0">
                <a:solidFill>
                  <a:srgbClr val="262626"/>
                </a:solidFill>
              </a:rPr>
              <a:t> </a:t>
            </a:r>
            <a:r>
              <a:rPr lang="en-US" sz="1100" b="0" i="0" dirty="0" err="1">
                <a:solidFill>
                  <a:srgbClr val="262626"/>
                </a:solidFill>
              </a:rPr>
              <a:t>EfficientNet</a:t>
            </a:r>
            <a:r>
              <a:rPr lang="en-US" sz="1100" b="0" i="0" dirty="0">
                <a:solidFill>
                  <a:srgbClr val="262626"/>
                </a:solidFill>
              </a:rPr>
              <a:t> → Feature embeddings.</a:t>
            </a:r>
          </a:p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1100" b="1" i="0" dirty="0">
                <a:solidFill>
                  <a:srgbClr val="262626"/>
                </a:solidFill>
              </a:rPr>
              <a:t>Text Decoder:</a:t>
            </a:r>
            <a:r>
              <a:rPr lang="en-US" sz="1100" b="0" i="0" dirty="0">
                <a:solidFill>
                  <a:srgbClr val="262626"/>
                </a:solidFill>
              </a:rPr>
              <a:t> GPT-2 autoregressive generation.</a:t>
            </a:r>
          </a:p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1100" b="1" i="0" dirty="0">
                <a:solidFill>
                  <a:srgbClr val="262626"/>
                </a:solidFill>
              </a:rPr>
              <a:t>Flow:</a:t>
            </a:r>
            <a:r>
              <a:rPr lang="en-US" sz="1100" b="0" i="0" dirty="0">
                <a:solidFill>
                  <a:srgbClr val="262626"/>
                </a:solidFill>
              </a:rPr>
              <a:t> Image → Encoder → GPT-2 → Report.</a:t>
            </a:r>
          </a:p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en-US" sz="1100" b="1" i="0" dirty="0">
              <a:solidFill>
                <a:srgbClr val="262626"/>
              </a:solidFill>
            </a:endParaRPr>
          </a:p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sz="1100" b="1" i="0" u="sng" dirty="0">
                <a:solidFill>
                  <a:srgbClr val="262626"/>
                </a:solidFill>
              </a:rPr>
              <a:t>Metrics:</a:t>
            </a:r>
            <a:endParaRPr lang="en-US" sz="1100" b="0" i="0" u="sng" dirty="0">
              <a:solidFill>
                <a:srgbClr val="262626"/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1100" b="0" i="0" u="none" strike="noStrike" dirty="0">
                <a:solidFill>
                  <a:srgbClr val="262626"/>
                </a:solidFill>
              </a:rPr>
              <a:t>Word Overlap Precision: 0.3758</a:t>
            </a:r>
            <a:endParaRPr lang="en-US" sz="1100" i="0" u="none" strike="noStrike" dirty="0">
              <a:solidFill>
                <a:srgbClr val="262626"/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1100" b="0" i="0" u="none" strike="noStrike" dirty="0">
                <a:solidFill>
                  <a:srgbClr val="262626"/>
                </a:solidFill>
              </a:rPr>
              <a:t>Word Overlap Recall: 0.3662</a:t>
            </a:r>
            <a:endParaRPr lang="en-US" sz="1100" i="0" u="none" strike="noStrike" dirty="0">
              <a:solidFill>
                <a:srgbClr val="262626"/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1100" b="0" i="0" u="none" strike="noStrike" dirty="0">
                <a:solidFill>
                  <a:srgbClr val="262626"/>
                </a:solidFill>
              </a:rPr>
              <a:t>Word Overlap F1: 0.3708</a:t>
            </a:r>
            <a:endParaRPr lang="en-US" sz="1100" i="0" u="none" strike="noStrike" dirty="0">
              <a:solidFill>
                <a:srgbClr val="262626"/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1100" b="0" i="0" u="none" strike="noStrike" dirty="0">
                <a:solidFill>
                  <a:srgbClr val="262626"/>
                </a:solidFill>
              </a:rPr>
              <a:t>ROUGE-1: 0.4706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1100" b="0" i="0" u="none" strike="noStrike" dirty="0">
                <a:solidFill>
                  <a:srgbClr val="262626"/>
                </a:solidFill>
              </a:rPr>
              <a:t>ROUGE-2: 0.0743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1100" b="0" i="0" u="none" strike="noStrike" dirty="0">
                <a:solidFill>
                  <a:srgbClr val="262626"/>
                </a:solidFill>
              </a:rPr>
              <a:t>ROUGE-L: 0.3547</a:t>
            </a:r>
            <a:br>
              <a:rPr lang="en-US" sz="1100" dirty="0">
                <a:solidFill>
                  <a:srgbClr val="262626"/>
                </a:solidFill>
              </a:rPr>
            </a:br>
            <a:endParaRPr lang="en-US" sz="11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336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4A2AAA7B-DD5A-486B-B28F-F19588315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83" name="Group 3082">
            <a:extLst>
              <a:ext uri="{FF2B5EF4-FFF2-40B4-BE49-F238E27FC236}">
                <a16:creationId xmlns:a16="http://schemas.microsoft.com/office/drawing/2014/main" id="{3DB99B21-A649-42D2-BB86-486C2E73A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3084" name="Picture 3083">
              <a:extLst>
                <a:ext uri="{FF2B5EF4-FFF2-40B4-BE49-F238E27FC236}">
                  <a16:creationId xmlns:a16="http://schemas.microsoft.com/office/drawing/2014/main" id="{4A631EEB-EF96-4032-8B47-62220C131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085" name="Rectangle 3084">
              <a:extLst>
                <a:ext uri="{FF2B5EF4-FFF2-40B4-BE49-F238E27FC236}">
                  <a16:creationId xmlns:a16="http://schemas.microsoft.com/office/drawing/2014/main" id="{90B37569-6E3D-4B34-AD3E-0FC79D7CB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3086" name="Picture 3085">
              <a:extLst>
                <a:ext uri="{FF2B5EF4-FFF2-40B4-BE49-F238E27FC236}">
                  <a16:creationId xmlns:a16="http://schemas.microsoft.com/office/drawing/2014/main" id="{A3A0A741-DE46-43B7-A732-2C6D71E7B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3087" name="Picture 3086">
              <a:extLst>
                <a:ext uri="{FF2B5EF4-FFF2-40B4-BE49-F238E27FC236}">
                  <a16:creationId xmlns:a16="http://schemas.microsoft.com/office/drawing/2014/main" id="{3FB4AD13-112F-436E-9596-F7557110C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EB71B7A-76A2-7C34-0D85-9F793A61FBD2}"/>
              </a:ext>
            </a:extLst>
          </p:cNvPr>
          <p:cNvSpPr txBox="1"/>
          <p:nvPr/>
        </p:nvSpPr>
        <p:spPr>
          <a:xfrm>
            <a:off x="1180101" y="982132"/>
            <a:ext cx="6354633" cy="13038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1" i="0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Slide 4: Multimodal Clinical-Aware Hybrid Model (Proposed)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400" dirty="0">
              <a:ln w="3175" cmpd="sng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089" name="Straight Connector 3088">
            <a:extLst>
              <a:ext uri="{FF2B5EF4-FFF2-40B4-BE49-F238E27FC236}">
                <a16:creationId xmlns:a16="http://schemas.microsoft.com/office/drawing/2014/main" id="{496D98D9-A8AD-432E-BD4E-FF8001244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77057" y="2400639"/>
            <a:ext cx="5760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A408D8A-3D63-4E96-9C65-245147D356AC}"/>
              </a:ext>
            </a:extLst>
          </p:cNvPr>
          <p:cNvSpPr txBox="1"/>
          <p:nvPr/>
        </p:nvSpPr>
        <p:spPr>
          <a:xfrm>
            <a:off x="1167385" y="2556932"/>
            <a:ext cx="6380065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b="1" i="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Training Techniques:</a:t>
            </a:r>
            <a:endParaRPr lang="en-US" b="0" i="0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Staged fine-tuning (PEFT, </a:t>
            </a:r>
            <a:r>
              <a:rPr lang="en-US" b="0" i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LoRA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).</a:t>
            </a:r>
          </a:p>
          <a:p>
            <a:pPr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3 Stages trainin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 strategy</a:t>
            </a:r>
            <a:endParaRPr lang="en-US" b="0" i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en-US" b="1" i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b="1" i="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Example Comparisons:</a:t>
            </a:r>
            <a:endParaRPr lang="en-US" b="0" i="0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b="1" i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Reference vs. Generated Report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text blocks (e.g., "Heart size normal...").</a:t>
            </a:r>
          </a:p>
        </p:txBody>
      </p:sp>
      <p:pic>
        <p:nvPicPr>
          <p:cNvPr id="7" name="Picture 2" descr="Output image">
            <a:extLst>
              <a:ext uri="{FF2B5EF4-FFF2-40B4-BE49-F238E27FC236}">
                <a16:creationId xmlns:a16="http://schemas.microsoft.com/office/drawing/2014/main" id="{FFCC1055-D76E-A27A-D8E8-5B1EE9A17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9" r="11730" b="2"/>
          <a:stretch/>
        </p:blipFill>
        <p:spPr bwMode="auto">
          <a:xfrm>
            <a:off x="8119539" y="1215892"/>
            <a:ext cx="3247362" cy="2066544"/>
          </a:xfrm>
          <a:prstGeom prst="rect">
            <a:avLst/>
          </a:prstGeom>
          <a:noFill/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51A8E4E-30D2-9DC3-B325-E96268D101F9}"/>
              </a:ext>
            </a:extLst>
          </p:cNvPr>
          <p:cNvSpPr/>
          <p:nvPr/>
        </p:nvSpPr>
        <p:spPr>
          <a:xfrm>
            <a:off x="8137325" y="3504021"/>
            <a:ext cx="1393489" cy="6064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Image Encoder:</a:t>
            </a: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Sin/EVA=02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0C0A3F-424C-A7E5-7F70-B3FB1E1C636C}"/>
              </a:ext>
            </a:extLst>
          </p:cNvPr>
          <p:cNvSpPr/>
          <p:nvPr/>
        </p:nvSpPr>
        <p:spPr>
          <a:xfrm>
            <a:off x="9991198" y="3504021"/>
            <a:ext cx="1393489" cy="60263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Text Encoder:</a:t>
            </a: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Clinical BERT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D0DF50-0666-EB8D-E026-8B43802D3716}"/>
              </a:ext>
            </a:extLst>
          </p:cNvPr>
          <p:cNvSpPr/>
          <p:nvPr/>
        </p:nvSpPr>
        <p:spPr>
          <a:xfrm>
            <a:off x="9081488" y="4368122"/>
            <a:ext cx="1393489" cy="6064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Fusion Module:</a:t>
            </a: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Cross-attention + Adaptive gating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6F755F6-ECCC-D2C0-CFB0-736385D36C9F}"/>
              </a:ext>
            </a:extLst>
          </p:cNvPr>
          <p:cNvSpPr/>
          <p:nvPr/>
        </p:nvSpPr>
        <p:spPr>
          <a:xfrm>
            <a:off x="9090197" y="5401394"/>
            <a:ext cx="1384780" cy="60263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Decoder:</a:t>
            </a: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T5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F7077583-19B4-E7B9-04B0-ABE7B91ABCAD}"/>
              </a:ext>
            </a:extLst>
          </p:cNvPr>
          <p:cNvSpPr/>
          <p:nvPr/>
        </p:nvSpPr>
        <p:spPr>
          <a:xfrm>
            <a:off x="9543952" y="3805338"/>
            <a:ext cx="434108" cy="501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D7A671AC-7144-7C67-7CE8-776271E98342}"/>
              </a:ext>
            </a:extLst>
          </p:cNvPr>
          <p:cNvSpPr/>
          <p:nvPr/>
        </p:nvSpPr>
        <p:spPr>
          <a:xfrm>
            <a:off x="9686445" y="3898383"/>
            <a:ext cx="120426" cy="42684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16AB8F4C-DE9E-FF76-8000-98E813BF6EB7}"/>
              </a:ext>
            </a:extLst>
          </p:cNvPr>
          <p:cNvSpPr/>
          <p:nvPr/>
        </p:nvSpPr>
        <p:spPr>
          <a:xfrm>
            <a:off x="9686044" y="4999046"/>
            <a:ext cx="118313" cy="40056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39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821F96-3E9A-1E03-61A0-EFCC84B194C5}"/>
              </a:ext>
            </a:extLst>
          </p:cNvPr>
          <p:cNvSpPr txBox="1"/>
          <p:nvPr/>
        </p:nvSpPr>
        <p:spPr>
          <a:xfrm>
            <a:off x="929140" y="972766"/>
            <a:ext cx="2835464" cy="12548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2800" b="1" i="0" dirty="0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rPr>
              <a:t>Slide 5: CLIP-Based Baseline</a:t>
            </a:r>
          </a:p>
          <a:p>
            <a:pPr algn="ctr">
              <a:spcBef>
                <a:spcPct val="0"/>
              </a:spcBef>
              <a:spcAft>
                <a:spcPts val="600"/>
              </a:spcAft>
            </a:pPr>
            <a:endParaRPr lang="en-US" sz="2800" dirty="0">
              <a:ln w="3175" cmpd="sng">
                <a:noFill/>
              </a:ln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FCF29B-818F-26DD-75D4-2E2DA2BDE308}"/>
              </a:ext>
            </a:extLst>
          </p:cNvPr>
          <p:cNvSpPr txBox="1"/>
          <p:nvPr/>
        </p:nvSpPr>
        <p:spPr>
          <a:xfrm>
            <a:off x="929141" y="2430471"/>
            <a:ext cx="2835464" cy="3552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b="1" i="0" u="sng" dirty="0">
                <a:solidFill>
                  <a:srgbClr val="262626"/>
                </a:solidFill>
              </a:rPr>
              <a:t>Architecture Overview:</a:t>
            </a:r>
            <a:endParaRPr lang="en-US" b="0" i="0" u="sng" dirty="0">
              <a:solidFill>
                <a:srgbClr val="262626"/>
              </a:solidFill>
            </a:endParaRPr>
          </a:p>
          <a:p>
            <a:pPr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b="1" i="0" dirty="0">
                <a:solidFill>
                  <a:srgbClr val="262626"/>
                </a:solidFill>
              </a:rPr>
              <a:t>Image Encoder:</a:t>
            </a:r>
            <a:r>
              <a:rPr lang="en-US" b="0" i="0" dirty="0">
                <a:solidFill>
                  <a:srgbClr val="262626"/>
                </a:solidFill>
              </a:rPr>
              <a:t> CLIP </a:t>
            </a:r>
            <a:r>
              <a:rPr lang="en-US" b="0" i="0" dirty="0" err="1">
                <a:solidFill>
                  <a:srgbClr val="262626"/>
                </a:solidFill>
              </a:rPr>
              <a:t>ViT</a:t>
            </a:r>
            <a:r>
              <a:rPr lang="en-US" b="0" i="0" dirty="0">
                <a:solidFill>
                  <a:srgbClr val="262626"/>
                </a:solidFill>
              </a:rPr>
              <a:t>-B/32 → Visual embeddings.</a:t>
            </a:r>
          </a:p>
          <a:p>
            <a:pPr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b="1" i="0" dirty="0">
                <a:solidFill>
                  <a:srgbClr val="262626"/>
                </a:solidFill>
              </a:rPr>
              <a:t>Text Decoder:</a:t>
            </a:r>
            <a:r>
              <a:rPr lang="en-US" b="0" i="0" dirty="0">
                <a:solidFill>
                  <a:srgbClr val="262626"/>
                </a:solidFill>
              </a:rPr>
              <a:t> Linear/GRU → Report generation.</a:t>
            </a:r>
          </a:p>
        </p:txBody>
      </p:sp>
      <p:sp useBgFill="1">
        <p:nvSpPr>
          <p:cNvPr id="4109" name="Rectangle 4108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Output image">
            <a:extLst>
              <a:ext uri="{FF2B5EF4-FFF2-40B4-BE49-F238E27FC236}">
                <a16:creationId xmlns:a16="http://schemas.microsoft.com/office/drawing/2014/main" id="{B219A2D6-F1A1-2062-D69D-881AD6FDC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35910" y="1513085"/>
            <a:ext cx="6098041" cy="378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192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9670A50-6262-D247-044A-BC64B2A2A136}"/>
              </a:ext>
            </a:extLst>
          </p:cNvPr>
          <p:cNvSpPr txBox="1"/>
          <p:nvPr/>
        </p:nvSpPr>
        <p:spPr>
          <a:xfrm>
            <a:off x="1295402" y="982132"/>
            <a:ext cx="9601196" cy="13038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4400" b="1" i="0" u="none" strike="noStrike" normalizeH="0" baseline="0" dirty="0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rPr>
              <a:t>Slide 6: Model Comparison Overview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BAF55A-D625-B9B1-F423-D6DF40DCA6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9715685"/>
              </p:ext>
            </p:extLst>
          </p:nvPr>
        </p:nvGraphicFramePr>
        <p:xfrm>
          <a:off x="1295400" y="2994383"/>
          <a:ext cx="9601198" cy="2430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7970">
                  <a:extLst>
                    <a:ext uri="{9D8B030D-6E8A-4147-A177-3AD203B41FA5}">
                      <a16:colId xmlns:a16="http://schemas.microsoft.com/office/drawing/2014/main" val="2930529276"/>
                    </a:ext>
                  </a:extLst>
                </a:gridCol>
                <a:gridCol w="2437288">
                  <a:extLst>
                    <a:ext uri="{9D8B030D-6E8A-4147-A177-3AD203B41FA5}">
                      <a16:colId xmlns:a16="http://schemas.microsoft.com/office/drawing/2014/main" val="2663136518"/>
                    </a:ext>
                  </a:extLst>
                </a:gridCol>
                <a:gridCol w="2387970">
                  <a:extLst>
                    <a:ext uri="{9D8B030D-6E8A-4147-A177-3AD203B41FA5}">
                      <a16:colId xmlns:a16="http://schemas.microsoft.com/office/drawing/2014/main" val="2369963753"/>
                    </a:ext>
                  </a:extLst>
                </a:gridCol>
                <a:gridCol w="2387970">
                  <a:extLst>
                    <a:ext uri="{9D8B030D-6E8A-4147-A177-3AD203B41FA5}">
                      <a16:colId xmlns:a16="http://schemas.microsoft.com/office/drawing/2014/main" val="958735580"/>
                    </a:ext>
                  </a:extLst>
                </a:gridCol>
              </a:tblGrid>
              <a:tr h="420837">
                <a:tc>
                  <a:txBody>
                    <a:bodyPr/>
                    <a:lstStyle/>
                    <a:p>
                      <a:pPr fontAlgn="base"/>
                      <a:r>
                        <a:rPr lang="en-IN" sz="1600" b="1">
                          <a:effectLst/>
                        </a:rPr>
                        <a:t>Model</a:t>
                      </a:r>
                      <a:endParaRPr lang="en-IN" sz="1600" b="1">
                        <a:effectLst/>
                        <a:latin typeface="Poppins" pitchFamily="2" charset="77"/>
                      </a:endParaRPr>
                    </a:p>
                  </a:txBody>
                  <a:tcPr marL="138433" marR="138433" marT="69217" marB="69217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b="1">
                          <a:effectLst/>
                        </a:rPr>
                        <a:t>Image Encoder</a:t>
                      </a:r>
                      <a:endParaRPr lang="en-IN" sz="1600" b="1">
                        <a:effectLst/>
                        <a:latin typeface="Poppins" pitchFamily="2" charset="77"/>
                      </a:endParaRPr>
                    </a:p>
                  </a:txBody>
                  <a:tcPr marL="138433" marR="138433" marT="69217" marB="69217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b="1">
                          <a:effectLst/>
                        </a:rPr>
                        <a:t>Text Decoder</a:t>
                      </a:r>
                      <a:endParaRPr lang="en-IN" sz="1600" b="1">
                        <a:effectLst/>
                        <a:latin typeface="Poppins" pitchFamily="2" charset="77"/>
                      </a:endParaRPr>
                    </a:p>
                  </a:txBody>
                  <a:tcPr marL="138433" marR="138433" marT="69217" marB="69217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b="1">
                          <a:effectLst/>
                        </a:rPr>
                        <a:t>Key Metrics</a:t>
                      </a:r>
                      <a:endParaRPr lang="en-IN" sz="1600" b="1">
                        <a:effectLst/>
                        <a:latin typeface="Poppins" pitchFamily="2" charset="77"/>
                      </a:endParaRPr>
                    </a:p>
                  </a:txBody>
                  <a:tcPr marL="138433" marR="138433" marT="69217" marB="69217" anchor="ctr"/>
                </a:tc>
                <a:extLst>
                  <a:ext uri="{0D108BD9-81ED-4DB2-BD59-A6C34878D82A}">
                    <a16:rowId xmlns:a16="http://schemas.microsoft.com/office/drawing/2014/main" val="3847828459"/>
                  </a:ext>
                </a:extLst>
              </a:tr>
              <a:tr h="670016">
                <a:tc>
                  <a:txBody>
                    <a:bodyPr/>
                    <a:lstStyle/>
                    <a:p>
                      <a:pPr fontAlgn="base"/>
                      <a:r>
                        <a:rPr lang="en-IN" sz="1600" b="1" err="1">
                          <a:solidFill>
                            <a:srgbClr val="000000"/>
                          </a:solidFill>
                          <a:effectLst/>
                        </a:rPr>
                        <a:t>EffiGPT</a:t>
                      </a:r>
                      <a:endParaRPr lang="en-IN" sz="1600" b="0">
                        <a:solidFill>
                          <a:srgbClr val="000000"/>
                        </a:solidFill>
                        <a:effectLst/>
                        <a:latin typeface="Poppins" pitchFamily="2" charset="77"/>
                      </a:endParaRPr>
                    </a:p>
                  </a:txBody>
                  <a:tcPr marL="138433" marR="138433" marT="69217" marB="69217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b="0" err="1">
                          <a:solidFill>
                            <a:srgbClr val="000000"/>
                          </a:solidFill>
                          <a:effectLst/>
                        </a:rPr>
                        <a:t>EfficientNet</a:t>
                      </a:r>
                      <a:endParaRPr lang="en-IN" sz="1600" b="0">
                        <a:solidFill>
                          <a:srgbClr val="000000"/>
                        </a:solidFill>
                        <a:effectLst/>
                        <a:latin typeface="Poppins" pitchFamily="2" charset="77"/>
                      </a:endParaRPr>
                    </a:p>
                  </a:txBody>
                  <a:tcPr marL="138433" marR="138433" marT="69217" marB="69217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b="0">
                          <a:solidFill>
                            <a:srgbClr val="000000"/>
                          </a:solidFill>
                          <a:effectLst/>
                        </a:rPr>
                        <a:t>GPT-2</a:t>
                      </a:r>
                      <a:endParaRPr lang="en-IN" sz="1600" b="0">
                        <a:solidFill>
                          <a:srgbClr val="000000"/>
                        </a:solidFill>
                        <a:effectLst/>
                        <a:latin typeface="Poppins" pitchFamily="2" charset="77"/>
                      </a:endParaRPr>
                    </a:p>
                  </a:txBody>
                  <a:tcPr marL="138433" marR="138433" marT="69217" marB="69217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b="0" dirty="0">
                          <a:solidFill>
                            <a:srgbClr val="000000"/>
                          </a:solidFill>
                          <a:effectLst/>
                        </a:rPr>
                        <a:t>ROUGE-1: 0.4706, </a:t>
                      </a:r>
                    </a:p>
                    <a:p>
                      <a:pPr fontAlgn="base"/>
                      <a:r>
                        <a:rPr lang="en-IN" sz="1600" b="0" dirty="0">
                          <a:solidFill>
                            <a:srgbClr val="000000"/>
                          </a:solidFill>
                          <a:effectLst/>
                        </a:rPr>
                        <a:t>Word-F1: 0.3708</a:t>
                      </a:r>
                      <a:endParaRPr lang="en-IN" sz="1600" b="0" dirty="0">
                        <a:solidFill>
                          <a:srgbClr val="000000"/>
                        </a:solidFill>
                        <a:effectLst/>
                        <a:latin typeface="Poppins" pitchFamily="2" charset="77"/>
                      </a:endParaRPr>
                    </a:p>
                  </a:txBody>
                  <a:tcPr marL="138433" marR="138433" marT="69217" marB="69217" anchor="ctr"/>
                </a:tc>
                <a:extLst>
                  <a:ext uri="{0D108BD9-81ED-4DB2-BD59-A6C34878D82A}">
                    <a16:rowId xmlns:a16="http://schemas.microsoft.com/office/drawing/2014/main" val="2996477337"/>
                  </a:ext>
                </a:extLst>
              </a:tr>
              <a:tr h="670016">
                <a:tc>
                  <a:txBody>
                    <a:bodyPr/>
                    <a:lstStyle/>
                    <a:p>
                      <a:pPr fontAlgn="base"/>
                      <a:r>
                        <a:rPr lang="en-IN" sz="1600" b="1">
                          <a:solidFill>
                            <a:srgbClr val="000000"/>
                          </a:solidFill>
                          <a:effectLst/>
                        </a:rPr>
                        <a:t>Hybrid Model</a:t>
                      </a:r>
                      <a:endParaRPr lang="en-IN" sz="1600" b="0">
                        <a:solidFill>
                          <a:srgbClr val="000000"/>
                        </a:solidFill>
                        <a:effectLst/>
                        <a:latin typeface="Poppins" pitchFamily="2" charset="77"/>
                      </a:endParaRPr>
                    </a:p>
                  </a:txBody>
                  <a:tcPr marL="138433" marR="138433" marT="69217" marB="69217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b="0" dirty="0">
                          <a:solidFill>
                            <a:srgbClr val="000000"/>
                          </a:solidFill>
                          <a:effectLst/>
                        </a:rPr>
                        <a:t>Swin/EVA-02 </a:t>
                      </a:r>
                      <a:endParaRPr lang="en-IN" sz="1600" b="0" dirty="0">
                        <a:solidFill>
                          <a:srgbClr val="000000"/>
                        </a:solidFill>
                        <a:effectLst/>
                        <a:latin typeface="Poppins" pitchFamily="2" charset="77"/>
                      </a:endParaRPr>
                    </a:p>
                  </a:txBody>
                  <a:tcPr marL="138433" marR="138433" marT="69217" marB="69217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b="0" dirty="0">
                          <a:solidFill>
                            <a:srgbClr val="000000"/>
                          </a:solidFill>
                          <a:effectLst/>
                        </a:rPr>
                        <a:t>T5 Transformer</a:t>
                      </a:r>
                      <a:endParaRPr lang="en-IN" sz="1600" b="0" dirty="0">
                        <a:solidFill>
                          <a:srgbClr val="000000"/>
                        </a:solidFill>
                        <a:effectLst/>
                        <a:latin typeface="Poppins" pitchFamily="2" charset="77"/>
                      </a:endParaRPr>
                    </a:p>
                  </a:txBody>
                  <a:tcPr marL="138433" marR="138433" marT="69217" marB="69217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b="0">
                          <a:solidFill>
                            <a:srgbClr val="000000"/>
                          </a:solidFill>
                          <a:effectLst/>
                        </a:rPr>
                        <a:t>BLEU-1: 0.6946, ROUGE-L-F: 0.7306</a:t>
                      </a:r>
                      <a:endParaRPr lang="en-IN" sz="1600" b="0">
                        <a:solidFill>
                          <a:srgbClr val="000000"/>
                        </a:solidFill>
                        <a:effectLst/>
                        <a:latin typeface="Poppins" pitchFamily="2" charset="77"/>
                      </a:endParaRPr>
                    </a:p>
                  </a:txBody>
                  <a:tcPr marL="138433" marR="138433" marT="69217" marB="69217" anchor="ctr"/>
                </a:tc>
                <a:extLst>
                  <a:ext uri="{0D108BD9-81ED-4DB2-BD59-A6C34878D82A}">
                    <a16:rowId xmlns:a16="http://schemas.microsoft.com/office/drawing/2014/main" val="2342422526"/>
                  </a:ext>
                </a:extLst>
              </a:tr>
              <a:tr h="670016">
                <a:tc>
                  <a:txBody>
                    <a:bodyPr/>
                    <a:lstStyle/>
                    <a:p>
                      <a:pPr fontAlgn="base"/>
                      <a:r>
                        <a:rPr lang="en-IN" sz="1600" b="1">
                          <a:solidFill>
                            <a:srgbClr val="000000"/>
                          </a:solidFill>
                          <a:effectLst/>
                        </a:rPr>
                        <a:t>CLIP-Based Baseline</a:t>
                      </a:r>
                      <a:endParaRPr lang="en-IN" sz="1600" b="0">
                        <a:solidFill>
                          <a:srgbClr val="000000"/>
                        </a:solidFill>
                        <a:effectLst/>
                        <a:latin typeface="Poppins" pitchFamily="2" charset="77"/>
                      </a:endParaRPr>
                    </a:p>
                  </a:txBody>
                  <a:tcPr marL="138433" marR="138433" marT="69217" marB="69217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b="0">
                          <a:solidFill>
                            <a:srgbClr val="000000"/>
                          </a:solidFill>
                          <a:effectLst/>
                        </a:rPr>
                        <a:t>CLIP (</a:t>
                      </a:r>
                      <a:r>
                        <a:rPr lang="en-IN" sz="1600" b="0" err="1">
                          <a:solidFill>
                            <a:srgbClr val="000000"/>
                          </a:solidFill>
                          <a:effectLst/>
                        </a:rPr>
                        <a:t>ViT</a:t>
                      </a:r>
                      <a:r>
                        <a:rPr lang="en-IN" sz="1600" b="0">
                          <a:solidFill>
                            <a:srgbClr val="000000"/>
                          </a:solidFill>
                          <a:effectLst/>
                        </a:rPr>
                        <a:t>-B/32)</a:t>
                      </a:r>
                      <a:endParaRPr lang="en-IN" sz="1600" b="0">
                        <a:solidFill>
                          <a:srgbClr val="000000"/>
                        </a:solidFill>
                        <a:effectLst/>
                        <a:latin typeface="Poppins" pitchFamily="2" charset="77"/>
                      </a:endParaRPr>
                    </a:p>
                  </a:txBody>
                  <a:tcPr marL="138433" marR="138433" marT="69217" marB="69217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b="0">
                          <a:solidFill>
                            <a:srgbClr val="000000"/>
                          </a:solidFill>
                          <a:effectLst/>
                        </a:rPr>
                        <a:t>Linear/GRU</a:t>
                      </a:r>
                      <a:endParaRPr lang="en-IN" sz="1600" b="0">
                        <a:solidFill>
                          <a:srgbClr val="000000"/>
                        </a:solidFill>
                        <a:effectLst/>
                        <a:latin typeface="Poppins" pitchFamily="2" charset="77"/>
                      </a:endParaRPr>
                    </a:p>
                  </a:txBody>
                  <a:tcPr marL="138433" marR="138433" marT="69217" marB="69217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b="0" dirty="0">
                          <a:solidFill>
                            <a:srgbClr val="000000"/>
                          </a:solidFill>
                          <a:effectLst/>
                        </a:rPr>
                        <a:t>BLEU-1: 0.212, </a:t>
                      </a:r>
                    </a:p>
                    <a:p>
                      <a:pPr fontAlgn="base"/>
                      <a:r>
                        <a:rPr lang="en-IN" sz="1600" b="0" dirty="0">
                          <a:solidFill>
                            <a:srgbClr val="000000"/>
                          </a:solidFill>
                          <a:effectLst/>
                        </a:rPr>
                        <a:t>ROUGE-L: 0.271</a:t>
                      </a:r>
                      <a:endParaRPr lang="en-IN" sz="1600" b="0" dirty="0">
                        <a:solidFill>
                          <a:srgbClr val="000000"/>
                        </a:solidFill>
                        <a:effectLst/>
                        <a:latin typeface="Poppins" pitchFamily="2" charset="77"/>
                      </a:endParaRPr>
                    </a:p>
                  </a:txBody>
                  <a:tcPr marL="138433" marR="138433" marT="69217" marB="69217" anchor="ctr"/>
                </a:tc>
                <a:extLst>
                  <a:ext uri="{0D108BD9-81ED-4DB2-BD59-A6C34878D82A}">
                    <a16:rowId xmlns:a16="http://schemas.microsoft.com/office/drawing/2014/main" val="3484531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8377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7DEDD00-5E71-418B-9C3C-9B71B0182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08AA894-60A7-4A09-919E-54EF7C3EC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4680684-9D82-4E2B-9E9A-778390DA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28899EB-8201-46DC-A208-67136E6BA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8681DBB-DB5A-40DF-8333-C7E1C945B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05E7B25-0490-D384-4BAA-A1F7C846D77F}"/>
              </a:ext>
            </a:extLst>
          </p:cNvPr>
          <p:cNvSpPr txBox="1"/>
          <p:nvPr/>
        </p:nvSpPr>
        <p:spPr>
          <a:xfrm>
            <a:off x="1295402" y="982132"/>
            <a:ext cx="9601196" cy="13038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b="1" i="0" dirty="0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rPr>
              <a:t>Slide 7: Why the Hybrid Model Was Chosen</a:t>
            </a:r>
          </a:p>
        </p:txBody>
      </p:sp>
      <p:graphicFrame>
        <p:nvGraphicFramePr>
          <p:cNvPr id="7" name="TextBox 3">
            <a:extLst>
              <a:ext uri="{FF2B5EF4-FFF2-40B4-BE49-F238E27FC236}">
                <a16:creationId xmlns:a16="http://schemas.microsoft.com/office/drawing/2014/main" id="{6D57CA2A-BE26-C59B-8553-1BBFC611B7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1885496"/>
              </p:ext>
            </p:extLst>
          </p:nvPr>
        </p:nvGraphicFramePr>
        <p:xfrm>
          <a:off x="1295401" y="2675822"/>
          <a:ext cx="9601197" cy="2985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660709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639F0D-D421-FB9F-9713-80460E5E1410}"/>
              </a:ext>
            </a:extLst>
          </p:cNvPr>
          <p:cNvSpPr txBox="1"/>
          <p:nvPr/>
        </p:nvSpPr>
        <p:spPr>
          <a:xfrm>
            <a:off x="831805" y="1040446"/>
            <a:ext cx="3104419" cy="4794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lang="en-US" sz="4400" b="1" i="0" dirty="0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rPr>
              <a:t>Slide 8: Conclusion &amp; Future Work</a:t>
            </a:r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932B106C-452F-F927-57E3-0008A08413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352644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538846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70</TotalTime>
  <Words>389</Words>
  <Application>Microsoft Macintosh PowerPoint</Application>
  <PresentationFormat>Widescreen</PresentationFormat>
  <Paragraphs>83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Garamond</vt:lpstr>
      <vt:lpstr>Poppins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YASH YADAV</dc:creator>
  <cp:lastModifiedBy>YASH YADAV</cp:lastModifiedBy>
  <cp:revision>7</cp:revision>
  <dcterms:created xsi:type="dcterms:W3CDTF">2025-04-22T05:18:55Z</dcterms:created>
  <dcterms:modified xsi:type="dcterms:W3CDTF">2025-04-22T06:28:59Z</dcterms:modified>
</cp:coreProperties>
</file>