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9/24/2023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9/24/2023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9/24/2023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9/24/2023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9/24/2023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9/24/2023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Evolution of database systems</a:t>
            </a:r>
          </a:p>
        </p:txBody>
      </p:sp>
      <p:sp>
        <p:nvSpPr>
          <p:cNvPr id="5" name="Content Placeholder 4"/>
          <p:cNvSpPr>
            <a:spLocks noGrp="1"/>
          </p:cNvSpPr>
          <p:nvPr>
            <p:ph sz="quarter" idx="1"/>
          </p:nvPr>
        </p:nvSpPr>
        <p:spPr/>
        <p:txBody>
          <a:bodyPr>
            <a:normAutofit/>
          </a:bodyPr>
          <a:lstStyle/>
          <a:p>
            <a:r>
              <a:rPr lang="en-US" dirty="0"/>
              <a:t>Data important to us must be stored so that we can retrieve it latter when we need it.</a:t>
            </a:r>
          </a:p>
          <a:p>
            <a:endParaRPr lang="en-US" dirty="0"/>
          </a:p>
        </p:txBody>
      </p:sp>
      <p:pic>
        <p:nvPicPr>
          <p:cNvPr id="2" name="Picture 5" descr="j0240719">
            <a:extLst>
              <a:ext uri="{FF2B5EF4-FFF2-40B4-BE49-F238E27FC236}">
                <a16:creationId xmlns:a16="http://schemas.microsoft.com/office/drawing/2014/main" id="{9CE570EA-02AC-6BDA-8FEB-247A9B2C2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3037114"/>
            <a:ext cx="179546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2D629EA6-F1D2-ACC0-47F6-38ED58000A22}"/>
              </a:ext>
            </a:extLst>
          </p:cNvPr>
          <p:cNvPicPr>
            <a:picLocks noChangeAspect="1"/>
          </p:cNvPicPr>
          <p:nvPr/>
        </p:nvPicPr>
        <p:blipFill>
          <a:blip r:embed="rId3"/>
          <a:stretch>
            <a:fillRect/>
          </a:stretch>
        </p:blipFill>
        <p:spPr>
          <a:xfrm>
            <a:off x="1828800" y="3418114"/>
            <a:ext cx="7162800" cy="28287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Ways to store data</a:t>
            </a:r>
          </a:p>
        </p:txBody>
      </p:sp>
      <p:sp>
        <p:nvSpPr>
          <p:cNvPr id="5" name="Content Placeholder 4"/>
          <p:cNvSpPr>
            <a:spLocks noGrp="1"/>
          </p:cNvSpPr>
          <p:nvPr>
            <p:ph sz="quarter" idx="1"/>
          </p:nvPr>
        </p:nvSpPr>
        <p:spPr/>
        <p:txBody>
          <a:bodyPr>
            <a:normAutofit/>
          </a:bodyPr>
          <a:lstStyle/>
          <a:p>
            <a:pPr lvl="0" fontAlgn="base">
              <a:spcBef>
                <a:spcPct val="0"/>
              </a:spcBef>
              <a:spcAft>
                <a:spcPct val="0"/>
              </a:spcAft>
              <a:buClrTx/>
              <a:buSzTx/>
              <a:buFont typeface="Wingdings" panose="05000000000000000000" pitchFamily="2" charset="2"/>
              <a:buChar char="q"/>
            </a:pPr>
            <a:r>
              <a:rPr lang="en-US" sz="2000" dirty="0">
                <a:solidFill>
                  <a:srgbClr val="5F5F5F"/>
                </a:solidFill>
                <a:cs typeface="Courier New" pitchFamily="49" charset="0"/>
              </a:rPr>
              <a:t>There are two ways to store data in computer     system:</a:t>
            </a:r>
          </a:p>
          <a:p>
            <a:pPr marL="605790" lvl="1" indent="-285750" fontAlgn="base">
              <a:spcBef>
                <a:spcPct val="0"/>
              </a:spcBef>
              <a:spcAft>
                <a:spcPct val="0"/>
              </a:spcAft>
              <a:buClrTx/>
              <a:buSzTx/>
              <a:buFont typeface="Wingdings" panose="05000000000000000000" pitchFamily="2" charset="2"/>
              <a:buChar char="q"/>
            </a:pPr>
            <a:r>
              <a:rPr lang="en-US" sz="2000" dirty="0">
                <a:solidFill>
                  <a:srgbClr val="5F5F5F"/>
                </a:solidFill>
                <a:cs typeface="Courier New" pitchFamily="49" charset="0"/>
              </a:rPr>
              <a:t>Using file system</a:t>
            </a:r>
          </a:p>
          <a:p>
            <a:pPr marL="605790" lvl="1" indent="-285750" fontAlgn="base">
              <a:spcBef>
                <a:spcPct val="0"/>
              </a:spcBef>
              <a:spcAft>
                <a:spcPct val="0"/>
              </a:spcAft>
              <a:buClrTx/>
              <a:buSzTx/>
              <a:buFont typeface="Wingdings" panose="05000000000000000000" pitchFamily="2" charset="2"/>
              <a:buChar char="q"/>
            </a:pPr>
            <a:r>
              <a:rPr lang="en-US" sz="2000" dirty="0">
                <a:solidFill>
                  <a:srgbClr val="5F5F5F"/>
                </a:solidFill>
                <a:cs typeface="Courier New" pitchFamily="49" charset="0"/>
              </a:rPr>
              <a:t>Using database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Disadvantages with file</a:t>
            </a:r>
          </a:p>
        </p:txBody>
      </p:sp>
      <p:sp>
        <p:nvSpPr>
          <p:cNvPr id="5" name="Content Placeholder 4"/>
          <p:cNvSpPr>
            <a:spLocks noGrp="1"/>
          </p:cNvSpPr>
          <p:nvPr>
            <p:ph sz="quarter" idx="1"/>
          </p:nvPr>
        </p:nvSpPr>
        <p:spPr/>
        <p:txBody>
          <a:bodyPr>
            <a:normAutofit/>
          </a:bodyPr>
          <a:lstStyle/>
          <a:p>
            <a:pPr eaLnBrk="1" hangingPunct="1"/>
            <a:r>
              <a:rPr lang="en-US" altLang="en-US" sz="2000" dirty="0">
                <a:solidFill>
                  <a:schemeClr val="tx1"/>
                </a:solidFill>
              </a:rPr>
              <a:t>For data entry and retrieval large special programs need to be written. </a:t>
            </a:r>
          </a:p>
          <a:p>
            <a:pPr eaLnBrk="1" hangingPunct="1"/>
            <a:r>
              <a:rPr lang="en-US" altLang="en-US" sz="2000" dirty="0">
                <a:solidFill>
                  <a:schemeClr val="tx1"/>
                </a:solidFill>
              </a:rPr>
              <a:t>Programs must make sure that there is no </a:t>
            </a:r>
            <a:r>
              <a:rPr lang="en-US" altLang="en-US" sz="2000" i="1" dirty="0">
                <a:solidFill>
                  <a:schemeClr val="tx1"/>
                </a:solidFill>
              </a:rPr>
              <a:t>redundant data</a:t>
            </a:r>
            <a:r>
              <a:rPr lang="en-US" altLang="en-US" sz="2000" dirty="0">
                <a:solidFill>
                  <a:schemeClr val="tx1"/>
                </a:solidFill>
              </a:rPr>
              <a:t>.</a:t>
            </a:r>
          </a:p>
          <a:p>
            <a:pPr eaLnBrk="1" hangingPunct="1"/>
            <a:r>
              <a:rPr lang="en-US" altLang="en-US" sz="2000" i="1" dirty="0">
                <a:solidFill>
                  <a:schemeClr val="tx1"/>
                </a:solidFill>
              </a:rPr>
              <a:t>Retrieval</a:t>
            </a:r>
            <a:r>
              <a:rPr lang="en-US" altLang="en-US" sz="2000" dirty="0">
                <a:solidFill>
                  <a:schemeClr val="tx1"/>
                </a:solidFill>
              </a:rPr>
              <a:t> of particular data from a large volume will require complex coding.</a:t>
            </a:r>
          </a:p>
          <a:p>
            <a:pPr eaLnBrk="1" hangingPunct="1"/>
            <a:r>
              <a:rPr lang="en-US" altLang="en-US" sz="2000" dirty="0">
                <a:solidFill>
                  <a:schemeClr val="tx1"/>
                </a:solidFill>
              </a:rPr>
              <a:t>Providing security mechanism for different subset of data again will require complex design. </a:t>
            </a:r>
          </a:p>
          <a:p>
            <a:pPr eaLnBrk="1" hangingPunct="1"/>
            <a:r>
              <a:rPr lang="en-US" altLang="en-US" sz="2000" dirty="0">
                <a:solidFill>
                  <a:schemeClr val="tx1"/>
                </a:solidFill>
              </a:rPr>
              <a:t>Different users in different system may store the data on different files. This leads to data isolation or islands of data. Writing programs to merge the data, retrieve data etc. becomes extremely difficult.</a:t>
            </a:r>
          </a:p>
          <a:p>
            <a:pPr eaLnBrk="1" hangingPunct="1"/>
            <a:r>
              <a:rPr lang="en-US" altLang="en-US" sz="2000" dirty="0">
                <a:solidFill>
                  <a:schemeClr val="tx1"/>
                </a:solidFill>
              </a:rPr>
              <a:t>No way to check the integrity of data. That is  no way to check if some inappropriate values (like negative salary) is entered in the file. </a:t>
            </a:r>
          </a:p>
          <a:p>
            <a:pPr eaLnBrk="1" hangingPunct="1"/>
            <a:endParaRPr lang="en-US" altLang="en-US" sz="2000" dirty="0">
              <a:solidFill>
                <a:schemeClr val="tx1"/>
              </a:solidFill>
            </a:endParaRPr>
          </a:p>
          <a:p>
            <a:pPr marL="0" lvl="0" indent="0" fontAlgn="base">
              <a:spcBef>
                <a:spcPct val="0"/>
              </a:spcBef>
              <a:spcAft>
                <a:spcPct val="0"/>
              </a:spcAft>
              <a:buClrTx/>
              <a:buSzTx/>
              <a:buFont typeface="Wingdings" pitchFamily="2" charset="2"/>
              <a:buChar char="§"/>
            </a:pPr>
            <a:endParaRPr lang="en-US" sz="2000" dirty="0">
              <a:solidFill>
                <a:srgbClr val="5F5F5F"/>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normAutofit/>
          </a:bodyPr>
          <a:lstStyle/>
          <a:p>
            <a:pPr eaLnBrk="1" hangingPunct="1"/>
            <a:endParaRPr lang="en-US" altLang="en-US" sz="2000" dirty="0">
              <a:solidFill>
                <a:schemeClr val="tx1"/>
              </a:solidFill>
            </a:endParaRPr>
          </a:p>
          <a:p>
            <a:pPr marL="0" lvl="0" indent="0" fontAlgn="base">
              <a:spcBef>
                <a:spcPct val="0"/>
              </a:spcBef>
              <a:spcAft>
                <a:spcPct val="0"/>
              </a:spcAft>
              <a:buClrTx/>
              <a:buSzTx/>
              <a:buFont typeface="Wingdings" pitchFamily="2" charset="2"/>
              <a:buChar char="§"/>
            </a:pPr>
            <a:endParaRPr lang="en-US" sz="2000" dirty="0">
              <a:solidFill>
                <a:srgbClr val="5F5F5F"/>
              </a:solidFill>
              <a:latin typeface="Arial" pitchFamily="34" charset="0"/>
              <a:cs typeface="Arial" pitchFamily="34" charset="0"/>
            </a:endParaRPr>
          </a:p>
        </p:txBody>
      </p:sp>
      <p:sp>
        <p:nvSpPr>
          <p:cNvPr id="2" name="AutoShape 7">
            <a:extLst>
              <a:ext uri="{FF2B5EF4-FFF2-40B4-BE49-F238E27FC236}">
                <a16:creationId xmlns:a16="http://schemas.microsoft.com/office/drawing/2014/main" id="{E1C24170-EAD1-9B9B-557A-2BB79CECC713}"/>
              </a:ext>
            </a:extLst>
          </p:cNvPr>
          <p:cNvSpPr>
            <a:spLocks noChangeArrowheads="1"/>
          </p:cNvSpPr>
          <p:nvPr/>
        </p:nvSpPr>
        <p:spPr bwMode="auto">
          <a:xfrm>
            <a:off x="342900" y="381000"/>
            <a:ext cx="8458200" cy="4114800"/>
          </a:xfrm>
          <a:prstGeom prst="wedgeRectCallout">
            <a:avLst>
              <a:gd name="adj1" fmla="val 13324"/>
              <a:gd name="adj2" fmla="val 6917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dirty="0">
                <a:latin typeface="Arial Narrow" panose="020B0606020202030204" pitchFamily="34" charset="0"/>
              </a:rPr>
              <a:t>As an application  programmer my focus should be more on business aspects of my customer. Writing  programs to store,  retrieve and maintain consistency for </a:t>
            </a:r>
            <a:r>
              <a:rPr lang="en-US" altLang="en-US" sz="2800" i="1" dirty="0">
                <a:latin typeface="Arial Narrow" panose="020B0606020202030204" pitchFamily="34" charset="0"/>
              </a:rPr>
              <a:t>every application</a:t>
            </a:r>
            <a:r>
              <a:rPr lang="en-US" altLang="en-US" sz="2800" dirty="0">
                <a:latin typeface="Arial Narrow" panose="020B0606020202030204" pitchFamily="34" charset="0"/>
              </a:rPr>
              <a:t> I write takes most of my time and attention!</a:t>
            </a:r>
          </a:p>
          <a:p>
            <a:pPr eaLnBrk="1" hangingPunct="1"/>
            <a:endParaRPr lang="en-US" altLang="en-US" sz="2800" dirty="0">
              <a:latin typeface="Arial Narrow" panose="020B0606020202030204" pitchFamily="34" charset="0"/>
            </a:endParaRPr>
          </a:p>
          <a:p>
            <a:pPr eaLnBrk="1" hangingPunct="1"/>
            <a:r>
              <a:rPr lang="en-US" altLang="en-US" sz="2800" dirty="0">
                <a:latin typeface="Arial Narrow" panose="020B0606020202030204" pitchFamily="34" charset="0"/>
              </a:rPr>
              <a:t>Storing,  retrieving and maintaining data is common for all applications. I wish I had a prewritten system which takes care of all of these and gives me a simple interface to interact with - may be couple of simple commands to work with my data !</a:t>
            </a:r>
          </a:p>
        </p:txBody>
      </p:sp>
      <p:pic>
        <p:nvPicPr>
          <p:cNvPr id="3" name="Picture 6" descr="j0195384">
            <a:extLst>
              <a:ext uri="{FF2B5EF4-FFF2-40B4-BE49-F238E27FC236}">
                <a16:creationId xmlns:a16="http://schemas.microsoft.com/office/drawing/2014/main" id="{C51A57AA-3380-DEDD-E7BB-293D9A546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5179218"/>
            <a:ext cx="1795463"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1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Database system</a:t>
            </a:r>
            <a:endParaRPr lang="en-US" dirty="0"/>
          </a:p>
        </p:txBody>
      </p:sp>
      <p:sp>
        <p:nvSpPr>
          <p:cNvPr id="5" name="Content Placeholder 4"/>
          <p:cNvSpPr>
            <a:spLocks noGrp="1"/>
          </p:cNvSpPr>
          <p:nvPr>
            <p:ph sz="quarter" idx="1"/>
          </p:nvPr>
        </p:nvSpPr>
        <p:spPr/>
        <p:txBody>
          <a:bodyPr>
            <a:normAutofit/>
          </a:bodyPr>
          <a:lstStyle/>
          <a:p>
            <a:pPr eaLnBrk="1" hangingPunct="1"/>
            <a:r>
              <a:rPr lang="en-US" altLang="en-US" sz="2000" dirty="0">
                <a:solidFill>
                  <a:schemeClr val="tx1"/>
                </a:solidFill>
              </a:rPr>
              <a:t>Database is a collection of meaningful and related data.</a:t>
            </a:r>
          </a:p>
          <a:p>
            <a:pPr eaLnBrk="1" hangingPunct="1"/>
            <a:r>
              <a:rPr lang="en-US" altLang="en-US" sz="2000" dirty="0">
                <a:solidFill>
                  <a:schemeClr val="tx1"/>
                </a:solidFill>
              </a:rPr>
              <a:t>The software that manages this data is database management system (DBMS) or database system.</a:t>
            </a:r>
          </a:p>
          <a:p>
            <a:pPr eaLnBrk="1" hangingPunct="1"/>
            <a:endParaRPr lang="en-US" altLang="en-US" sz="2000" dirty="0">
              <a:solidFill>
                <a:schemeClr val="tx1"/>
              </a:solidFill>
            </a:endParaRPr>
          </a:p>
          <a:p>
            <a:pPr marL="0" lvl="0" indent="0" fontAlgn="base">
              <a:spcBef>
                <a:spcPct val="0"/>
              </a:spcBef>
              <a:spcAft>
                <a:spcPct val="0"/>
              </a:spcAft>
              <a:buClrTx/>
              <a:buSzTx/>
              <a:buFont typeface="Wingdings" pitchFamily="2" charset="2"/>
              <a:buChar char="§"/>
            </a:pPr>
            <a:endParaRPr lang="en-US" sz="2000" dirty="0">
              <a:solidFill>
                <a:srgbClr val="5F5F5F"/>
              </a:solidFill>
              <a:latin typeface="Arial" pitchFamily="34" charset="0"/>
              <a:cs typeface="Arial" pitchFamily="34" charset="0"/>
            </a:endParaRPr>
          </a:p>
        </p:txBody>
      </p:sp>
    </p:spTree>
    <p:extLst>
      <p:ext uri="{BB962C8B-B14F-4D97-AF65-F5344CB8AC3E}">
        <p14:creationId xmlns:p14="http://schemas.microsoft.com/office/powerpoint/2010/main" val="19544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Advantages of database system</a:t>
            </a:r>
            <a:endParaRPr lang="en-US" dirty="0"/>
          </a:p>
        </p:txBody>
      </p:sp>
      <p:sp>
        <p:nvSpPr>
          <p:cNvPr id="5" name="Content Placeholder 4"/>
          <p:cNvSpPr>
            <a:spLocks noGrp="1"/>
          </p:cNvSpPr>
          <p:nvPr>
            <p:ph sz="quarter" idx="1"/>
          </p:nvPr>
        </p:nvSpPr>
        <p:spPr/>
        <p:txBody>
          <a:bodyPr>
            <a:normAutofit/>
          </a:bodyPr>
          <a:lstStyle/>
          <a:p>
            <a:pPr eaLnBrk="1" hangingPunct="1"/>
            <a:r>
              <a:rPr lang="en-US" altLang="en-US" sz="2000" dirty="0">
                <a:solidFill>
                  <a:schemeClr val="tx1"/>
                </a:solidFill>
              </a:rPr>
              <a:t>Reduced application development time</a:t>
            </a:r>
          </a:p>
          <a:p>
            <a:pPr eaLnBrk="1" hangingPunct="1"/>
            <a:r>
              <a:rPr lang="en-US" altLang="en-US" sz="2000" dirty="0">
                <a:solidFill>
                  <a:schemeClr val="tx1"/>
                </a:solidFill>
              </a:rPr>
              <a:t>Easy storage and retrieval</a:t>
            </a:r>
          </a:p>
          <a:p>
            <a:pPr eaLnBrk="1" hangingPunct="1"/>
            <a:r>
              <a:rPr lang="en-US" altLang="en-US" sz="2000" dirty="0">
                <a:solidFill>
                  <a:schemeClr val="tx1"/>
                </a:solidFill>
              </a:rPr>
              <a:t>Data integrity </a:t>
            </a:r>
          </a:p>
          <a:p>
            <a:pPr eaLnBrk="1" hangingPunct="1"/>
            <a:r>
              <a:rPr lang="en-US" altLang="en-US" sz="2000" dirty="0">
                <a:solidFill>
                  <a:schemeClr val="tx1"/>
                </a:solidFill>
              </a:rPr>
              <a:t>Controlled Redundancy</a:t>
            </a:r>
          </a:p>
          <a:p>
            <a:pPr eaLnBrk="1" hangingPunct="1"/>
            <a:r>
              <a:rPr lang="en-US" altLang="en-US" sz="2000" dirty="0">
                <a:solidFill>
                  <a:schemeClr val="tx1"/>
                </a:solidFill>
              </a:rPr>
              <a:t>Data Consistency</a:t>
            </a:r>
          </a:p>
          <a:p>
            <a:pPr eaLnBrk="1" hangingPunct="1"/>
            <a:r>
              <a:rPr lang="en-US" altLang="en-US" sz="2000" dirty="0">
                <a:solidFill>
                  <a:schemeClr val="tx1"/>
                </a:solidFill>
              </a:rPr>
              <a:t>Security</a:t>
            </a:r>
          </a:p>
          <a:p>
            <a:pPr eaLnBrk="1" hangingPunct="1"/>
            <a:r>
              <a:rPr lang="en-US" altLang="en-US" sz="2000" dirty="0">
                <a:solidFill>
                  <a:schemeClr val="tx1"/>
                </a:solidFill>
              </a:rPr>
              <a:t>Transaction and Concurrency</a:t>
            </a:r>
          </a:p>
          <a:p>
            <a:pPr eaLnBrk="1" hangingPunct="1"/>
            <a:r>
              <a:rPr lang="en-US" altLang="en-US" sz="2000" dirty="0">
                <a:solidFill>
                  <a:schemeClr val="tx1"/>
                </a:solidFill>
              </a:rPr>
              <a:t>Crash Recovery</a:t>
            </a:r>
          </a:p>
          <a:p>
            <a:pPr eaLnBrk="1" hangingPunct="1"/>
            <a:r>
              <a:rPr lang="en-US" altLang="en-US" sz="2000" dirty="0">
                <a:solidFill>
                  <a:schemeClr val="tx1"/>
                </a:solidFill>
              </a:rPr>
              <a:t>Administration</a:t>
            </a:r>
          </a:p>
          <a:p>
            <a:pPr eaLnBrk="1" hangingPunct="1"/>
            <a:endParaRPr lang="en-US" altLang="en-US" sz="2000" dirty="0">
              <a:solidFill>
                <a:schemeClr val="tx1"/>
              </a:solidFill>
            </a:endParaRPr>
          </a:p>
          <a:p>
            <a:pPr marL="0" lvl="0" indent="0" fontAlgn="base">
              <a:spcBef>
                <a:spcPct val="0"/>
              </a:spcBef>
              <a:spcAft>
                <a:spcPct val="0"/>
              </a:spcAft>
              <a:buClrTx/>
              <a:buSzTx/>
              <a:buFont typeface="Wingdings" pitchFamily="2" charset="2"/>
              <a:buChar char="§"/>
            </a:pPr>
            <a:endParaRPr lang="en-US" sz="2000" dirty="0">
              <a:solidFill>
                <a:srgbClr val="5F5F5F"/>
              </a:solidFill>
              <a:latin typeface="Arial" pitchFamily="34" charset="0"/>
              <a:cs typeface="Arial" pitchFamily="34" charset="0"/>
            </a:endParaRPr>
          </a:p>
        </p:txBody>
      </p:sp>
    </p:spTree>
    <p:extLst>
      <p:ext uri="{BB962C8B-B14F-4D97-AF65-F5344CB8AC3E}">
        <p14:creationId xmlns:p14="http://schemas.microsoft.com/office/powerpoint/2010/main" val="413572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RDBMS</a:t>
            </a:r>
            <a:endParaRPr lang="en-US" dirty="0"/>
          </a:p>
        </p:txBody>
      </p:sp>
      <p:sp>
        <p:nvSpPr>
          <p:cNvPr id="5" name="Content Placeholder 4"/>
          <p:cNvSpPr>
            <a:spLocks noGrp="1"/>
          </p:cNvSpPr>
          <p:nvPr>
            <p:ph sz="quarter" idx="1"/>
          </p:nvPr>
        </p:nvSpPr>
        <p:spPr/>
        <p:txBody>
          <a:bodyPr>
            <a:normAutofit/>
          </a:bodyPr>
          <a:lstStyle/>
          <a:p>
            <a:pPr eaLnBrk="1" hangingPunct="1"/>
            <a:r>
              <a:rPr lang="en-US" altLang="en-US" sz="2000" dirty="0">
                <a:solidFill>
                  <a:schemeClr val="tx1"/>
                </a:solidFill>
              </a:rPr>
              <a:t>RDBMS stands for Relational Database Management System.</a:t>
            </a:r>
          </a:p>
          <a:p>
            <a:pPr eaLnBrk="1" hangingPunct="1"/>
            <a:r>
              <a:rPr lang="en-US" altLang="en-US" sz="2000" dirty="0">
                <a:solidFill>
                  <a:schemeClr val="tx1"/>
                </a:solidFill>
              </a:rPr>
              <a:t>Here all the information is properly stored as tables. </a:t>
            </a:r>
          </a:p>
          <a:p>
            <a:pPr eaLnBrk="1" hangingPunct="1"/>
            <a:r>
              <a:rPr lang="en-US" altLang="en-US" sz="2000" dirty="0">
                <a:solidFill>
                  <a:schemeClr val="tx1"/>
                </a:solidFill>
              </a:rPr>
              <a:t>RDBMS products are SQL Server, Oracle, MySQL, MariaDB, and SQLite.</a:t>
            </a:r>
          </a:p>
          <a:p>
            <a:pPr marL="0" lvl="0" indent="0" fontAlgn="base">
              <a:spcBef>
                <a:spcPct val="0"/>
              </a:spcBef>
              <a:spcAft>
                <a:spcPct val="0"/>
              </a:spcAft>
              <a:buClrTx/>
              <a:buSzTx/>
              <a:buFont typeface="Wingdings" pitchFamily="2" charset="2"/>
              <a:buChar char="§"/>
            </a:pPr>
            <a:endParaRPr lang="en-US" sz="2000" dirty="0">
              <a:solidFill>
                <a:srgbClr val="5F5F5F"/>
              </a:solidFill>
              <a:latin typeface="Arial" pitchFamily="34" charset="0"/>
              <a:cs typeface="Arial" pitchFamily="34" charset="0"/>
            </a:endParaRPr>
          </a:p>
        </p:txBody>
      </p:sp>
    </p:spTree>
    <p:extLst>
      <p:ext uri="{BB962C8B-B14F-4D97-AF65-F5344CB8AC3E}">
        <p14:creationId xmlns:p14="http://schemas.microsoft.com/office/powerpoint/2010/main" val="278738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Features of RDBMS</a:t>
            </a:r>
            <a:endParaRPr lang="en-US" dirty="0"/>
          </a:p>
        </p:txBody>
      </p:sp>
      <p:sp>
        <p:nvSpPr>
          <p:cNvPr id="5" name="Content Placeholder 4"/>
          <p:cNvSpPr>
            <a:spLocks noGrp="1"/>
          </p:cNvSpPr>
          <p:nvPr>
            <p:ph sz="quarter" idx="1"/>
          </p:nvPr>
        </p:nvSpPr>
        <p:spPr/>
        <p:txBody>
          <a:bodyPr>
            <a:normAutofit/>
          </a:bodyPr>
          <a:lstStyle/>
          <a:p>
            <a:pPr eaLnBrk="1" hangingPunct="1"/>
            <a:r>
              <a:rPr lang="en-US" altLang="en-US" sz="2000" dirty="0">
                <a:solidFill>
                  <a:schemeClr val="tx1"/>
                </a:solidFill>
              </a:rPr>
              <a:t>An RDBMS is easily accessible using SQL commands.</a:t>
            </a:r>
          </a:p>
          <a:p>
            <a:pPr eaLnBrk="1" hangingPunct="1"/>
            <a:r>
              <a:rPr lang="en-US" altLang="en-US" sz="2000" dirty="0">
                <a:solidFill>
                  <a:schemeClr val="tx1"/>
                </a:solidFill>
              </a:rPr>
              <a:t>An RDBMS provides full data independence.</a:t>
            </a:r>
          </a:p>
          <a:p>
            <a:pPr eaLnBrk="1" hangingPunct="1"/>
            <a:r>
              <a:rPr lang="en-US" altLang="en-US" sz="2000" dirty="0">
                <a:solidFill>
                  <a:schemeClr val="tx1"/>
                </a:solidFill>
              </a:rPr>
              <a:t>The basic unit of data storage in a relational database is called a table.</a:t>
            </a:r>
          </a:p>
          <a:p>
            <a:pPr eaLnBrk="1" hangingPunct="1"/>
            <a:r>
              <a:rPr lang="en-US" altLang="en-US" sz="2000" dirty="0">
                <a:solidFill>
                  <a:schemeClr val="tx1"/>
                </a:solidFill>
              </a:rPr>
              <a:t>A table consists of tuples/rows/records and each record has one or more columns used to store values.</a:t>
            </a:r>
          </a:p>
          <a:p>
            <a:pPr eaLnBrk="1" hangingPunct="1"/>
            <a:r>
              <a:rPr lang="en-US" altLang="en-US" sz="2000" dirty="0">
                <a:solidFill>
                  <a:schemeClr val="tx1"/>
                </a:solidFill>
              </a:rPr>
              <a:t>An RDBMS enables data sharing between users.</a:t>
            </a:r>
          </a:p>
          <a:p>
            <a:pPr eaLnBrk="1" hangingPunct="1"/>
            <a:r>
              <a:rPr lang="en-US" altLang="en-US" sz="2000" dirty="0">
                <a:solidFill>
                  <a:schemeClr val="tx1"/>
                </a:solidFill>
              </a:rPr>
              <a:t>Also at the same time, you can ensure consistency of data across multiple tables by using integrity constraints.</a:t>
            </a:r>
          </a:p>
          <a:p>
            <a:pPr eaLnBrk="1" hangingPunct="1"/>
            <a:r>
              <a:rPr lang="en-US" altLang="en-US" sz="2000" dirty="0">
                <a:solidFill>
                  <a:schemeClr val="tx1"/>
                </a:solidFill>
              </a:rPr>
              <a:t>An RDBMS minimizes the redundancy of data.</a:t>
            </a:r>
            <a:endParaRPr lang="en-US" sz="2000" dirty="0">
              <a:solidFill>
                <a:srgbClr val="5F5F5F"/>
              </a:solidFill>
              <a:latin typeface="Arial" pitchFamily="34" charset="0"/>
              <a:cs typeface="Arial" pitchFamily="34" charset="0"/>
            </a:endParaRPr>
          </a:p>
        </p:txBody>
      </p:sp>
    </p:spTree>
    <p:extLst>
      <p:ext uri="{BB962C8B-B14F-4D97-AF65-F5344CB8AC3E}">
        <p14:creationId xmlns:p14="http://schemas.microsoft.com/office/powerpoint/2010/main" val="355654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Advantages of RDBMS</a:t>
            </a:r>
            <a:endParaRPr lang="en-US" dirty="0"/>
          </a:p>
        </p:txBody>
      </p:sp>
      <p:sp>
        <p:nvSpPr>
          <p:cNvPr id="5" name="Content Placeholder 4"/>
          <p:cNvSpPr>
            <a:spLocks noGrp="1"/>
          </p:cNvSpPr>
          <p:nvPr>
            <p:ph sz="quarter" idx="1"/>
          </p:nvPr>
        </p:nvSpPr>
        <p:spPr/>
        <p:txBody>
          <a:bodyPr>
            <a:normAutofit/>
          </a:bodyPr>
          <a:lstStyle/>
          <a:p>
            <a:pPr eaLnBrk="1" hangingPunct="1"/>
            <a:r>
              <a:rPr lang="en-US" sz="2000" dirty="0">
                <a:solidFill>
                  <a:srgbClr val="5F5F5F"/>
                </a:solidFill>
                <a:latin typeface="Arial" pitchFamily="34" charset="0"/>
                <a:cs typeface="Arial" pitchFamily="34" charset="0"/>
              </a:rPr>
              <a:t>Support for a very large database.</a:t>
            </a:r>
          </a:p>
          <a:p>
            <a:pPr eaLnBrk="1" hangingPunct="1"/>
            <a:r>
              <a:rPr lang="en-US" sz="2000" dirty="0">
                <a:solidFill>
                  <a:srgbClr val="5F5F5F"/>
                </a:solidFill>
                <a:latin typeface="Arial" pitchFamily="34" charset="0"/>
                <a:cs typeface="Arial" pitchFamily="34" charset="0"/>
              </a:rPr>
              <a:t>Automatic optimization of searching (when possible).</a:t>
            </a:r>
          </a:p>
          <a:p>
            <a:pPr eaLnBrk="1" hangingPunct="1"/>
            <a:r>
              <a:rPr lang="en-US" sz="2000" dirty="0">
                <a:solidFill>
                  <a:srgbClr val="5F5F5F"/>
                </a:solidFill>
                <a:latin typeface="Arial" pitchFamily="34" charset="0"/>
                <a:cs typeface="Arial" pitchFamily="34" charset="0"/>
              </a:rPr>
              <a:t>RDBMS uses Structured Query Language.</a:t>
            </a:r>
          </a:p>
          <a:p>
            <a:pPr eaLnBrk="1" hangingPunct="1"/>
            <a:r>
              <a:rPr lang="en-US" sz="2000" dirty="0">
                <a:solidFill>
                  <a:srgbClr val="5F5F5F"/>
                </a:solidFill>
                <a:latin typeface="Arial" pitchFamily="34" charset="0"/>
                <a:cs typeface="Arial" pitchFamily="34" charset="0"/>
              </a:rPr>
              <a:t>Easy extendibility, as new data may be added without modifying existing records this is also known as scalability.</a:t>
            </a:r>
          </a:p>
          <a:p>
            <a:pPr eaLnBrk="1" hangingPunct="1"/>
            <a:r>
              <a:rPr lang="en-US" sz="2000" dirty="0">
                <a:solidFill>
                  <a:srgbClr val="5F5F5F"/>
                </a:solidFill>
                <a:latin typeface="Arial" pitchFamily="34" charset="0"/>
                <a:cs typeface="Arial" pitchFamily="34" charset="0"/>
              </a:rPr>
              <a:t>RDBMS has data security which is critical when data sharing is based on privacy.</a:t>
            </a:r>
          </a:p>
          <a:p>
            <a:pPr eaLnBrk="1" hangingPunct="1"/>
            <a:r>
              <a:rPr lang="en-US" sz="2000" dirty="0">
                <a:solidFill>
                  <a:srgbClr val="5F5F5F"/>
                </a:solidFill>
                <a:latin typeface="Arial" pitchFamily="34" charset="0"/>
                <a:cs typeface="Arial" pitchFamily="34" charset="0"/>
              </a:rPr>
              <a:t>RDBMS defines how the data is organized and how the relations among them are associated.</a:t>
            </a:r>
          </a:p>
          <a:p>
            <a:pPr eaLnBrk="1" hangingPunct="1"/>
            <a:r>
              <a:rPr lang="en-US" sz="2000" dirty="0">
                <a:solidFill>
                  <a:srgbClr val="5F5F5F"/>
                </a:solidFill>
                <a:latin typeface="Arial" pitchFamily="34" charset="0"/>
                <a:cs typeface="Arial" pitchFamily="34" charset="0"/>
              </a:rPr>
              <a:t>It defines the entities and relationships among them.</a:t>
            </a:r>
          </a:p>
        </p:txBody>
      </p:sp>
    </p:spTree>
    <p:extLst>
      <p:ext uri="{BB962C8B-B14F-4D97-AF65-F5344CB8AC3E}">
        <p14:creationId xmlns:p14="http://schemas.microsoft.com/office/powerpoint/2010/main" val="35329264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56</TotalTime>
  <Words>515</Words>
  <Application>Microsoft Office PowerPoint</Application>
  <PresentationFormat>On-screen Show (4:3)</PresentationFormat>
  <Paragraphs>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Narrow</vt:lpstr>
      <vt:lpstr>Tw Cen MT</vt:lpstr>
      <vt:lpstr>Wingdings</vt:lpstr>
      <vt:lpstr>Wingdings 2</vt:lpstr>
      <vt:lpstr>Median</vt:lpstr>
      <vt:lpstr>Evolution of database systems</vt:lpstr>
      <vt:lpstr>Ways to store data</vt:lpstr>
      <vt:lpstr>Disadvantages with file</vt:lpstr>
      <vt:lpstr>PowerPoint Presentation</vt:lpstr>
      <vt:lpstr>Database system</vt:lpstr>
      <vt:lpstr>Advantages of database system</vt:lpstr>
      <vt:lpstr>RDBMS</vt:lpstr>
      <vt:lpstr>Features of RDBMS</vt:lpstr>
      <vt:lpstr>Advantages of RDBMS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Batches</dc:title>
  <dc:creator/>
  <cp:lastModifiedBy>San San</cp:lastModifiedBy>
  <cp:revision>4</cp:revision>
  <dcterms:created xsi:type="dcterms:W3CDTF">2006-08-16T00:00:00Z</dcterms:created>
  <dcterms:modified xsi:type="dcterms:W3CDTF">2023-09-24T12:08:56Z</dcterms:modified>
</cp:coreProperties>
</file>