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58" r:id="rId7"/>
    <p:sldId id="270" r:id="rId8"/>
    <p:sldId id="27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9/24/2023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9/24/2023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9/24/2023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9/24/2023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9/24/2023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Structured Query Language</a:t>
            </a:r>
          </a:p>
        </p:txBody>
      </p:sp>
      <p:sp>
        <p:nvSpPr>
          <p:cNvPr id="5" name="Content Placeholder 4"/>
          <p:cNvSpPr>
            <a:spLocks noGrp="1"/>
          </p:cNvSpPr>
          <p:nvPr>
            <p:ph sz="quarter" idx="1"/>
          </p:nvPr>
        </p:nvSpPr>
        <p:spPr/>
        <p:txBody>
          <a:bodyPr>
            <a:normAutofit fontScale="92500" lnSpcReduction="20000"/>
          </a:bodyPr>
          <a:lstStyle/>
          <a:p>
            <a:r>
              <a:rPr lang="en-US" dirty="0"/>
              <a:t>SQL stands for Structured Query Language</a:t>
            </a:r>
          </a:p>
          <a:p>
            <a:r>
              <a:rPr lang="en-US" dirty="0"/>
              <a:t>SQL is a database query language used for storing and managing data in Relational DBMS. </a:t>
            </a:r>
          </a:p>
          <a:p>
            <a:r>
              <a:rPr lang="en-US" dirty="0"/>
              <a:t> Today almost all RDBMS(SQLServer,MySql, Oracle, Sybase, MS Access) use </a:t>
            </a:r>
            <a:r>
              <a:rPr lang="en-US" b="1" dirty="0"/>
              <a:t>SQL</a:t>
            </a:r>
            <a:r>
              <a:rPr lang="en-US" dirty="0"/>
              <a:t> as the standard database query language.</a:t>
            </a:r>
          </a:p>
          <a:p>
            <a:r>
              <a:rPr lang="en-US" dirty="0"/>
              <a:t>SQL is used to perform all types of data operations in RDBMS.</a:t>
            </a:r>
          </a:p>
          <a:p>
            <a:r>
              <a:rPr lang="en-US" dirty="0"/>
              <a:t>SQL is a Database Independent i.e. all the major Databases supports SQL quires like[ SQLSERVER, MySql,Oracle,Msaccess,Sybase etc]</a:t>
            </a:r>
          </a:p>
          <a:p>
            <a:r>
              <a:rPr lang="en-US" dirty="0"/>
              <a:t>SQL is not case sensitive.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Structured Query Language</a:t>
            </a:r>
          </a:p>
        </p:txBody>
      </p:sp>
      <p:sp>
        <p:nvSpPr>
          <p:cNvPr id="5" name="Content Placeholder 4"/>
          <p:cNvSpPr>
            <a:spLocks noGrp="1"/>
          </p:cNvSpPr>
          <p:nvPr>
            <p:ph sz="quarter" idx="1"/>
          </p:nvPr>
        </p:nvSpPr>
        <p:spPr/>
        <p:txBody>
          <a:bodyPr>
            <a:normAutofit fontScale="85000" lnSpcReduction="10000"/>
          </a:bodyPr>
          <a:lstStyle/>
          <a:p>
            <a:r>
              <a:rPr lang="en-US" dirty="0"/>
              <a:t>SQL can execute queries against a database</a:t>
            </a:r>
          </a:p>
          <a:p>
            <a:r>
              <a:rPr lang="en-US" dirty="0"/>
              <a:t>SQL can retrieve data from a database</a:t>
            </a:r>
          </a:p>
          <a:p>
            <a:r>
              <a:rPr lang="en-US" dirty="0"/>
              <a:t>SQL can insert records in a database</a:t>
            </a:r>
          </a:p>
          <a:p>
            <a:r>
              <a:rPr lang="en-US" dirty="0"/>
              <a:t>SQL can update records in a database</a:t>
            </a:r>
          </a:p>
          <a:p>
            <a:r>
              <a:rPr lang="en-US" dirty="0"/>
              <a:t>SQL can delete records from a database</a:t>
            </a:r>
          </a:p>
          <a:p>
            <a:r>
              <a:rPr lang="en-US" dirty="0"/>
              <a:t>SQL can create new databases</a:t>
            </a:r>
          </a:p>
          <a:p>
            <a:r>
              <a:rPr lang="en-US" dirty="0"/>
              <a:t>SQL can create new tables in a database</a:t>
            </a:r>
          </a:p>
          <a:p>
            <a:r>
              <a:rPr lang="en-US" dirty="0"/>
              <a:t>SQL can create stored procedures in a database</a:t>
            </a:r>
          </a:p>
          <a:p>
            <a:r>
              <a:rPr lang="en-US" dirty="0"/>
              <a:t>SQL can create views in a database</a:t>
            </a:r>
          </a:p>
          <a:p>
            <a:r>
              <a:rPr lang="en-US" dirty="0"/>
              <a:t>SQL can set permissions on tables, procedures, and views</a:t>
            </a:r>
          </a:p>
          <a:p>
            <a:endParaRPr lang="en-US" b="1"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Commands</a:t>
            </a:r>
          </a:p>
        </p:txBody>
      </p:sp>
      <p:sp>
        <p:nvSpPr>
          <p:cNvPr id="5" name="Content Placeholder 4"/>
          <p:cNvSpPr>
            <a:spLocks noGrp="1"/>
          </p:cNvSpPr>
          <p:nvPr>
            <p:ph sz="quarter" idx="1"/>
          </p:nvPr>
        </p:nvSpPr>
        <p:spPr/>
        <p:txBody>
          <a:bodyPr>
            <a:normAutofit/>
          </a:bodyPr>
          <a:lstStyle/>
          <a:p>
            <a:r>
              <a:rPr lang="en-US" dirty="0"/>
              <a:t>SQL defines following ways to manipulate data stored in an RDBMS.</a:t>
            </a:r>
          </a:p>
          <a:p>
            <a:r>
              <a:rPr lang="en-US" dirty="0"/>
              <a:t>DDL: Data Definition Language</a:t>
            </a:r>
          </a:p>
          <a:p>
            <a:r>
              <a:rPr lang="en-US" dirty="0"/>
              <a:t>DML: Data Manipulation Language</a:t>
            </a:r>
          </a:p>
          <a:p>
            <a:r>
              <a:rPr lang="en-US" dirty="0"/>
              <a:t>TCL: Transaction Control Language</a:t>
            </a:r>
          </a:p>
          <a:p>
            <a:r>
              <a:rPr lang="en-US" dirty="0"/>
              <a:t>DCL: Data Control Language</a:t>
            </a:r>
          </a:p>
          <a:p>
            <a:r>
              <a:rPr lang="en-US" dirty="0"/>
              <a:t>DQL: Data Query Language</a:t>
            </a:r>
          </a:p>
          <a:p>
            <a:endParaRPr lang="en-US" dirty="0"/>
          </a:p>
        </p:txBody>
      </p:sp>
    </p:spTree>
    <p:extLst>
      <p:ext uri="{BB962C8B-B14F-4D97-AF65-F5344CB8AC3E}">
        <p14:creationId xmlns:p14="http://schemas.microsoft.com/office/powerpoint/2010/main" val="59917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Data Definition Language</a:t>
            </a:r>
          </a:p>
        </p:txBody>
      </p:sp>
      <p:sp>
        <p:nvSpPr>
          <p:cNvPr id="5" name="Content Placeholder 4"/>
          <p:cNvSpPr>
            <a:spLocks noGrp="1"/>
          </p:cNvSpPr>
          <p:nvPr>
            <p:ph sz="quarter" idx="1"/>
          </p:nvPr>
        </p:nvSpPr>
        <p:spPr/>
        <p:txBody>
          <a:bodyPr>
            <a:normAutofit/>
          </a:bodyPr>
          <a:lstStyle/>
          <a:p>
            <a:r>
              <a:rPr lang="en-US" sz="1800" dirty="0"/>
              <a:t>This includes changes to the structure of the table like creation of table, altering table, deleting a table etc.</a:t>
            </a:r>
          </a:p>
          <a:p>
            <a:r>
              <a:rPr lang="en-US" sz="1800" dirty="0"/>
              <a:t>All DDL commands are auto-committed. That means it saves all the changes permanently in the database.</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225452574"/>
              </p:ext>
            </p:extLst>
          </p:nvPr>
        </p:nvGraphicFramePr>
        <p:xfrm>
          <a:off x="762000" y="3352800"/>
          <a:ext cx="7334250" cy="2560320"/>
        </p:xfrm>
        <a:graphic>
          <a:graphicData uri="http://schemas.openxmlformats.org/drawingml/2006/table">
            <a:tbl>
              <a:tblPr/>
              <a:tblGrid>
                <a:gridCol w="3667125">
                  <a:extLst>
                    <a:ext uri="{9D8B030D-6E8A-4147-A177-3AD203B41FA5}">
                      <a16:colId xmlns:a16="http://schemas.microsoft.com/office/drawing/2014/main" val="1144637619"/>
                    </a:ext>
                  </a:extLst>
                </a:gridCol>
                <a:gridCol w="3667125">
                  <a:extLst>
                    <a:ext uri="{9D8B030D-6E8A-4147-A177-3AD203B41FA5}">
                      <a16:colId xmlns:a16="http://schemas.microsoft.com/office/drawing/2014/main" val="2778071659"/>
                    </a:ext>
                  </a:extLst>
                </a:gridCol>
              </a:tblGrid>
              <a:tr h="0">
                <a:tc>
                  <a:txBody>
                    <a:bodyPr/>
                    <a:lstStyle/>
                    <a:p>
                      <a:pPr algn="l" fontAlgn="t"/>
                      <a:r>
                        <a:rPr lang="en-US">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84733757"/>
                  </a:ext>
                </a:extLst>
              </a:tr>
              <a:tr h="0">
                <a:tc>
                  <a:txBody>
                    <a:bodyPr/>
                    <a:lstStyle/>
                    <a:p>
                      <a:pPr fontAlgn="t"/>
                      <a:r>
                        <a:rPr lang="en-US">
                          <a:effectLst/>
                        </a:rPr>
                        <a:t>create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to create new table or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7155984"/>
                  </a:ext>
                </a:extLst>
              </a:tr>
              <a:tr h="0">
                <a:tc>
                  <a:txBody>
                    <a:bodyPr/>
                    <a:lstStyle/>
                    <a:p>
                      <a:pPr fontAlgn="t"/>
                      <a:r>
                        <a:rPr lang="en-US">
                          <a:effectLst/>
                        </a:rPr>
                        <a:t>alter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for alteration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19019269"/>
                  </a:ext>
                </a:extLst>
              </a:tr>
              <a:tr h="0">
                <a:tc>
                  <a:txBody>
                    <a:bodyPr/>
                    <a:lstStyle/>
                    <a:p>
                      <a:pPr fontAlgn="t"/>
                      <a:r>
                        <a:rPr lang="en-US">
                          <a:effectLst/>
                        </a:rPr>
                        <a:t>truncate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delete data from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65479393"/>
                  </a:ext>
                </a:extLst>
              </a:tr>
              <a:tr h="0">
                <a:tc>
                  <a:txBody>
                    <a:bodyPr/>
                    <a:lstStyle/>
                    <a:p>
                      <a:pPr fontAlgn="t"/>
                      <a:r>
                        <a:rPr lang="en-US">
                          <a:effectLst/>
                        </a:rPr>
                        <a:t>drop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to drop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71084459"/>
                  </a:ext>
                </a:extLst>
              </a:tr>
              <a:tr h="0">
                <a:tc>
                  <a:txBody>
                    <a:bodyPr/>
                    <a:lstStyle/>
                    <a:p>
                      <a:pPr fontAlgn="t"/>
                      <a:r>
                        <a:rPr lang="en-US">
                          <a:effectLst/>
                        </a:rPr>
                        <a:t>rename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to rename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49056706"/>
                  </a:ext>
                </a:extLst>
              </a:tr>
            </a:tbl>
          </a:graphicData>
        </a:graphic>
      </p:graphicFrame>
    </p:spTree>
    <p:extLst>
      <p:ext uri="{BB962C8B-B14F-4D97-AF65-F5344CB8AC3E}">
        <p14:creationId xmlns:p14="http://schemas.microsoft.com/office/powerpoint/2010/main" val="49355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Manipulation Language</a:t>
            </a:r>
          </a:p>
        </p:txBody>
      </p:sp>
      <p:sp>
        <p:nvSpPr>
          <p:cNvPr id="5" name="Content Placeholder 4"/>
          <p:cNvSpPr>
            <a:spLocks noGrp="1"/>
          </p:cNvSpPr>
          <p:nvPr>
            <p:ph sz="quarter" idx="1"/>
          </p:nvPr>
        </p:nvSpPr>
        <p:spPr/>
        <p:txBody>
          <a:bodyPr>
            <a:normAutofit/>
          </a:bodyPr>
          <a:lstStyle/>
          <a:p>
            <a:r>
              <a:rPr lang="en-US" dirty="0"/>
              <a:t>DML commands are used for manipulating the data stored in the table and not the table itself.</a:t>
            </a:r>
          </a:p>
          <a:p>
            <a:r>
              <a:rPr lang="en-US" dirty="0"/>
              <a:t>DML commands are not auto-committed. It means changes are not permanent to database, they can be rolled back.</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945530030"/>
              </p:ext>
            </p:extLst>
          </p:nvPr>
        </p:nvGraphicFramePr>
        <p:xfrm>
          <a:off x="838200" y="4572000"/>
          <a:ext cx="7334250" cy="2133600"/>
        </p:xfrm>
        <a:graphic>
          <a:graphicData uri="http://schemas.openxmlformats.org/drawingml/2006/table">
            <a:tbl>
              <a:tblPr/>
              <a:tblGrid>
                <a:gridCol w="3667125">
                  <a:extLst>
                    <a:ext uri="{9D8B030D-6E8A-4147-A177-3AD203B41FA5}">
                      <a16:colId xmlns:a16="http://schemas.microsoft.com/office/drawing/2014/main" val="3654757674"/>
                    </a:ext>
                  </a:extLst>
                </a:gridCol>
                <a:gridCol w="3667125">
                  <a:extLst>
                    <a:ext uri="{9D8B030D-6E8A-4147-A177-3AD203B41FA5}">
                      <a16:colId xmlns:a16="http://schemas.microsoft.com/office/drawing/2014/main" val="3798442712"/>
                    </a:ext>
                  </a:extLst>
                </a:gridCol>
              </a:tblGrid>
              <a:tr h="0">
                <a:tc>
                  <a:txBody>
                    <a:bodyPr/>
                    <a:lstStyle/>
                    <a:p>
                      <a:pPr algn="l" fontAlgn="t"/>
                      <a:r>
                        <a:rPr lang="en-US">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17301878"/>
                  </a:ext>
                </a:extLst>
              </a:tr>
              <a:tr h="0">
                <a:tc>
                  <a:txBody>
                    <a:bodyPr/>
                    <a:lstStyle/>
                    <a:p>
                      <a:pPr fontAlgn="t"/>
                      <a:r>
                        <a:rPr lang="en-US">
                          <a:effectLst/>
                        </a:rPr>
                        <a:t>insert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to insert a new row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86822218"/>
                  </a:ext>
                </a:extLst>
              </a:tr>
              <a:tr h="0">
                <a:tc>
                  <a:txBody>
                    <a:bodyPr/>
                    <a:lstStyle/>
                    <a:p>
                      <a:pPr fontAlgn="t"/>
                      <a:r>
                        <a:rPr lang="en-US">
                          <a:effectLst/>
                        </a:rPr>
                        <a:t>update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to update existing row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58058506"/>
                  </a:ext>
                </a:extLst>
              </a:tr>
              <a:tr h="0">
                <a:tc>
                  <a:txBody>
                    <a:bodyPr/>
                    <a:lstStyle/>
                    <a:p>
                      <a:pPr fontAlgn="t"/>
                      <a:r>
                        <a:rPr lang="en-US">
                          <a:effectLst/>
                        </a:rPr>
                        <a:t>delete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to delete a row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70081600"/>
                  </a:ext>
                </a:extLst>
              </a:tr>
              <a:tr h="0">
                <a:tc>
                  <a:txBody>
                    <a:bodyPr/>
                    <a:lstStyle/>
                    <a:p>
                      <a:pPr fontAlgn="t"/>
                      <a:r>
                        <a:rPr lang="en-US">
                          <a:effectLst/>
                        </a:rPr>
                        <a:t>merge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merging two rows or two tables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94510101"/>
                  </a:ext>
                </a:extLst>
              </a:tr>
            </a:tbl>
          </a:graphicData>
        </a:graphic>
      </p:graphicFrame>
    </p:spTree>
    <p:extLst>
      <p:ext uri="{BB962C8B-B14F-4D97-AF65-F5344CB8AC3E}">
        <p14:creationId xmlns:p14="http://schemas.microsoft.com/office/powerpoint/2010/main" val="416534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Control Language</a:t>
            </a:r>
          </a:p>
        </p:txBody>
      </p:sp>
      <p:sp>
        <p:nvSpPr>
          <p:cNvPr id="5" name="Content Placeholder 4"/>
          <p:cNvSpPr>
            <a:spLocks noGrp="1"/>
          </p:cNvSpPr>
          <p:nvPr>
            <p:ph sz="quarter" idx="1"/>
          </p:nvPr>
        </p:nvSpPr>
        <p:spPr/>
        <p:txBody>
          <a:bodyPr>
            <a:normAutofit/>
          </a:bodyPr>
          <a:lstStyle/>
          <a:p>
            <a:r>
              <a:rPr lang="en-US" dirty="0"/>
              <a:t>These commands are to keep a check on other commands and their affect on the database. These commands can annul changes made by other commands by rolling the data back to its original state. It can also make any temporary change permanent.</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944494612"/>
              </p:ext>
            </p:extLst>
          </p:nvPr>
        </p:nvGraphicFramePr>
        <p:xfrm>
          <a:off x="1022223" y="4770120"/>
          <a:ext cx="7334250" cy="1706880"/>
        </p:xfrm>
        <a:graphic>
          <a:graphicData uri="http://schemas.openxmlformats.org/drawingml/2006/table">
            <a:tbl>
              <a:tblPr/>
              <a:tblGrid>
                <a:gridCol w="3667125">
                  <a:extLst>
                    <a:ext uri="{9D8B030D-6E8A-4147-A177-3AD203B41FA5}">
                      <a16:colId xmlns:a16="http://schemas.microsoft.com/office/drawing/2014/main" val="811489897"/>
                    </a:ext>
                  </a:extLst>
                </a:gridCol>
                <a:gridCol w="3667125">
                  <a:extLst>
                    <a:ext uri="{9D8B030D-6E8A-4147-A177-3AD203B41FA5}">
                      <a16:colId xmlns:a16="http://schemas.microsoft.com/office/drawing/2014/main" val="3817406826"/>
                    </a:ext>
                  </a:extLst>
                </a:gridCol>
              </a:tblGrid>
              <a:tr h="0">
                <a:tc>
                  <a:txBody>
                    <a:bodyPr/>
                    <a:lstStyle/>
                    <a:p>
                      <a:pPr algn="l" fontAlgn="t"/>
                      <a:r>
                        <a:rPr lang="en-US">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36051684"/>
                  </a:ext>
                </a:extLst>
              </a:tr>
              <a:tr h="0">
                <a:tc>
                  <a:txBody>
                    <a:bodyPr/>
                    <a:lstStyle/>
                    <a:p>
                      <a:pPr fontAlgn="t"/>
                      <a:r>
                        <a:rPr lang="en-US">
                          <a:effectLst/>
                        </a:rPr>
                        <a:t>commit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to permanently save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41026382"/>
                  </a:ext>
                </a:extLst>
              </a:tr>
              <a:tr h="0">
                <a:tc>
                  <a:txBody>
                    <a:bodyPr/>
                    <a:lstStyle/>
                    <a:p>
                      <a:pPr fontAlgn="t"/>
                      <a:r>
                        <a:rPr lang="en-US">
                          <a:effectLst/>
                        </a:rPr>
                        <a:t>rollback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to undo change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53323289"/>
                  </a:ext>
                </a:extLst>
              </a:tr>
              <a:tr h="0">
                <a:tc>
                  <a:txBody>
                    <a:bodyPr/>
                    <a:lstStyle/>
                    <a:p>
                      <a:pPr fontAlgn="t"/>
                      <a:r>
                        <a:rPr lang="en-US">
                          <a:effectLst/>
                        </a:rPr>
                        <a:t>savepoint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to save temporarily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4843277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Data Control Language</a:t>
            </a:r>
          </a:p>
        </p:txBody>
      </p:sp>
      <p:sp>
        <p:nvSpPr>
          <p:cNvPr id="5" name="Content Placeholder 4"/>
          <p:cNvSpPr>
            <a:spLocks noGrp="1"/>
          </p:cNvSpPr>
          <p:nvPr>
            <p:ph sz="quarter" idx="1"/>
          </p:nvPr>
        </p:nvSpPr>
        <p:spPr>
          <a:xfrm>
            <a:off x="591866" y="1752600"/>
            <a:ext cx="8153400" cy="4495800"/>
          </a:xfrm>
        </p:spPr>
        <p:txBody>
          <a:bodyPr>
            <a:normAutofit/>
          </a:bodyPr>
          <a:lstStyle/>
          <a:p>
            <a:r>
              <a:rPr lang="en-US" sz="1900" dirty="0"/>
              <a:t>Data control language are the commands to grant and take back authority from any database user.</a:t>
            </a:r>
            <a:endParaRPr lang="en-US" dirty="0"/>
          </a:p>
          <a:p>
            <a:endParaRPr lang="en-US"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9006408"/>
              </p:ext>
            </p:extLst>
          </p:nvPr>
        </p:nvGraphicFramePr>
        <p:xfrm>
          <a:off x="1143000" y="2687683"/>
          <a:ext cx="7334250" cy="1280160"/>
        </p:xfrm>
        <a:graphic>
          <a:graphicData uri="http://schemas.openxmlformats.org/drawingml/2006/table">
            <a:tbl>
              <a:tblPr/>
              <a:tblGrid>
                <a:gridCol w="3667125">
                  <a:extLst>
                    <a:ext uri="{9D8B030D-6E8A-4147-A177-3AD203B41FA5}">
                      <a16:colId xmlns:a16="http://schemas.microsoft.com/office/drawing/2014/main" val="2155268665"/>
                    </a:ext>
                  </a:extLst>
                </a:gridCol>
                <a:gridCol w="3667125">
                  <a:extLst>
                    <a:ext uri="{9D8B030D-6E8A-4147-A177-3AD203B41FA5}">
                      <a16:colId xmlns:a16="http://schemas.microsoft.com/office/drawing/2014/main" val="116536425"/>
                    </a:ext>
                  </a:extLst>
                </a:gridCol>
              </a:tblGrid>
              <a:tr h="0">
                <a:tc>
                  <a:txBody>
                    <a:bodyPr/>
                    <a:lstStyle/>
                    <a:p>
                      <a:pPr algn="l" fontAlgn="t"/>
                      <a:r>
                        <a:rPr lang="en-US">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65613655"/>
                  </a:ext>
                </a:extLst>
              </a:tr>
              <a:tr h="0">
                <a:tc>
                  <a:txBody>
                    <a:bodyPr/>
                    <a:lstStyle/>
                    <a:p>
                      <a:pPr fontAlgn="t"/>
                      <a:r>
                        <a:rPr lang="en-US">
                          <a:effectLst/>
                        </a:rPr>
                        <a:t>grant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grant permission of right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74198687"/>
                  </a:ext>
                </a:extLst>
              </a:tr>
              <a:tr h="0">
                <a:tc>
                  <a:txBody>
                    <a:bodyPr/>
                    <a:lstStyle/>
                    <a:p>
                      <a:pPr fontAlgn="t"/>
                      <a:r>
                        <a:rPr lang="en-US">
                          <a:effectLst/>
                        </a:rPr>
                        <a:t>revoke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take back permission.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80976750"/>
                  </a:ext>
                </a:extLst>
              </a:tr>
            </a:tbl>
          </a:graphicData>
        </a:graphic>
      </p:graphicFrame>
    </p:spTree>
    <p:extLst>
      <p:ext uri="{BB962C8B-B14F-4D97-AF65-F5344CB8AC3E}">
        <p14:creationId xmlns:p14="http://schemas.microsoft.com/office/powerpoint/2010/main" val="387001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Data Query Language</a:t>
            </a:r>
          </a:p>
        </p:txBody>
      </p:sp>
      <p:sp>
        <p:nvSpPr>
          <p:cNvPr id="5" name="Content Placeholder 4"/>
          <p:cNvSpPr>
            <a:spLocks noGrp="1"/>
          </p:cNvSpPr>
          <p:nvPr>
            <p:ph sz="quarter" idx="1"/>
          </p:nvPr>
        </p:nvSpPr>
        <p:spPr>
          <a:xfrm>
            <a:off x="591866" y="1752600"/>
            <a:ext cx="8153400" cy="4495800"/>
          </a:xfrm>
        </p:spPr>
        <p:txBody>
          <a:bodyPr>
            <a:normAutofit/>
          </a:bodyPr>
          <a:lstStyle/>
          <a:p>
            <a:r>
              <a:rPr lang="en-US" sz="1600" dirty="0"/>
              <a:t>Data query language is used to fetch data from tables based on conditions that we can easily apply.</a:t>
            </a:r>
          </a:p>
        </p:txBody>
      </p:sp>
      <p:graphicFrame>
        <p:nvGraphicFramePr>
          <p:cNvPr id="3" name="Table 2"/>
          <p:cNvGraphicFramePr>
            <a:graphicFrameLocks noGrp="1"/>
          </p:cNvGraphicFramePr>
          <p:nvPr>
            <p:extLst>
              <p:ext uri="{D42A27DB-BD31-4B8C-83A1-F6EECF244321}">
                <p14:modId xmlns:p14="http://schemas.microsoft.com/office/powerpoint/2010/main" val="744081002"/>
              </p:ext>
            </p:extLst>
          </p:nvPr>
        </p:nvGraphicFramePr>
        <p:xfrm>
          <a:off x="1001441" y="2514600"/>
          <a:ext cx="7334250" cy="1127760"/>
        </p:xfrm>
        <a:graphic>
          <a:graphicData uri="http://schemas.openxmlformats.org/drawingml/2006/table">
            <a:tbl>
              <a:tblPr/>
              <a:tblGrid>
                <a:gridCol w="3667125">
                  <a:extLst>
                    <a:ext uri="{9D8B030D-6E8A-4147-A177-3AD203B41FA5}">
                      <a16:colId xmlns:a16="http://schemas.microsoft.com/office/drawing/2014/main" val="1996220668"/>
                    </a:ext>
                  </a:extLst>
                </a:gridCol>
                <a:gridCol w="3667125">
                  <a:extLst>
                    <a:ext uri="{9D8B030D-6E8A-4147-A177-3AD203B41FA5}">
                      <a16:colId xmlns:a16="http://schemas.microsoft.com/office/drawing/2014/main" val="4204232369"/>
                    </a:ext>
                  </a:extLst>
                </a:gridCol>
              </a:tblGrid>
              <a:tr h="0">
                <a:tc>
                  <a:txBody>
                    <a:bodyPr/>
                    <a:lstStyle/>
                    <a:p>
                      <a:pPr algn="l" fontAlgn="t"/>
                      <a:r>
                        <a:rPr lang="en-US" dirty="0">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66690743"/>
                  </a:ext>
                </a:extLst>
              </a:tr>
              <a:tr h="0">
                <a:tc>
                  <a:txBody>
                    <a:bodyPr/>
                    <a:lstStyle/>
                    <a:p>
                      <a:pPr fontAlgn="t"/>
                      <a:r>
                        <a:rPr lang="en-US" dirty="0">
                          <a:effectLst/>
                        </a:rPr>
                        <a:t>select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retrieve records from one or more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45465480"/>
                  </a:ext>
                </a:extLst>
              </a:tr>
            </a:tbl>
          </a:graphicData>
        </a:graphic>
      </p:graphicFrame>
    </p:spTree>
    <p:extLst>
      <p:ext uri="{BB962C8B-B14F-4D97-AF65-F5344CB8AC3E}">
        <p14:creationId xmlns:p14="http://schemas.microsoft.com/office/powerpoint/2010/main" val="10206876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374</TotalTime>
  <Words>478</Words>
  <Application>Microsoft Office PowerPoint</Application>
  <PresentationFormat>On-screen Show (4:3)</PresentationFormat>
  <Paragraphs>77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Wingdings</vt:lpstr>
      <vt:lpstr>Wingdings 2</vt:lpstr>
      <vt:lpstr>Median</vt:lpstr>
      <vt:lpstr>Structured Query Language</vt:lpstr>
      <vt:lpstr>Structured Query Language</vt:lpstr>
      <vt:lpstr>SQL Commands</vt:lpstr>
      <vt:lpstr>Data Definition Language</vt:lpstr>
      <vt:lpstr>Data Manipulation Language</vt:lpstr>
      <vt:lpstr>Transaction Control Language</vt:lpstr>
      <vt:lpstr>Data Control Language</vt:lpstr>
      <vt:lpstr>Data Query Language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Administrator</dc:creator>
  <cp:lastModifiedBy>San San</cp:lastModifiedBy>
  <cp:revision>32</cp:revision>
  <dcterms:created xsi:type="dcterms:W3CDTF">2006-08-16T00:00:00Z</dcterms:created>
  <dcterms:modified xsi:type="dcterms:W3CDTF">2023-09-24T15:25:21Z</dcterms:modified>
</cp:coreProperties>
</file>