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58" r:id="rId5"/>
    <p:sldId id="260" r:id="rId6"/>
    <p:sldId id="261" r:id="rId7"/>
    <p:sldId id="268" r:id="rId8"/>
    <p:sldId id="264" r:id="rId9"/>
    <p:sldId id="269"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Stored Procedure</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a:t>SQL Server stored procedures are used to group one or more Transact-SQL statements into logical units. </a:t>
            </a:r>
          </a:p>
          <a:p>
            <a:r>
              <a:rPr lang="en-US" dirty="0"/>
              <a:t>The stored procedure is stored as a named object in the SQL Server Database Server.</a:t>
            </a:r>
          </a:p>
          <a:p>
            <a:r>
              <a:rPr lang="en-US" dirty="0"/>
              <a:t>Stored procedure is a set of pre-compiled T- Sql Statements stored on the database server.</a:t>
            </a:r>
          </a:p>
          <a:p>
            <a:r>
              <a:rPr lang="en-US" dirty="0"/>
              <a:t>Stored procedures are required when we execute a batch[set of sql-statements] multiple times.</a:t>
            </a:r>
          </a:p>
          <a:p>
            <a:r>
              <a:rPr lang="en-US" dirty="0"/>
              <a:t>When you call a stored procedure for the first time, SQL Server creates an execution plan and stores it in the cache. In the subsequent executions of the stored procedure, SQL Server reuses the plan to execute the stored procedure very fast with reliable performance.</a:t>
            </a:r>
          </a:p>
          <a:p>
            <a:r>
              <a:rPr lang="en-US" dirty="0"/>
              <a:t>Inside Stored procedures we execute  DDL and DML ,QL statement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Stored Procedure</a:t>
            </a:r>
            <a:endParaRPr lang="en-US" dirty="0"/>
          </a:p>
        </p:txBody>
      </p:sp>
      <p:sp>
        <p:nvSpPr>
          <p:cNvPr id="5" name="Content Placeholder 4"/>
          <p:cNvSpPr>
            <a:spLocks noGrp="1"/>
          </p:cNvSpPr>
          <p:nvPr>
            <p:ph sz="quarter" idx="1"/>
          </p:nvPr>
        </p:nvSpPr>
        <p:spPr/>
        <p:txBody>
          <a:bodyPr>
            <a:normAutofit fontScale="92500" lnSpcReduction="20000"/>
          </a:bodyPr>
          <a:lstStyle/>
          <a:p>
            <a:pPr>
              <a:buNone/>
            </a:pPr>
            <a:r>
              <a:rPr lang="en-US" dirty="0"/>
              <a:t>Advantages:</a:t>
            </a:r>
          </a:p>
          <a:p>
            <a:pPr>
              <a:buNone/>
            </a:pPr>
            <a:r>
              <a:rPr lang="en-US" dirty="0"/>
              <a:t>1.reduce network traffic</a:t>
            </a:r>
          </a:p>
          <a:p>
            <a:pPr>
              <a:buNone/>
            </a:pPr>
            <a:r>
              <a:rPr lang="en-US" dirty="0"/>
              <a:t>2.reusablity </a:t>
            </a:r>
          </a:p>
          <a:p>
            <a:pPr>
              <a:buNone/>
            </a:pPr>
            <a:r>
              <a:rPr lang="en-US" dirty="0"/>
              <a:t>3.improves app performance</a:t>
            </a:r>
          </a:p>
          <a:p>
            <a:pPr>
              <a:buNone/>
            </a:pPr>
            <a:r>
              <a:rPr lang="en-US" dirty="0"/>
              <a:t>4.Stored procedure can be used to perform multiple operation with multiple tables.</a:t>
            </a:r>
          </a:p>
          <a:p>
            <a:pPr>
              <a:buNone/>
            </a:pPr>
            <a:r>
              <a:rPr lang="en-US" dirty="0"/>
              <a:t>5.Encapsulation business logic.</a:t>
            </a:r>
          </a:p>
          <a:p>
            <a:pPr>
              <a:buNone/>
            </a:pPr>
            <a:r>
              <a:rPr lang="en-US" dirty="0"/>
              <a:t>6.provide security to tables instead of giving access to table give the access of sp</a:t>
            </a:r>
          </a:p>
          <a:p>
            <a:pPr>
              <a:buNone/>
            </a:pPr>
            <a:r>
              <a:rPr lang="en-US" dirty="0"/>
              <a:t>7.reduce burden on db every request compiled code(sp code) will be executed and no error checking.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Stored Procedure</a:t>
            </a:r>
          </a:p>
        </p:txBody>
      </p:sp>
      <p:sp>
        <p:nvSpPr>
          <p:cNvPr id="5" name="Content Placeholder 4"/>
          <p:cNvSpPr>
            <a:spLocks noGrp="1"/>
          </p:cNvSpPr>
          <p:nvPr>
            <p:ph sz="quarter" idx="1"/>
          </p:nvPr>
        </p:nvSpPr>
        <p:spPr/>
        <p:txBody>
          <a:bodyPr>
            <a:normAutofit lnSpcReduction="10000"/>
          </a:bodyPr>
          <a:lstStyle/>
          <a:p>
            <a:r>
              <a:rPr lang="en-US" dirty="0"/>
              <a:t>Stored Procedures are two types</a:t>
            </a:r>
          </a:p>
          <a:p>
            <a:r>
              <a:rPr lang="en-US" dirty="0"/>
              <a:t>System Stored Procedures:</a:t>
            </a:r>
          </a:p>
          <a:p>
            <a:pPr lvl="1"/>
            <a:r>
              <a:rPr lang="en-US" dirty="0"/>
              <a:t>System Stored Procedures are used to perform operation with system table and to perform administrative tasks.</a:t>
            </a:r>
          </a:p>
          <a:p>
            <a:pPr lvl="1"/>
            <a:r>
              <a:rPr lang="en-US" dirty="0"/>
              <a:t>All system procedures are in master database.</a:t>
            </a:r>
          </a:p>
          <a:p>
            <a:pPr lvl="1"/>
            <a:r>
              <a:rPr lang="en-US" dirty="0"/>
              <a:t>Ex: sp_helpdb,sp_help,sp_helptext,sp_tables.</a:t>
            </a:r>
          </a:p>
          <a:p>
            <a:r>
              <a:rPr lang="en-US" dirty="0"/>
              <a:t>User Stored Procedures:</a:t>
            </a:r>
          </a:p>
          <a:p>
            <a:pPr lvl="1"/>
            <a:r>
              <a:rPr lang="en-US" dirty="0"/>
              <a:t>User stored procedures are used to perform DML Operations with user tables.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Stored Procedure</a:t>
            </a:r>
          </a:p>
        </p:txBody>
      </p:sp>
      <p:sp>
        <p:nvSpPr>
          <p:cNvPr id="5" name="Content Placeholder 4"/>
          <p:cNvSpPr>
            <a:spLocks noGrp="1"/>
          </p:cNvSpPr>
          <p:nvPr>
            <p:ph sz="quarter" idx="1"/>
          </p:nvPr>
        </p:nvSpPr>
        <p:spPr/>
        <p:txBody>
          <a:bodyPr>
            <a:normAutofit lnSpcReduction="10000"/>
          </a:bodyPr>
          <a:lstStyle/>
          <a:p>
            <a:r>
              <a:rPr lang="en-US" dirty="0"/>
              <a:t>Creating Stored Procedure:</a:t>
            </a:r>
          </a:p>
          <a:p>
            <a:pPr>
              <a:buNone/>
            </a:pPr>
            <a:r>
              <a:rPr lang="en-US" dirty="0"/>
              <a:t>	</a:t>
            </a:r>
            <a:r>
              <a:rPr lang="en-US" dirty="0">
                <a:solidFill>
                  <a:srgbClr val="C00000"/>
                </a:solidFill>
              </a:rPr>
              <a:t>create procedure proc_name //name of sp</a:t>
            </a:r>
          </a:p>
          <a:p>
            <a:pPr>
              <a:buNone/>
            </a:pPr>
            <a:r>
              <a:rPr lang="en-US" dirty="0">
                <a:solidFill>
                  <a:srgbClr val="C00000"/>
                </a:solidFill>
              </a:rPr>
              <a:t>	 as</a:t>
            </a:r>
          </a:p>
          <a:p>
            <a:pPr>
              <a:buNone/>
            </a:pPr>
            <a:r>
              <a:rPr lang="en-US" dirty="0">
                <a:solidFill>
                  <a:srgbClr val="C00000"/>
                </a:solidFill>
              </a:rPr>
              <a:t>	 begin</a:t>
            </a:r>
          </a:p>
          <a:p>
            <a:pPr>
              <a:buNone/>
            </a:pPr>
            <a:r>
              <a:rPr lang="en-US" dirty="0">
                <a:solidFill>
                  <a:srgbClr val="C00000"/>
                </a:solidFill>
              </a:rPr>
              <a:t>		sql_statement1</a:t>
            </a:r>
          </a:p>
          <a:p>
            <a:pPr>
              <a:buNone/>
            </a:pPr>
            <a:r>
              <a:rPr lang="en-US" dirty="0">
                <a:solidFill>
                  <a:srgbClr val="C00000"/>
                </a:solidFill>
              </a:rPr>
              <a:t>		sql_statement2</a:t>
            </a:r>
          </a:p>
          <a:p>
            <a:pPr>
              <a:buNone/>
            </a:pPr>
            <a:r>
              <a:rPr lang="en-US" dirty="0">
                <a:solidFill>
                  <a:srgbClr val="C00000"/>
                </a:solidFill>
              </a:rPr>
              <a:t>	end</a:t>
            </a:r>
          </a:p>
          <a:p>
            <a:pPr>
              <a:buNone/>
            </a:pPr>
            <a:r>
              <a:rPr lang="en-US" dirty="0"/>
              <a:t>		</a:t>
            </a:r>
          </a:p>
          <a:p>
            <a:pPr>
              <a:buNone/>
            </a:pP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Stored Procedure</a:t>
            </a:r>
          </a:p>
        </p:txBody>
      </p:sp>
      <p:sp>
        <p:nvSpPr>
          <p:cNvPr id="5" name="Content Placeholder 4"/>
          <p:cNvSpPr>
            <a:spLocks noGrp="1"/>
          </p:cNvSpPr>
          <p:nvPr>
            <p:ph sz="quarter" idx="1"/>
          </p:nvPr>
        </p:nvSpPr>
        <p:spPr/>
        <p:txBody>
          <a:bodyPr>
            <a:normAutofit fontScale="85000" lnSpcReduction="20000"/>
          </a:bodyPr>
          <a:lstStyle/>
          <a:p>
            <a:pPr>
              <a:buNone/>
            </a:pPr>
            <a:r>
              <a:rPr lang="en-US" dirty="0"/>
              <a:t>	ex:  </a:t>
            </a:r>
            <a:r>
              <a:rPr lang="en-US" dirty="0">
                <a:solidFill>
                  <a:srgbClr val="C00000"/>
                </a:solidFill>
              </a:rPr>
              <a:t>create procedure prc_product</a:t>
            </a:r>
          </a:p>
          <a:p>
            <a:pPr>
              <a:buNone/>
            </a:pPr>
            <a:r>
              <a:rPr lang="en-US" dirty="0">
                <a:solidFill>
                  <a:srgbClr val="C00000"/>
                </a:solidFill>
              </a:rPr>
              <a:t>		as</a:t>
            </a:r>
          </a:p>
          <a:p>
            <a:pPr>
              <a:buNone/>
            </a:pPr>
            <a:r>
              <a:rPr lang="en-US" dirty="0">
                <a:solidFill>
                  <a:srgbClr val="C00000"/>
                </a:solidFill>
              </a:rPr>
              <a:t>	 	begin</a:t>
            </a:r>
          </a:p>
          <a:p>
            <a:pPr>
              <a:buNone/>
            </a:pPr>
            <a:r>
              <a:rPr lang="en-US" dirty="0">
                <a:solidFill>
                  <a:srgbClr val="C00000"/>
                </a:solidFill>
              </a:rPr>
              <a:t>		select * from products</a:t>
            </a:r>
          </a:p>
          <a:p>
            <a:pPr>
              <a:buNone/>
            </a:pPr>
            <a:r>
              <a:rPr lang="en-US" dirty="0">
                <a:solidFill>
                  <a:srgbClr val="C00000"/>
                </a:solidFill>
              </a:rPr>
              <a:t>		end	</a:t>
            </a:r>
          </a:p>
          <a:p>
            <a:pPr lvl="1"/>
            <a:r>
              <a:rPr lang="en-US" dirty="0"/>
              <a:t>when run the procedure ,the server compiles the procedure and save it as a database object.</a:t>
            </a:r>
          </a:p>
          <a:p>
            <a:pPr lvl="1"/>
            <a:r>
              <a:rPr lang="en-US" dirty="0"/>
              <a:t>After create a procedure, we can execute the procedure and we can alter it and drop it not required.</a:t>
            </a:r>
          </a:p>
          <a:p>
            <a:pPr lvl="1"/>
            <a:r>
              <a:rPr lang="en-US" dirty="0">
                <a:solidFill>
                  <a:srgbClr val="C00000"/>
                </a:solidFill>
              </a:rPr>
              <a:t>EXEC   </a:t>
            </a:r>
            <a:r>
              <a:rPr lang="en-US" dirty="0" err="1">
                <a:solidFill>
                  <a:srgbClr val="C00000"/>
                </a:solidFill>
              </a:rPr>
              <a:t>procure_name</a:t>
            </a:r>
            <a:endParaRPr lang="en-US" dirty="0"/>
          </a:p>
          <a:p>
            <a:pPr>
              <a:buNone/>
            </a:pPr>
            <a:r>
              <a:rPr lang="en-US" dirty="0">
                <a:solidFill>
                  <a:srgbClr val="C00000"/>
                </a:solidFill>
              </a:rPr>
              <a:t>	</a:t>
            </a:r>
            <a:endParaRPr lang="en-US" dirty="0"/>
          </a:p>
          <a:p>
            <a:pPr>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Stored Procedure</a:t>
            </a:r>
          </a:p>
        </p:txBody>
      </p:sp>
      <p:sp>
        <p:nvSpPr>
          <p:cNvPr id="5" name="Content Placeholder 4"/>
          <p:cNvSpPr>
            <a:spLocks noGrp="1"/>
          </p:cNvSpPr>
          <p:nvPr>
            <p:ph sz="quarter" idx="1"/>
          </p:nvPr>
        </p:nvSpPr>
        <p:spPr/>
        <p:txBody>
          <a:bodyPr>
            <a:normAutofit fontScale="92500" lnSpcReduction="20000"/>
          </a:bodyPr>
          <a:lstStyle/>
          <a:p>
            <a:pPr lvl="1"/>
            <a:r>
              <a:rPr lang="en-US" dirty="0">
                <a:solidFill>
                  <a:srgbClr val="C00000"/>
                </a:solidFill>
              </a:rPr>
              <a:t>Creating Parameterized stored procedure:</a:t>
            </a:r>
          </a:p>
          <a:p>
            <a:pPr lvl="1">
              <a:buNone/>
            </a:pPr>
            <a:r>
              <a:rPr lang="en-US" dirty="0">
                <a:solidFill>
                  <a:srgbClr val="C00000"/>
                </a:solidFill>
              </a:rPr>
              <a:t>	</a:t>
            </a:r>
            <a:r>
              <a:rPr lang="en-US" dirty="0">
                <a:solidFill>
                  <a:schemeClr val="tx1">
                    <a:lumMod val="85000"/>
                    <a:lumOff val="15000"/>
                  </a:schemeClr>
                </a:solidFill>
              </a:rPr>
              <a:t>we can create a parameterized stored procedure.</a:t>
            </a:r>
          </a:p>
          <a:p>
            <a:pPr lvl="1">
              <a:buNone/>
            </a:pPr>
            <a:r>
              <a:rPr lang="en-US" dirty="0">
                <a:solidFill>
                  <a:schemeClr val="tx1">
                    <a:lumMod val="85000"/>
                    <a:lumOff val="15000"/>
                  </a:schemeClr>
                </a:solidFill>
              </a:rPr>
              <a:t>	parameters are used to pass the values to stored procedure at runtime</a:t>
            </a:r>
          </a:p>
          <a:p>
            <a:pPr lvl="1">
              <a:buNone/>
            </a:pPr>
            <a:r>
              <a:rPr lang="en-US" dirty="0">
                <a:solidFill>
                  <a:schemeClr val="tx1">
                    <a:lumMod val="85000"/>
                    <a:lumOff val="15000"/>
                  </a:schemeClr>
                </a:solidFill>
              </a:rPr>
              <a:t>	each parameter has a name,datatype,direction and a default value.</a:t>
            </a:r>
          </a:p>
          <a:p>
            <a:pPr lvl="1">
              <a:buNone/>
            </a:pPr>
            <a:r>
              <a:rPr lang="en-US" dirty="0">
                <a:solidFill>
                  <a:schemeClr val="tx1">
                    <a:lumMod val="85000"/>
                    <a:lumOff val="15000"/>
                  </a:schemeClr>
                </a:solidFill>
              </a:rPr>
              <a:t>Ex: @parametername datatype direction</a:t>
            </a:r>
          </a:p>
          <a:p>
            <a:pPr lvl="1">
              <a:buNone/>
            </a:pPr>
            <a:r>
              <a:rPr lang="en-US" dirty="0">
                <a:solidFill>
                  <a:schemeClr val="tx1">
                    <a:lumMod val="85000"/>
                    <a:lumOff val="15000"/>
                  </a:schemeClr>
                </a:solidFill>
              </a:rPr>
              <a:t>		@empid varchar(20) input</a:t>
            </a:r>
          </a:p>
          <a:p>
            <a:pPr lvl="1">
              <a:buNone/>
            </a:pPr>
            <a:r>
              <a:rPr lang="en-US" dirty="0">
                <a:solidFill>
                  <a:schemeClr val="tx1">
                    <a:lumMod val="85000"/>
                    <a:lumOff val="15000"/>
                  </a:schemeClr>
                </a:solidFill>
              </a:rPr>
              <a:t>		@empname varchar(30) output</a:t>
            </a:r>
          </a:p>
          <a:p>
            <a:pPr lvl="1">
              <a:buNone/>
            </a:pPr>
            <a:r>
              <a:rPr lang="en-US" dirty="0">
                <a:solidFill>
                  <a:schemeClr val="tx1">
                    <a:lumMod val="85000"/>
                    <a:lumOff val="15000"/>
                  </a:schemeClr>
                </a:solidFill>
              </a:rPr>
              <a:t>Default direction is input</a:t>
            </a:r>
          </a:p>
          <a:p>
            <a:pPr>
              <a:buNone/>
            </a:pPr>
            <a:r>
              <a:rPr lang="en-US" dirty="0">
                <a:solidFill>
                  <a:srgbClr val="C00000"/>
                </a:solidFill>
              </a:rPr>
              <a:t>			</a:t>
            </a:r>
            <a:endParaRPr lang="en-US" dirty="0"/>
          </a:p>
          <a:p>
            <a:pPr>
              <a:buNone/>
            </a:pP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Stored Procedure</a:t>
            </a:r>
          </a:p>
        </p:txBody>
      </p:sp>
      <p:sp>
        <p:nvSpPr>
          <p:cNvPr id="5" name="Content Placeholder 4"/>
          <p:cNvSpPr>
            <a:spLocks noGrp="1"/>
          </p:cNvSpPr>
          <p:nvPr>
            <p:ph sz="quarter" idx="1"/>
          </p:nvPr>
        </p:nvSpPr>
        <p:spPr/>
        <p:txBody>
          <a:bodyPr>
            <a:normAutofit fontScale="92500" lnSpcReduction="20000"/>
          </a:bodyPr>
          <a:lstStyle/>
          <a:p>
            <a:pPr>
              <a:buNone/>
            </a:pPr>
            <a:r>
              <a:rPr lang="en-US" dirty="0"/>
              <a:t>create  procedure proc_employee(@empid varchar(30))</a:t>
            </a:r>
          </a:p>
          <a:p>
            <a:pPr>
              <a:buNone/>
            </a:pPr>
            <a:r>
              <a:rPr lang="en-US" dirty="0"/>
              <a:t>As</a:t>
            </a:r>
          </a:p>
          <a:p>
            <a:pPr>
              <a:buNone/>
            </a:pPr>
            <a:r>
              <a:rPr lang="en-US" dirty="0"/>
              <a:t>Begin</a:t>
            </a:r>
          </a:p>
          <a:p>
            <a:pPr>
              <a:buNone/>
            </a:pPr>
            <a:r>
              <a:rPr lang="en-US" dirty="0"/>
              <a:t>Print ‘list of employees’</a:t>
            </a:r>
          </a:p>
          <a:p>
            <a:pPr>
              <a:buNone/>
            </a:pPr>
            <a:r>
              <a:rPr lang="en-US" dirty="0"/>
              <a:t>Select </a:t>
            </a:r>
            <a:r>
              <a:rPr lang="en-US" dirty="0" err="1"/>
              <a:t>empid,empname,Desig</a:t>
            </a:r>
            <a:r>
              <a:rPr lang="en-US" dirty="0"/>
              <a:t> from employee where empid=@empid</a:t>
            </a:r>
          </a:p>
          <a:p>
            <a:pPr>
              <a:buNone/>
            </a:pPr>
            <a:r>
              <a:rPr lang="en-US" dirty="0"/>
              <a:t>End</a:t>
            </a:r>
          </a:p>
          <a:p>
            <a:pPr>
              <a:buNone/>
            </a:pPr>
            <a:r>
              <a:rPr lang="en-US" dirty="0"/>
              <a:t>Exec proc_employee ‘E0001’</a:t>
            </a:r>
          </a:p>
          <a:p>
            <a:pPr>
              <a:buNone/>
            </a:pPr>
            <a:r>
              <a:rPr lang="en-US" dirty="0"/>
              <a:t>Exec proc_employee @empid=‘E0001’	</a:t>
            </a:r>
            <a:r>
              <a:rPr lang="en-US" dirty="0">
                <a:solidFill>
                  <a:srgbClr val="C00000"/>
                </a:solidFill>
              </a:rPr>
              <a:t>		</a:t>
            </a:r>
            <a:endParaRPr lang="en-US" dirty="0"/>
          </a:p>
          <a:p>
            <a:pPr>
              <a:buNone/>
            </a:pP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Stored Procedure</a:t>
            </a:r>
            <a:endParaRPr lang="en-US" dirty="0"/>
          </a:p>
        </p:txBody>
      </p:sp>
      <p:sp>
        <p:nvSpPr>
          <p:cNvPr id="5" name="Content Placeholder 4"/>
          <p:cNvSpPr>
            <a:spLocks noGrp="1"/>
          </p:cNvSpPr>
          <p:nvPr>
            <p:ph sz="quarter" idx="1"/>
          </p:nvPr>
        </p:nvSpPr>
        <p:spPr/>
        <p:txBody>
          <a:bodyPr/>
          <a:lstStyle/>
          <a:p>
            <a:r>
              <a:rPr lang="en-US" dirty="0"/>
              <a:t>Return Statement:</a:t>
            </a:r>
          </a:p>
          <a:p>
            <a:pPr lvl="1"/>
            <a:r>
              <a:rPr lang="en-US" dirty="0"/>
              <a:t>Return statement can be used to insert stored procedure.</a:t>
            </a:r>
          </a:p>
          <a:p>
            <a:pPr lvl="1"/>
            <a:r>
              <a:rPr lang="en-US" dirty="0"/>
              <a:t>Return stmt can return single numeric value from the stored procedure.</a:t>
            </a:r>
          </a:p>
          <a:p>
            <a:pPr lvl="1"/>
            <a:r>
              <a:rPr lang="en-US" dirty="0"/>
              <a:t>Syntax: return(numeric value)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Stored Procedure</a:t>
            </a:r>
            <a:endParaRPr lang="en-US" dirty="0"/>
          </a:p>
        </p:txBody>
      </p:sp>
      <p:sp>
        <p:nvSpPr>
          <p:cNvPr id="5" name="Content Placeholder 4"/>
          <p:cNvSpPr>
            <a:spLocks noGrp="1"/>
          </p:cNvSpPr>
          <p:nvPr>
            <p:ph sz="quarter" idx="1"/>
          </p:nvPr>
        </p:nvSpPr>
        <p:spPr/>
        <p:txBody>
          <a:bodyPr>
            <a:normAutofit fontScale="92500" lnSpcReduction="20000"/>
          </a:bodyPr>
          <a:lstStyle/>
          <a:p>
            <a:pPr>
              <a:buNone/>
            </a:pPr>
            <a:r>
              <a:rPr lang="en-US" dirty="0"/>
              <a:t>	4.provide parameter values</a:t>
            </a:r>
          </a:p>
          <a:p>
            <a:r>
              <a:rPr lang="en-US" dirty="0"/>
              <a:t>cmd.parameters.addwithvalue("@parametename", value)</a:t>
            </a:r>
          </a:p>
          <a:p>
            <a:r>
              <a:rPr lang="en-US" dirty="0"/>
              <a:t>cmd.parameters.addwithvalue("@id",10)</a:t>
            </a:r>
          </a:p>
          <a:p>
            <a:pPr>
              <a:buNone/>
            </a:pPr>
            <a:r>
              <a:rPr lang="en-US" dirty="0"/>
              <a:t>			or</a:t>
            </a:r>
          </a:p>
          <a:p>
            <a:r>
              <a:rPr lang="en-US" dirty="0"/>
              <a:t>declare sqlparameter class</a:t>
            </a:r>
          </a:p>
          <a:p>
            <a:r>
              <a:rPr lang="en-US" dirty="0"/>
              <a:t>sqlparameter p1,p2</a:t>
            </a:r>
          </a:p>
          <a:p>
            <a:r>
              <a:rPr lang="en-US" dirty="0"/>
              <a:t>p1=new sqlparameter("@parametername", </a:t>
            </a:r>
            <a:r>
              <a:rPr lang="en-US" dirty="0" err="1"/>
              <a:t>parametertype</a:t>
            </a:r>
            <a:r>
              <a:rPr lang="en-US" dirty="0"/>
              <a:t>)</a:t>
            </a:r>
          </a:p>
          <a:p>
            <a:r>
              <a:rPr lang="en-US" dirty="0"/>
              <a:t>p1.value=value;</a:t>
            </a:r>
          </a:p>
          <a:p>
            <a:r>
              <a:rPr lang="en-US" dirty="0"/>
              <a:t>cmd.parameters.add(p1)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Stored Procedure</a:t>
            </a:r>
          </a:p>
        </p:txBody>
      </p:sp>
      <p:sp>
        <p:nvSpPr>
          <p:cNvPr id="5" name="Content Placeholder 4"/>
          <p:cNvSpPr>
            <a:spLocks noGrp="1"/>
          </p:cNvSpPr>
          <p:nvPr>
            <p:ph sz="quarter" idx="1"/>
          </p:nvPr>
        </p:nvSpPr>
        <p:spPr/>
        <p:txBody>
          <a:bodyPr>
            <a:normAutofit fontScale="55000" lnSpcReduction="20000"/>
          </a:bodyPr>
          <a:lstStyle/>
          <a:p>
            <a:r>
              <a:rPr lang="en-US" dirty="0">
                <a:solidFill>
                  <a:srgbClr val="C00000"/>
                </a:solidFill>
              </a:rPr>
              <a:t>	</a:t>
            </a:r>
            <a:r>
              <a:rPr lang="en-US" dirty="0"/>
              <a:t>Executing a stored procedure:</a:t>
            </a:r>
          </a:p>
          <a:p>
            <a:endParaRPr lang="en-US" dirty="0"/>
          </a:p>
          <a:p>
            <a:r>
              <a:rPr lang="en-US" dirty="0">
                <a:solidFill>
                  <a:srgbClr val="C00000"/>
                </a:solidFill>
              </a:rPr>
              <a:t>	EXEC   procure_name</a:t>
            </a:r>
          </a:p>
          <a:p>
            <a:endParaRPr lang="en-US" dirty="0">
              <a:solidFill>
                <a:srgbClr val="C00000"/>
              </a:solidFill>
            </a:endParaRPr>
          </a:p>
          <a:p>
            <a:r>
              <a:rPr lang="en-US" dirty="0">
                <a:solidFill>
                  <a:srgbClr val="C00000"/>
                </a:solidFill>
              </a:rPr>
              <a:t>	</a:t>
            </a:r>
            <a:r>
              <a:rPr lang="en-US" dirty="0"/>
              <a:t>Alter a stored procedure:</a:t>
            </a:r>
          </a:p>
          <a:p>
            <a:endParaRPr lang="en-US" dirty="0">
              <a:solidFill>
                <a:srgbClr val="C00000"/>
              </a:solidFill>
            </a:endParaRPr>
          </a:p>
          <a:p>
            <a:r>
              <a:rPr lang="en-US" dirty="0">
                <a:solidFill>
                  <a:srgbClr val="C00000"/>
                </a:solidFill>
              </a:rPr>
              <a:t>	Alter procedure proc_name</a:t>
            </a:r>
          </a:p>
          <a:p>
            <a:r>
              <a:rPr lang="en-US" dirty="0">
                <a:solidFill>
                  <a:srgbClr val="C00000"/>
                </a:solidFill>
              </a:rPr>
              <a:t>	as</a:t>
            </a:r>
          </a:p>
          <a:p>
            <a:r>
              <a:rPr lang="en-US" dirty="0">
                <a:solidFill>
                  <a:srgbClr val="C00000"/>
                </a:solidFill>
              </a:rPr>
              <a:t>	begin</a:t>
            </a:r>
          </a:p>
          <a:p>
            <a:r>
              <a:rPr lang="en-US" dirty="0">
                <a:solidFill>
                  <a:srgbClr val="C00000"/>
                </a:solidFill>
              </a:rPr>
              <a:t>	sql_statement1</a:t>
            </a:r>
          </a:p>
          <a:p>
            <a:r>
              <a:rPr lang="en-US" dirty="0">
                <a:solidFill>
                  <a:srgbClr val="C00000"/>
                </a:solidFill>
              </a:rPr>
              <a:t>	end </a:t>
            </a:r>
          </a:p>
          <a:p>
            <a:r>
              <a:rPr lang="en-US" dirty="0">
                <a:solidFill>
                  <a:srgbClr val="C00000"/>
                </a:solidFill>
              </a:rPr>
              <a:t>	</a:t>
            </a:r>
          </a:p>
          <a:p>
            <a:r>
              <a:rPr lang="en-US" dirty="0"/>
              <a:t>	Drop stored procedure</a:t>
            </a:r>
          </a:p>
          <a:p>
            <a:r>
              <a:rPr lang="en-US" dirty="0">
                <a:solidFill>
                  <a:srgbClr val="C00000"/>
                </a:solidFill>
              </a:rPr>
              <a:t>	Drop procedure </a:t>
            </a:r>
            <a:r>
              <a:rPr lang="en-US" dirty="0" err="1">
                <a:solidFill>
                  <a:srgbClr val="C00000"/>
                </a:solidFill>
              </a:rPr>
              <a:t>proc_name</a:t>
            </a:r>
            <a:endParaRPr lang="en-US" dirty="0"/>
          </a:p>
          <a:p>
            <a:r>
              <a:rPr lang="en-US" dirty="0"/>
              <a:t>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710</TotalTime>
  <Words>660</Words>
  <Application>Microsoft Office PowerPoint</Application>
  <PresentationFormat>On-screen Show (4:3)</PresentationFormat>
  <Paragraphs>97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Wingdings</vt:lpstr>
      <vt:lpstr>Wingdings 2</vt:lpstr>
      <vt:lpstr>Median</vt:lpstr>
      <vt:lpstr>Stored Procedure</vt:lpstr>
      <vt:lpstr>Stored Procedure</vt:lpstr>
      <vt:lpstr>Stored Procedure</vt:lpstr>
      <vt:lpstr>Stored Procedure</vt:lpstr>
      <vt:lpstr>Stored Procedure</vt:lpstr>
      <vt:lpstr>Stored Procedure</vt:lpstr>
      <vt:lpstr>Stored Procedure</vt:lpstr>
      <vt:lpstr>Stored Procedure</vt:lpstr>
      <vt:lpstr>Stored Procedure</vt:lpstr>
      <vt:lpstr>Stored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dc:title>
  <dc:creator/>
  <cp:lastModifiedBy>San San</cp:lastModifiedBy>
  <cp:revision>59</cp:revision>
  <dcterms:created xsi:type="dcterms:W3CDTF">2006-08-16T00:00:00Z</dcterms:created>
  <dcterms:modified xsi:type="dcterms:W3CDTF">2023-09-27T10:23:48Z</dcterms:modified>
</cp:coreProperties>
</file>