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4" r:id="rId4"/>
    <p:sldId id="265" r:id="rId5"/>
    <p:sldId id="257" r:id="rId6"/>
    <p:sldId id="266" r:id="rId7"/>
    <p:sldId id="258" r:id="rId8"/>
    <p:sldId id="259"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14D397-4FF7-4B90-9F2B-2ABFC9FC6AB8}"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EBF3A-22FD-44DE-9A3A-16E8E888F1C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80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4D397-4FF7-4B90-9F2B-2ABFC9FC6AB8}"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392431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4D397-4FF7-4B90-9F2B-2ABFC9FC6AB8}"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190562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4D397-4FF7-4B90-9F2B-2ABFC9FC6AB8}"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190892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14D397-4FF7-4B90-9F2B-2ABFC9FC6AB8}"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EBF3A-22FD-44DE-9A3A-16E8E888F1C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84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14D397-4FF7-4B90-9F2B-2ABFC9FC6AB8}"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31525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14D397-4FF7-4B90-9F2B-2ABFC9FC6AB8}"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425739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14D397-4FF7-4B90-9F2B-2ABFC9FC6AB8}"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393231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14D397-4FF7-4B90-9F2B-2ABFC9FC6AB8}" type="datetimeFigureOut">
              <a:rPr lang="en-US" smtClean="0"/>
              <a:t>11/14/2023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311189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14D397-4FF7-4B90-9F2B-2ABFC9FC6AB8}" type="datetimeFigureOut">
              <a:rPr lang="en-US" smtClean="0"/>
              <a:t>11/14/2023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2EBF3A-22FD-44DE-9A3A-16E8E888F1C3}" type="slidenum">
              <a:rPr lang="en-US" smtClean="0"/>
              <a:t>‹#›</a:t>
            </a:fld>
            <a:endParaRPr lang="en-US"/>
          </a:p>
        </p:txBody>
      </p:sp>
    </p:spTree>
    <p:extLst>
      <p:ext uri="{BB962C8B-B14F-4D97-AF65-F5344CB8AC3E}">
        <p14:creationId xmlns:p14="http://schemas.microsoft.com/office/powerpoint/2010/main" val="133771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14D397-4FF7-4B90-9F2B-2ABFC9FC6AB8}"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EBF3A-22FD-44DE-9A3A-16E8E888F1C3}" type="slidenum">
              <a:rPr lang="en-US" smtClean="0"/>
              <a:t>‹#›</a:t>
            </a:fld>
            <a:endParaRPr lang="en-US"/>
          </a:p>
        </p:txBody>
      </p:sp>
    </p:spTree>
    <p:extLst>
      <p:ext uri="{BB962C8B-B14F-4D97-AF65-F5344CB8AC3E}">
        <p14:creationId xmlns:p14="http://schemas.microsoft.com/office/powerpoint/2010/main" val="106950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14D397-4FF7-4B90-9F2B-2ABFC9FC6AB8}" type="datetimeFigureOut">
              <a:rPr lang="en-US" smtClean="0"/>
              <a:t>11/14/2023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2EBF3A-22FD-44DE-9A3A-16E8E888F1C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33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MicroServices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r>
              <a:rPr lang="en-IN" sz="1800" spc="-5"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Microservices architecture </a:t>
            </a:r>
            <a:r>
              <a:rPr lang="en-IN" sz="1800" dirty="0">
                <a:solidFill>
                  <a:srgbClr val="111111"/>
                </a:solidFill>
                <a:effectLst/>
                <a:latin typeface="Segoe UI" panose="020B0502040204020203" pitchFamily="34" charset="0"/>
                <a:ea typeface="Times New Roman" panose="02020603050405020304" pitchFamily="18" charset="0"/>
                <a:cs typeface="Segoe UI" panose="020B0502040204020203" pitchFamily="34" charset="0"/>
              </a:rPr>
              <a:t>is an approach to create small services.</a:t>
            </a:r>
          </a:p>
          <a:p>
            <a:pPr>
              <a:buFont typeface="Wingdings" panose="05000000000000000000" pitchFamily="2" charset="2"/>
              <a:buChar char="q"/>
            </a:pPr>
            <a:r>
              <a:rPr lang="en-IN" sz="1800" spc="-5" dirty="0">
                <a:solidFill>
                  <a:srgbClr val="000000"/>
                </a:solidFill>
                <a:effectLst/>
                <a:latin typeface="Segoe UI" panose="020B0502040204020203" pitchFamily="34" charset="0"/>
                <a:ea typeface="Calibri" panose="020F0502020204030204" pitchFamily="34" charset="0"/>
              </a:rPr>
              <a:t>Microservices </a:t>
            </a:r>
            <a:r>
              <a:rPr lang="en-IN" sz="1800" spc="-5"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architecture</a:t>
            </a:r>
            <a:r>
              <a:rPr lang="en-IN" sz="1800" spc="-5" dirty="0">
                <a:solidFill>
                  <a:srgbClr val="000000"/>
                </a:solidFill>
                <a:effectLst/>
                <a:latin typeface="Segoe UI" panose="020B0502040204020203" pitchFamily="34" charset="0"/>
                <a:ea typeface="Calibri" panose="020F0502020204030204" pitchFamily="34" charset="0"/>
              </a:rPr>
              <a:t> decompose a big application into multiple small services. Each small service is a Microservice.</a:t>
            </a:r>
          </a:p>
          <a:p>
            <a:pPr>
              <a:buFont typeface="Wingdings" panose="05000000000000000000" pitchFamily="2" charset="2"/>
              <a:buChar char="q"/>
            </a:pPr>
            <a:r>
              <a:rPr lang="en-IN" sz="1800" dirty="0">
                <a:solidFill>
                  <a:srgbClr val="111111"/>
                </a:solidFill>
                <a:effectLst/>
                <a:latin typeface="Segoe UI" panose="020B0502040204020203" pitchFamily="34" charset="0"/>
                <a:ea typeface="Calibri" panose="020F0502020204030204" pitchFamily="34" charset="0"/>
              </a:rPr>
              <a:t>Each microservice running in their own space.</a:t>
            </a:r>
          </a:p>
          <a:p>
            <a:pPr>
              <a:buFont typeface="Wingdings" panose="05000000000000000000" pitchFamily="2" charset="2"/>
              <a:buChar char="q"/>
            </a:pPr>
            <a:r>
              <a:rPr lang="en-IN" sz="1800" dirty="0">
                <a:solidFill>
                  <a:srgbClr val="111111"/>
                </a:solidFill>
                <a:effectLst/>
                <a:latin typeface="Segoe UI" panose="020B0502040204020203" pitchFamily="34" charset="0"/>
                <a:ea typeface="Times New Roman" panose="02020603050405020304" pitchFamily="18" charset="0"/>
              </a:rPr>
              <a:t>Microservices are independent services directly calling their own database.</a:t>
            </a:r>
            <a:endParaRPr lang="en-IN" sz="1800" spc="-5" dirty="0">
              <a:solidFill>
                <a:srgbClr val="000000"/>
              </a:solidFill>
              <a:latin typeface="Segoe UI" panose="020B0502040204020203" pitchFamily="34" charset="0"/>
              <a:ea typeface="Calibri" panose="020F0502020204030204" pitchFamily="34" charset="0"/>
            </a:endParaRPr>
          </a:p>
          <a:p>
            <a:pPr>
              <a:buFont typeface="Wingdings" panose="05000000000000000000" pitchFamily="2" charset="2"/>
              <a:buChar char="q"/>
            </a:pPr>
            <a:r>
              <a:rPr lang="en-IN" sz="1800" spc="-5"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Microservices are </a:t>
            </a:r>
            <a:r>
              <a:rPr lang="en-IN" sz="1800" dirty="0">
                <a:solidFill>
                  <a:srgbClr val="111111"/>
                </a:solidFill>
                <a:effectLst/>
                <a:latin typeface="Segoe UI" panose="020B0502040204020203" pitchFamily="34" charset="0"/>
                <a:ea typeface="Times New Roman" panose="02020603050405020304" pitchFamily="18" charset="0"/>
              </a:rPr>
              <a:t>can communicate each other. </a:t>
            </a:r>
          </a:p>
          <a:p>
            <a:pPr>
              <a:buFont typeface="Wingdings" panose="05000000000000000000" pitchFamily="2" charset="2"/>
              <a:buChar char="q"/>
            </a:pPr>
            <a:r>
              <a:rPr lang="en-IN" sz="1800" dirty="0">
                <a:solidFill>
                  <a:srgbClr val="111111"/>
                </a:solidFill>
                <a:effectLst/>
                <a:latin typeface="Segoe UI" panose="020B0502040204020203" pitchFamily="34" charset="0"/>
                <a:ea typeface="Times New Roman" panose="02020603050405020304" pitchFamily="18" charset="0"/>
              </a:rPr>
              <a:t>All microservices in a project get deployed in production at their own pace, on-premise on the cloud, independently, living side by side.</a:t>
            </a: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400866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problems with a monolithic system</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normAutofit fontScale="92500" lnSpcReduction="20000"/>
          </a:bodyPr>
          <a:lstStyle/>
          <a:p>
            <a:pPr marL="0" marR="0">
              <a:lnSpc>
                <a:spcPts val="3600"/>
              </a:lnSpc>
              <a:spcBef>
                <a:spcPts val="0"/>
              </a:spcBef>
              <a:spcAft>
                <a:spcPts val="0"/>
              </a:spcAft>
            </a:pPr>
            <a:r>
              <a:rPr lang="en-IN" sz="1800" b="1" kern="0"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Problem 3</a:t>
            </a: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a:r>
              <a:rPr lang="en-US" sz="1800" dirty="0">
                <a:solidFill>
                  <a:srgbClr val="111111"/>
                </a:solidFill>
                <a:effectLst/>
                <a:latin typeface="Segoe UI" panose="020B0502040204020203" pitchFamily="34" charset="0"/>
                <a:ea typeface="Times New Roman" panose="02020603050405020304" pitchFamily="18" charset="0"/>
              </a:rPr>
              <a:t>As monolithic software uses a three-tier architecture, three cross-functional teams are involved in developing a feature. Even though a three-tier architecture allows for separation of responsibility, in the long-run, the boundaries are crossed and the layers lose their fluidity and become rigid.</a:t>
            </a:r>
            <a:endParaRPr lang="en-US" sz="1800" dirty="0">
              <a:effectLst/>
              <a:latin typeface="Times New Roman" panose="02020603050405020304" pitchFamily="18" charset="0"/>
              <a:ea typeface="Times New Roman" panose="02020603050405020304" pitchFamily="18" charset="0"/>
            </a:endParaRPr>
          </a:p>
          <a:p>
            <a:pPr marL="0" marR="0"/>
            <a:r>
              <a:rPr lang="en-US" sz="1800" dirty="0">
                <a:solidFill>
                  <a:srgbClr val="111111"/>
                </a:solidFill>
                <a:effectLst/>
                <a:latin typeface="Segoe UI" panose="020B0502040204020203" pitchFamily="34" charset="0"/>
                <a:ea typeface="Times New Roman" panose="02020603050405020304" pitchFamily="18" charset="0"/>
              </a:rPr>
              <a:t>Suppose an inventory management feature has been developed. The UI, business layer, and data access layer have their own jobs. But everyone wants to take control of the main business part so that when defects come up, they can solve them and are not dependent on another layer's developer. Due to this competition, those boundaries end up being crossed, which results in inefficient architecture.</a:t>
            </a:r>
            <a:endParaRPr lang="en-US" sz="1800" dirty="0">
              <a:effectLst/>
              <a:latin typeface="Times New Roman" panose="02020603050405020304" pitchFamily="18" charset="0"/>
              <a:ea typeface="Times New Roman" panose="02020603050405020304" pitchFamily="18" charset="0"/>
            </a:endParaRPr>
          </a:p>
          <a:p>
            <a:pPr marL="0" marR="0">
              <a:lnSpc>
                <a:spcPts val="3600"/>
              </a:lnSpc>
              <a:spcBef>
                <a:spcPts val="0"/>
              </a:spcBef>
              <a:spcAft>
                <a:spcPts val="0"/>
              </a:spcAft>
            </a:pPr>
            <a:r>
              <a:rPr lang="en-IN" sz="1800" b="1" kern="0"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Problem 4</a:t>
            </a: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a:r>
              <a:rPr lang="en-US" sz="1800" dirty="0">
                <a:solidFill>
                  <a:srgbClr val="111111"/>
                </a:solidFill>
                <a:effectLst/>
                <a:latin typeface="Segoe UI" panose="020B0502040204020203" pitchFamily="34" charset="0"/>
                <a:ea typeface="Times New Roman" panose="02020603050405020304" pitchFamily="18" charset="0"/>
              </a:rPr>
              <a:t>As our system is monolithic, so is our team management. Often, we create teams base on the tier — UI developers, backend developers, database programmers, etc. They are experts in their domains, but they have little knowledge about other layers. So when there's a critical problem, it encompasses each layer, and the blame game starts. Not only that, but it takes additional time to decide which layer's problem it is and who needs to solve the issue</a:t>
            </a:r>
            <a:endParaRPr lang="en-US" sz="1800" dirty="0">
              <a:effectLst/>
              <a:latin typeface="Times New Roman" panose="02020603050405020304" pitchFamily="18" charset="0"/>
              <a:ea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291474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Monolithic vs Microservices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normAutofit/>
          </a:bodyPr>
          <a:lstStyle/>
          <a:p>
            <a:pPr marL="0" marR="0"/>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graphicFrame>
        <p:nvGraphicFramePr>
          <p:cNvPr id="3" name="Table 2">
            <a:extLst>
              <a:ext uri="{FF2B5EF4-FFF2-40B4-BE49-F238E27FC236}">
                <a16:creationId xmlns:a16="http://schemas.microsoft.com/office/drawing/2014/main" id="{18899332-D195-E02E-B53B-38B779E52FD3}"/>
              </a:ext>
            </a:extLst>
          </p:cNvPr>
          <p:cNvGraphicFramePr>
            <a:graphicFrameLocks noGrp="1"/>
          </p:cNvGraphicFramePr>
          <p:nvPr>
            <p:extLst>
              <p:ext uri="{D42A27DB-BD31-4B8C-83A1-F6EECF244321}">
                <p14:modId xmlns:p14="http://schemas.microsoft.com/office/powerpoint/2010/main" val="2226242435"/>
              </p:ext>
            </p:extLst>
          </p:nvPr>
        </p:nvGraphicFramePr>
        <p:xfrm>
          <a:off x="751114" y="2091267"/>
          <a:ext cx="10678886" cy="3859846"/>
        </p:xfrm>
        <a:graphic>
          <a:graphicData uri="http://schemas.openxmlformats.org/drawingml/2006/table">
            <a:tbl>
              <a:tblPr firstRow="1" bandRow="1">
                <a:tableStyleId>{5C22544A-7EE6-4342-B048-85BDC9FD1C3A}</a:tableStyleId>
              </a:tblPr>
              <a:tblGrid>
                <a:gridCol w="5339443">
                  <a:extLst>
                    <a:ext uri="{9D8B030D-6E8A-4147-A177-3AD203B41FA5}">
                      <a16:colId xmlns:a16="http://schemas.microsoft.com/office/drawing/2014/main" val="2308439227"/>
                    </a:ext>
                  </a:extLst>
                </a:gridCol>
                <a:gridCol w="5339443">
                  <a:extLst>
                    <a:ext uri="{9D8B030D-6E8A-4147-A177-3AD203B41FA5}">
                      <a16:colId xmlns:a16="http://schemas.microsoft.com/office/drawing/2014/main" val="2500345495"/>
                    </a:ext>
                  </a:extLst>
                </a:gridCol>
              </a:tblGrid>
              <a:tr h="295876">
                <a:tc>
                  <a:txBody>
                    <a:bodyPr/>
                    <a:lstStyle/>
                    <a:p>
                      <a:pPr marL="0" marR="0">
                        <a:lnSpc>
                          <a:spcPct val="115000"/>
                        </a:lnSpc>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Monolithic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4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Microservices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1292381920"/>
                  </a:ext>
                </a:extLst>
              </a:tr>
              <a:tr h="432871">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Dependent &amp; compounded project development of User Interface, Business functional Components, and Database Logics.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Multiple Services are developed with a single purpose each.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3396657366"/>
                  </a:ext>
                </a:extLst>
              </a:tr>
              <a:tr h="295876">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Single Database due to complex coupled development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Dedicated Database for each microservice due to modularity.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3028017640"/>
                  </a:ext>
                </a:extLst>
              </a:tr>
              <a:tr h="295876">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Single programming Language dependency for the Backend (Business logic)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Ability to choose multiple technologies/languages for each microservice.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608567064"/>
                  </a:ext>
                </a:extLst>
              </a:tr>
              <a:tr h="432871">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solution has to be deployed into a single Server. Physical Separation of deployment and maintenance is complex.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Each of the Microservice can be deployed anywhere on the web with ease.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41401303"/>
                  </a:ext>
                </a:extLst>
              </a:tr>
              <a:tr h="429527">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Different business functionalities technically called modules or components will be tightly coupled to the application itself.</a:t>
                      </a:r>
                    </a:p>
                  </a:txBody>
                  <a:tcPr marL="76200" marR="76200" marT="76200" marB="76200" anchor="b"/>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Loosely Coupled Architecture because of the modular approach.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3018341064"/>
                  </a:ext>
                </a:extLst>
              </a:tr>
              <a:tr h="59175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36487512"/>
                  </a:ext>
                </a:extLst>
              </a:tr>
            </a:tbl>
          </a:graphicData>
        </a:graphic>
      </p:graphicFrame>
    </p:spTree>
    <p:extLst>
      <p:ext uri="{BB962C8B-B14F-4D97-AF65-F5344CB8AC3E}">
        <p14:creationId xmlns:p14="http://schemas.microsoft.com/office/powerpoint/2010/main" val="16403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MicroServices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pic>
        <p:nvPicPr>
          <p:cNvPr id="2" name="Picture 1" descr="Image 4 for Microservice using ASP.NET Core">
            <a:extLst>
              <a:ext uri="{FF2B5EF4-FFF2-40B4-BE49-F238E27FC236}">
                <a16:creationId xmlns:a16="http://schemas.microsoft.com/office/drawing/2014/main" id="{BA9060FA-1CD4-FE6C-14DD-0905EADA3F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7502" y="2150654"/>
            <a:ext cx="7568384" cy="3477427"/>
          </a:xfrm>
          <a:prstGeom prst="rect">
            <a:avLst/>
          </a:prstGeom>
          <a:noFill/>
          <a:ln>
            <a:noFill/>
          </a:ln>
        </p:spPr>
      </p:pic>
    </p:spTree>
    <p:extLst>
      <p:ext uri="{BB962C8B-B14F-4D97-AF65-F5344CB8AC3E}">
        <p14:creationId xmlns:p14="http://schemas.microsoft.com/office/powerpoint/2010/main" val="179696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MicroServices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pic>
        <p:nvPicPr>
          <p:cNvPr id="3" name="Picture 2" descr="Microservice Using ASP.NET Core">
            <a:extLst>
              <a:ext uri="{FF2B5EF4-FFF2-40B4-BE49-F238E27FC236}">
                <a16:creationId xmlns:a16="http://schemas.microsoft.com/office/drawing/2014/main" id="{701A408F-2780-113D-5B8E-AE4D852396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8543" y="2394267"/>
            <a:ext cx="7013212" cy="2569619"/>
          </a:xfrm>
          <a:prstGeom prst="rect">
            <a:avLst/>
          </a:prstGeom>
          <a:noFill/>
          <a:ln>
            <a:noFill/>
          </a:ln>
        </p:spPr>
      </p:pic>
    </p:spTree>
    <p:extLst>
      <p:ext uri="{BB962C8B-B14F-4D97-AF65-F5344CB8AC3E}">
        <p14:creationId xmlns:p14="http://schemas.microsoft.com/office/powerpoint/2010/main" val="61508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MicroServices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pic>
        <p:nvPicPr>
          <p:cNvPr id="2" name="Picture 1" descr="Image 1 for Microservice using ASP.NET Core">
            <a:extLst>
              <a:ext uri="{FF2B5EF4-FFF2-40B4-BE49-F238E27FC236}">
                <a16:creationId xmlns:a16="http://schemas.microsoft.com/office/drawing/2014/main" id="{20E2E884-88CC-FC0E-1338-87DF262FEA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4736" y="2554646"/>
            <a:ext cx="8898618" cy="3422822"/>
          </a:xfrm>
          <a:prstGeom prst="rect">
            <a:avLst/>
          </a:prstGeom>
          <a:noFill/>
          <a:ln>
            <a:noFill/>
          </a:ln>
        </p:spPr>
      </p:pic>
      <p:sp>
        <p:nvSpPr>
          <p:cNvPr id="7" name="TextBox 6">
            <a:extLst>
              <a:ext uri="{FF2B5EF4-FFF2-40B4-BE49-F238E27FC236}">
                <a16:creationId xmlns:a16="http://schemas.microsoft.com/office/drawing/2014/main" id="{DB74F11E-5902-7260-1901-147BCADE3350}"/>
              </a:ext>
            </a:extLst>
          </p:cNvPr>
          <p:cNvSpPr txBox="1"/>
          <p:nvPr/>
        </p:nvSpPr>
        <p:spPr>
          <a:xfrm>
            <a:off x="1380308" y="1845734"/>
            <a:ext cx="9775371" cy="708912"/>
          </a:xfrm>
          <a:prstGeom prst="rect">
            <a:avLst/>
          </a:prstGeom>
          <a:noFill/>
        </p:spPr>
        <p:txBody>
          <a:bodyPr wrap="square">
            <a:spAutoFit/>
          </a:bodyPr>
          <a:lstStyle/>
          <a:p>
            <a:pPr marL="0" marR="0">
              <a:lnSpc>
                <a:spcPct val="115000"/>
              </a:lnSpc>
              <a:spcBef>
                <a:spcPts val="1200"/>
              </a:spcBef>
              <a:spcAft>
                <a:spcPts val="1200"/>
              </a:spcAft>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There are various components in a microservices architecture apart from microservices themselves.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166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err="1"/>
              <a:t>MicroServices</a:t>
            </a:r>
            <a:r>
              <a:rPr lang="en-US" dirty="0"/>
              <a:t>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r>
              <a:rPr lang="en-US" sz="1800" b="1" dirty="0">
                <a:solidFill>
                  <a:srgbClr val="212121"/>
                </a:solidFill>
                <a:latin typeface="Arial" panose="020B0604020202020204" pitchFamily="34" charset="0"/>
                <a:cs typeface="Times New Roman" panose="02020603050405020304" pitchFamily="18" charset="0"/>
              </a:rPr>
              <a:t>Identity Provider</a:t>
            </a:r>
            <a:r>
              <a:rPr lang="en-US" sz="1800" dirty="0">
                <a:solidFill>
                  <a:srgbClr val="212121"/>
                </a:solidFill>
                <a:latin typeface="Arial" panose="020B0604020202020204" pitchFamily="34" charset="0"/>
                <a:cs typeface="Times New Roman" panose="02020603050405020304" pitchFamily="18" charset="0"/>
              </a:rPr>
              <a:t>. Manages the identity information and provides authentication services within a distributed network.</a:t>
            </a:r>
          </a:p>
          <a:p>
            <a:pPr>
              <a:buFont typeface="Wingdings" panose="05000000000000000000" pitchFamily="2" charset="2"/>
              <a:buChar char="q"/>
            </a:pPr>
            <a:r>
              <a:rPr lang="en-US" sz="1800" b="1" dirty="0">
                <a:solidFill>
                  <a:srgbClr val="212121"/>
                </a:solidFill>
                <a:latin typeface="Arial" panose="020B0604020202020204" pitchFamily="34" charset="0"/>
                <a:cs typeface="Times New Roman" panose="02020603050405020304" pitchFamily="18" charset="0"/>
              </a:rPr>
              <a:t>Service Discovery. </a:t>
            </a:r>
            <a:r>
              <a:rPr lang="en-US" sz="1800" dirty="0">
                <a:solidFill>
                  <a:srgbClr val="212121"/>
                </a:solidFill>
                <a:latin typeface="Arial" panose="020B0604020202020204" pitchFamily="34" charset="0"/>
                <a:cs typeface="Times New Roman" panose="02020603050405020304" pitchFamily="18" charset="0"/>
              </a:rPr>
              <a:t>Keeps track of services and service addresses and endpoints.</a:t>
            </a:r>
          </a:p>
          <a:p>
            <a:pPr>
              <a:buFont typeface="Wingdings" panose="05000000000000000000" pitchFamily="2" charset="2"/>
              <a:buChar char="q"/>
            </a:pPr>
            <a:r>
              <a:rPr lang="en-US"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Maintains the nodes for the service.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API Gateway</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Serves as client’s entry point. Single point of contact from the client which in turn returns responses from underlying microservices and sometimes an aggregated response from multiple underlying microservices.</a:t>
            </a:r>
          </a:p>
          <a:p>
            <a:pPr marL="0" marR="0">
              <a:lnSpc>
                <a:spcPct val="115000"/>
              </a:lnSpc>
              <a:spcBef>
                <a:spcPts val="1200"/>
              </a:spcBef>
              <a:spcAft>
                <a:spcPts val="1200"/>
              </a:spcAft>
            </a:pPr>
            <a:r>
              <a:rPr lang="en-US"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CDN</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 content delivery network to serve static resources for e.g. pages and web content in a distributed network</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1200"/>
              </a:spcBef>
              <a:spcAft>
                <a:spcPts val="1200"/>
              </a:spcAft>
            </a:pPr>
            <a:r>
              <a:rPr lang="en-US"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Static Content</a:t>
            </a: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The static resources like pages and web content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159271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Advantages of Microservices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 are smaller in size. So </a:t>
            </a:r>
            <a:r>
              <a:rPr lang="en-IN" sz="1800" dirty="0">
                <a:solidFill>
                  <a:srgbClr val="161616"/>
                </a:solidFill>
                <a:effectLst/>
                <a:latin typeface="Segoe UI" panose="020B0502040204020203" pitchFamily="34" charset="0"/>
                <a:ea typeface="Times New Roman" panose="02020603050405020304" pitchFamily="18" charset="0"/>
              </a:rPr>
              <a:t>easier to develop, deploy, and debug.</a:t>
            </a: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Every Microservices can be written in different programming language, databases, and tools for each service.</a:t>
            </a: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 are independent of each other, meaning that if one of the microservices goes down, there is little risk of the full application shutting down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 can be scaled quickly and can be reused among different projects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 work well with containers like Docker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 are Support for continuous integration and delivery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 can be deployed to different servers or even different datacentres.</a:t>
            </a:r>
          </a:p>
          <a:p>
            <a:pPr>
              <a:buFont typeface="Wingdings" panose="05000000000000000000" pitchFamily="2" charset="2"/>
              <a:buChar char="q"/>
            </a:pPr>
            <a:r>
              <a:rPr lang="en-IN" sz="180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Microservices</a:t>
            </a:r>
            <a:r>
              <a:rPr lang="en-IN" sz="1800" dirty="0">
                <a:solidFill>
                  <a:srgbClr val="161616"/>
                </a:solidFill>
                <a:latin typeface="Segoe UI" panose="020B0502040204020203" pitchFamily="34" charset="0"/>
                <a:ea typeface="Times New Roman" panose="02020603050405020304" pitchFamily="18" charset="0"/>
                <a:cs typeface="Times New Roman" panose="02020603050405020304" pitchFamily="18" charset="0"/>
              </a:rPr>
              <a:t> can communicate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83564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Microservice Benefits</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normAutofit fontScale="70000" lnSpcReduction="20000"/>
          </a:bodyPr>
          <a:lstStyle/>
          <a:p>
            <a:pPr>
              <a:lnSpc>
                <a:spcPts val="3600"/>
              </a:lnSpc>
              <a:spcBef>
                <a:spcPts val="0"/>
              </a:spcBef>
              <a:spcAft>
                <a:spcPts val="0"/>
              </a:spcAft>
            </a:pPr>
            <a:r>
              <a:rPr lang="en-IN" sz="2000" b="1" kern="0"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Benefit</a:t>
            </a:r>
            <a:r>
              <a:rPr lang="en-IN" sz="1800" b="1" kern="0" spc="-40" dirty="0">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1</a:t>
            </a:r>
            <a:endParaRPr lang="en-US" sz="20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375"/>
              </a:spcBef>
              <a:spcAft>
                <a:spcPts val="1125"/>
              </a:spcAft>
            </a:pPr>
            <a:r>
              <a:rPr lang="en-US" sz="1800" dirty="0">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As in monolithic software, you only develop in one language, say </a:t>
            </a:r>
            <a:r>
              <a:rPr lang="en-US" sz="1800" dirty="0" err="1">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.Net</a:t>
            </a:r>
            <a:r>
              <a:rPr lang="en-US" sz="1800" dirty="0">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 or Java, as the code base. But with microservices, as each service is independent and each service is a new project, each service can be developed in any language that is best fits for the requirement.</a:t>
            </a:r>
          </a:p>
          <a:p>
            <a:pPr>
              <a:lnSpc>
                <a:spcPct val="115000"/>
              </a:lnSpc>
              <a:spcBef>
                <a:spcPts val="375"/>
              </a:spcBef>
              <a:spcAft>
                <a:spcPts val="1125"/>
              </a:spcAft>
            </a:pPr>
            <a:r>
              <a:rPr lang="en-IN" sz="1800" b="1"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Benefit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375"/>
              </a:spcBef>
              <a:spcAft>
                <a:spcPts val="1125"/>
              </a:spcAft>
            </a:pPr>
            <a:r>
              <a:rPr lang="en-US" sz="1800" dirty="0">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The developer is only concentrated on a particular service, so the code base will be very small, and the developer will know the code very well. </a:t>
            </a:r>
          </a:p>
          <a:p>
            <a:pPr marL="0" marR="0">
              <a:lnSpc>
                <a:spcPct val="115000"/>
              </a:lnSpc>
              <a:spcBef>
                <a:spcPts val="1500"/>
              </a:spcBef>
              <a:spcAft>
                <a:spcPts val="375"/>
              </a:spcAft>
            </a:pPr>
            <a:r>
              <a:rPr lang="en-IN" sz="1800" b="1"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Benefit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375"/>
              </a:spcBef>
              <a:spcAft>
                <a:spcPts val="1125"/>
              </a:spcAft>
            </a:pPr>
            <a:r>
              <a:rPr lang="en-US" sz="1800" dirty="0">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When one service needs to talk with another service, they can talk via API, specifically by a REST service. A REST service is the medium to communicate through, so there is little transformation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1500"/>
              </a:spcBef>
              <a:spcAft>
                <a:spcPts val="375"/>
              </a:spcAft>
            </a:pPr>
            <a:r>
              <a:rPr lang="en-IN" sz="1800" b="1"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Benefit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375"/>
              </a:spcBef>
              <a:spcAft>
                <a:spcPts val="1125"/>
              </a:spcAft>
            </a:pPr>
            <a:r>
              <a:rPr lang="en-US" sz="1800" dirty="0">
                <a:solidFill>
                  <a:srgbClr val="222635"/>
                </a:solidFill>
                <a:effectLst/>
                <a:latin typeface="Segoe UI" panose="020B0502040204020203" pitchFamily="34" charset="0"/>
                <a:ea typeface="Times New Roman" panose="02020603050405020304" pitchFamily="18" charset="0"/>
                <a:cs typeface="Times New Roman" panose="02020603050405020304" pitchFamily="18" charset="0"/>
              </a:rPr>
              <a:t>There is no centralized database. Each module has its own, so there's data decentralization. You can use NoSQL or a relational database depending on the module, which introduces that polyglot persistence.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7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Monolithic Architecture</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lstStyle/>
          <a:p>
            <a:pPr>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Monolithic applications are more of a single complete package having all the related needed components and services encapsulated in one package.</a:t>
            </a:r>
          </a:p>
          <a:p>
            <a:pPr>
              <a:buFont typeface="Wingdings" panose="05000000000000000000" pitchFamily="2" charset="2"/>
              <a:buChar char="q"/>
            </a:pPr>
            <a:r>
              <a:rPr lang="en-US" sz="180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Following is the diagrammatic representation of monolithic architecture being package completely or being service based.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pic>
        <p:nvPicPr>
          <p:cNvPr id="2" name="Picture 1" descr="Image result for monolithic architecture">
            <a:extLst>
              <a:ext uri="{FF2B5EF4-FFF2-40B4-BE49-F238E27FC236}">
                <a16:creationId xmlns:a16="http://schemas.microsoft.com/office/drawing/2014/main" id="{D1F0F333-A81C-7035-6718-D9CEFA4409A7}"/>
              </a:ext>
            </a:extLst>
          </p:cNvPr>
          <p:cNvPicPr>
            <a:picLocks noChangeAspect="1"/>
          </p:cNvPicPr>
          <p:nvPr/>
        </p:nvPicPr>
        <p:blipFill>
          <a:blip r:embed="rId2"/>
          <a:srcRect/>
          <a:stretch>
            <a:fillRect/>
          </a:stretch>
        </p:blipFill>
        <p:spPr bwMode="auto">
          <a:xfrm>
            <a:off x="6923314" y="2958526"/>
            <a:ext cx="4876800" cy="2910568"/>
          </a:xfrm>
          <a:prstGeom prst="rect">
            <a:avLst/>
          </a:prstGeom>
          <a:noFill/>
          <a:ln w="9525">
            <a:noFill/>
            <a:miter lim="800000"/>
            <a:headEnd/>
            <a:tailEnd/>
          </a:ln>
        </p:spPr>
      </p:pic>
      <p:pic>
        <p:nvPicPr>
          <p:cNvPr id="3" name="Picture 2" descr="Microservice Using ASP.NET Core">
            <a:extLst>
              <a:ext uri="{FF2B5EF4-FFF2-40B4-BE49-F238E27FC236}">
                <a16:creationId xmlns:a16="http://schemas.microsoft.com/office/drawing/2014/main" id="{1162925C-6AE0-1671-628F-0F550F7070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85" y="3237139"/>
            <a:ext cx="5954486" cy="2818775"/>
          </a:xfrm>
          <a:prstGeom prst="rect">
            <a:avLst/>
          </a:prstGeom>
          <a:noFill/>
          <a:ln>
            <a:noFill/>
          </a:ln>
        </p:spPr>
      </p:pic>
    </p:spTree>
    <p:extLst>
      <p:ext uri="{BB962C8B-B14F-4D97-AF65-F5344CB8AC3E}">
        <p14:creationId xmlns:p14="http://schemas.microsoft.com/office/powerpoint/2010/main" val="180311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944E-7B0C-CAC7-62A5-D37EBEDB9348}"/>
              </a:ext>
            </a:extLst>
          </p:cNvPr>
          <p:cNvSpPr>
            <a:spLocks noGrp="1"/>
          </p:cNvSpPr>
          <p:nvPr>
            <p:ph type="title"/>
          </p:nvPr>
        </p:nvSpPr>
        <p:spPr/>
        <p:txBody>
          <a:bodyPr/>
          <a:lstStyle/>
          <a:p>
            <a:r>
              <a:rPr lang="en-US" dirty="0"/>
              <a:t>problems with a monolithic system</a:t>
            </a:r>
          </a:p>
        </p:txBody>
      </p:sp>
      <p:sp>
        <p:nvSpPr>
          <p:cNvPr id="5" name="Content Placeholder 4">
            <a:extLst>
              <a:ext uri="{FF2B5EF4-FFF2-40B4-BE49-F238E27FC236}">
                <a16:creationId xmlns:a16="http://schemas.microsoft.com/office/drawing/2014/main" id="{B07EA4E7-2EDC-4496-16F0-C55471150DB8}"/>
              </a:ext>
            </a:extLst>
          </p:cNvPr>
          <p:cNvSpPr>
            <a:spLocks noGrp="1"/>
          </p:cNvSpPr>
          <p:nvPr>
            <p:ph idx="1"/>
          </p:nvPr>
        </p:nvSpPr>
        <p:spPr/>
        <p:txBody>
          <a:bodyPr>
            <a:normAutofit lnSpcReduction="10000"/>
          </a:bodyPr>
          <a:lstStyle/>
          <a:p>
            <a:pPr marL="0" marR="0">
              <a:lnSpc>
                <a:spcPts val="3600"/>
              </a:lnSpc>
              <a:spcBef>
                <a:spcPts val="0"/>
              </a:spcBef>
              <a:spcAft>
                <a:spcPts val="0"/>
              </a:spcAft>
            </a:pPr>
            <a:r>
              <a:rPr lang="en-IN" sz="2000" b="1" kern="0"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Problem 1</a:t>
            </a:r>
            <a:endParaRPr lang="en-US" sz="20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a:r>
              <a:rPr lang="en-US" sz="1800" dirty="0">
                <a:solidFill>
                  <a:srgbClr val="111111"/>
                </a:solidFill>
                <a:effectLst/>
                <a:latin typeface="Segoe UI" panose="020B0502040204020203" pitchFamily="34" charset="0"/>
                <a:ea typeface="Times New Roman" panose="02020603050405020304" pitchFamily="18" charset="0"/>
              </a:rPr>
              <a:t>As there is one codebase, it grows gradually. Every programmer, whether it's a UI Developer or a business layer developer, commits in same code base, which becomes very inefficient to manage. Suppose one developer only works in the JMS module, but he has to pull the whole codebase to his local and configure the whole module in order to run it on a local server. Why? He should only concentrate on the JMS module, but the current scenario doesn't allow for that.</a:t>
            </a:r>
          </a:p>
          <a:p>
            <a:pPr marL="0" marR="0">
              <a:lnSpc>
                <a:spcPts val="3600"/>
              </a:lnSpc>
              <a:spcBef>
                <a:spcPts val="0"/>
              </a:spcBef>
              <a:spcAft>
                <a:spcPts val="0"/>
              </a:spcAft>
            </a:pPr>
            <a:r>
              <a:rPr lang="en-IN" sz="1800" b="1" kern="0" dirty="0">
                <a:solidFill>
                  <a:srgbClr val="365F91"/>
                </a:solidFill>
                <a:effectLst/>
                <a:latin typeface="Segoe UI" panose="020B0502040204020203" pitchFamily="34" charset="0"/>
                <a:ea typeface="Times New Roman" panose="02020603050405020304" pitchFamily="18" charset="0"/>
                <a:cs typeface="Times New Roman" panose="02020603050405020304" pitchFamily="18" charset="0"/>
              </a:rPr>
              <a:t>Problem 2</a:t>
            </a: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a:r>
              <a:rPr lang="en-US" sz="1800" dirty="0">
                <a:solidFill>
                  <a:srgbClr val="111111"/>
                </a:solidFill>
                <a:effectLst/>
                <a:latin typeface="Segoe UI" panose="020B0502040204020203" pitchFamily="34" charset="0"/>
                <a:ea typeface="Times New Roman" panose="02020603050405020304" pitchFamily="18" charset="0"/>
              </a:rPr>
              <a:t>As there is one code base and modules are dependent on each other, minimal change in one module needs to generate all artifacts and needs to deploy in each server pool in a distributed environment.</a:t>
            </a:r>
            <a:endParaRPr lang="en-US" sz="1800" dirty="0">
              <a:effectLst/>
              <a:latin typeface="Times New Roman" panose="02020603050405020304" pitchFamily="18" charset="0"/>
              <a:ea typeface="Times New Roman" panose="02020603050405020304" pitchFamily="18" charset="0"/>
            </a:endParaRPr>
          </a:p>
          <a:p>
            <a:pPr marL="0" marR="0"/>
            <a:r>
              <a:rPr lang="en-US" sz="1800" dirty="0">
                <a:solidFill>
                  <a:srgbClr val="111111"/>
                </a:solidFill>
                <a:effectLst/>
                <a:latin typeface="Segoe UI" panose="020B0502040204020203" pitchFamily="34" charset="0"/>
                <a:ea typeface="Times New Roman" panose="02020603050405020304" pitchFamily="18" charset="0"/>
              </a:rPr>
              <a:t>Suppose in a multi-module project that the JMS module and business module are dependent on the data access module. A simple change in the data access module means we need to re-package the JMS module and business module and deploy them in their server pool.</a:t>
            </a:r>
            <a:endParaRPr lang="en-US" sz="1800" dirty="0">
              <a:effectLst/>
              <a:latin typeface="Times New Roman" panose="02020603050405020304" pitchFamily="18" charset="0"/>
              <a:ea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9663249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1217</TotalTime>
  <Words>1060</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vt:lpstr>
      <vt:lpstr>Segoe UI</vt:lpstr>
      <vt:lpstr>Times New Roman</vt:lpstr>
      <vt:lpstr>Wingdings</vt:lpstr>
      <vt:lpstr>Retrospect</vt:lpstr>
      <vt:lpstr>MicroServices Architecture</vt:lpstr>
      <vt:lpstr>MicroServices Architecture</vt:lpstr>
      <vt:lpstr>MicroServices Architecture</vt:lpstr>
      <vt:lpstr>MicroServices Architecture</vt:lpstr>
      <vt:lpstr>MicroServices Architecture</vt:lpstr>
      <vt:lpstr>Advantages of Microservices Architecture</vt:lpstr>
      <vt:lpstr>Microservice Benefits</vt:lpstr>
      <vt:lpstr>Monolithic Architecture</vt:lpstr>
      <vt:lpstr>problems with a monolithic system</vt:lpstr>
      <vt:lpstr>problems with a monolithic system</vt:lpstr>
      <vt:lpstr>Monolithic vs Microservices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San San</dc:creator>
  <cp:lastModifiedBy>San San</cp:lastModifiedBy>
  <cp:revision>11</cp:revision>
  <dcterms:created xsi:type="dcterms:W3CDTF">2023-06-23T13:08:41Z</dcterms:created>
  <dcterms:modified xsi:type="dcterms:W3CDTF">2023-11-14T09:48:24Z</dcterms:modified>
</cp:coreProperties>
</file>