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62" r:id="rId2"/>
    <p:sldId id="261" r:id="rId3"/>
    <p:sldId id="264" r:id="rId4"/>
    <p:sldId id="265" r:id="rId5"/>
    <p:sldId id="263" r:id="rId6"/>
    <p:sldId id="266" r:id="rId7"/>
    <p:sldId id="267" r:id="rId8"/>
    <p:sldId id="268" r:id="rId9"/>
    <p:sldId id="269"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11/14/2023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11/14/2023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10</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074454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834037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399665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411596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76564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11/14/2023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11/14/2023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11/14/2023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11/14/2023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11/14/2023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API Gateway Pattern</a:t>
            </a:r>
          </a:p>
        </p:txBody>
      </p:sp>
      <p:sp>
        <p:nvSpPr>
          <p:cNvPr id="5" name="Content Placeholder 4"/>
          <p:cNvSpPr>
            <a:spLocks noGrp="1"/>
          </p:cNvSpPr>
          <p:nvPr>
            <p:ph sz="quarter" idx="1"/>
          </p:nvPr>
        </p:nvSpPr>
        <p:spPr/>
        <p:txBody>
          <a:bodyPr>
            <a:normAutofit fontScale="92500" lnSpcReduction="20000"/>
          </a:bodyPr>
          <a:lstStyle/>
          <a:p>
            <a:r>
              <a:rPr lang="en-IN" sz="2000" dirty="0"/>
              <a:t>An API Gateway is basically an interface in which it receives calls and redirects to internal services(Microservices).</a:t>
            </a:r>
          </a:p>
          <a:p>
            <a:r>
              <a:rPr lang="en-IN" sz="2000" dirty="0"/>
              <a:t>When building a large and complex system using the microservices architecture with multiple client apps, a good approach to consider is API Gateway Pattern.</a:t>
            </a:r>
          </a:p>
          <a:p>
            <a:r>
              <a:rPr lang="en-US" sz="2000" dirty="0"/>
              <a:t>When building microservices-based applications, an API Gateway is needed to have a central place where authentication, routing, orchestration, etc., is implemented. </a:t>
            </a:r>
            <a:endParaRPr lang="en-IN" sz="2000" dirty="0"/>
          </a:p>
          <a:p>
            <a:r>
              <a:rPr lang="en-IN" sz="2000" dirty="0"/>
              <a:t>This pattern provides a single entry-point for group(s) of microservices. </a:t>
            </a:r>
          </a:p>
          <a:p>
            <a:r>
              <a:rPr lang="en-US" sz="2000" dirty="0"/>
              <a:t>Without an API Gateway in place, you might typically implement each of these in each service, and hence maintaining them for each service would be a daunting task at hand. </a:t>
            </a:r>
          </a:p>
          <a:p>
            <a:r>
              <a:rPr lang="en-US" sz="2000" dirty="0"/>
              <a:t>An API Gateway decouples the service producer from its consumer, providing a security layer since you need not expose your microservices directly.</a:t>
            </a:r>
            <a:endParaRPr lang="en-IN" sz="2000" dirty="0"/>
          </a:p>
          <a:p>
            <a:r>
              <a:rPr lang="en-IN" sz="2000" dirty="0"/>
              <a:t>The API Gateway sits between the client apps and the microservices. </a:t>
            </a:r>
          </a:p>
          <a:p>
            <a:r>
              <a:rPr lang="en-IN" sz="2000" dirty="0"/>
              <a:t>It can also provide additional cross-cutting features such as Routing, Authentication, Service discovery, Logging .</a:t>
            </a:r>
            <a:endParaRPr lang="en-US" sz="2000" dirty="0"/>
          </a:p>
        </p:txBody>
      </p:sp>
    </p:spTree>
    <p:extLst>
      <p:ext uri="{BB962C8B-B14F-4D97-AF65-F5344CB8AC3E}">
        <p14:creationId xmlns:p14="http://schemas.microsoft.com/office/powerpoint/2010/main" val="1205177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Configuring Ocelot Routes</a:t>
            </a:r>
          </a:p>
        </p:txBody>
      </p:sp>
      <p:sp>
        <p:nvSpPr>
          <p:cNvPr id="5" name="Content Placeholder 4"/>
          <p:cNvSpPr>
            <a:spLocks noGrp="1"/>
          </p:cNvSpPr>
          <p:nvPr>
            <p:ph sz="quarter" idx="1"/>
          </p:nvPr>
        </p:nvSpPr>
        <p:spPr/>
        <p:txBody>
          <a:bodyPr>
            <a:normAutofit fontScale="92500" lnSpcReduction="10000"/>
          </a:bodyPr>
          <a:lstStyle/>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"Routes":</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DownstreamPathTemplate</a:t>
            </a: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api</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/product/{catchall}"</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DownstreamScheme</a:t>
            </a: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"https"</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DownstreamHostAndPorts</a:t>
            </a: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"Host":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"localhost"</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"Port":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FF6600"/>
                </a:solidFill>
                <a:effectLst/>
                <a:latin typeface="Verdana" panose="020B0604030504040204" pitchFamily="34" charset="0"/>
                <a:ea typeface="Times New Roman" panose="02020603050405020304" pitchFamily="18" charset="0"/>
                <a:cs typeface="Times New Roman" panose="02020603050405020304" pitchFamily="18" charset="0"/>
              </a:rPr>
              <a:t>44337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UpstreamPathTemplate</a:t>
            </a: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"/gateway/product/{catchall}"</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UpstreamHttpMethod</a:t>
            </a: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"GET"</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"DELETE"</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We are accepting any Parameter in the route.</a:t>
            </a:r>
            <a:b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br>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We restrict the methods to just GET and DELETE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b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br>
            <a:endParaRPr lang="en-IN" sz="2000" dirty="0"/>
          </a:p>
          <a:p>
            <a:endParaRPr lang="en-IN" sz="2000" dirty="0"/>
          </a:p>
          <a:p>
            <a:endParaRPr lang="en-IN" sz="2000" dirty="0"/>
          </a:p>
        </p:txBody>
      </p:sp>
    </p:spTree>
    <p:extLst>
      <p:ext uri="{BB962C8B-B14F-4D97-AF65-F5344CB8AC3E}">
        <p14:creationId xmlns:p14="http://schemas.microsoft.com/office/powerpoint/2010/main" val="384909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Building API Gateway Using Ocelot In ASP.NET Core</a:t>
            </a:r>
          </a:p>
        </p:txBody>
      </p:sp>
      <p:sp>
        <p:nvSpPr>
          <p:cNvPr id="5" name="Content Placeholder 4"/>
          <p:cNvSpPr>
            <a:spLocks noGrp="1"/>
          </p:cNvSpPr>
          <p:nvPr>
            <p:ph sz="quarter" idx="1"/>
          </p:nvPr>
        </p:nvSpPr>
        <p:spPr/>
        <p:txBody>
          <a:bodyPr>
            <a:normAutofit/>
          </a:bodyPr>
          <a:lstStyle/>
          <a:p>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133600"/>
            <a:ext cx="5267325"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215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Building API Gateway Using Ocelot In ASP.NET Core</a:t>
            </a:r>
          </a:p>
        </p:txBody>
      </p:sp>
      <p:pic>
        <p:nvPicPr>
          <p:cNvPr id="6" name="Content Placeholder 5" descr="C:\Users\SANTHOSH\Desktop\Gatway_Image.png"/>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7315200" cy="3429000"/>
          </a:xfrm>
          <a:prstGeom prst="rect">
            <a:avLst/>
          </a:prstGeom>
          <a:noFill/>
          <a:ln>
            <a:noFill/>
          </a:ln>
        </p:spPr>
      </p:pic>
    </p:spTree>
    <p:extLst>
      <p:ext uri="{BB962C8B-B14F-4D97-AF65-F5344CB8AC3E}">
        <p14:creationId xmlns:p14="http://schemas.microsoft.com/office/powerpoint/2010/main" val="2898687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Building API Gateway Using Ocelot In ASP.NET Core</a:t>
            </a:r>
          </a:p>
        </p:txBody>
      </p:sp>
      <p:pic>
        <p:nvPicPr>
          <p:cNvPr id="5" name="Content Placeholder 4" descr="Image 1 for Microservice using ASP.NET Core"/>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364786" y="2028571"/>
            <a:ext cx="6649378" cy="3639058"/>
          </a:xfrm>
          <a:prstGeom prst="rect">
            <a:avLst/>
          </a:prstGeom>
          <a:noFill/>
          <a:ln>
            <a:noFill/>
          </a:ln>
        </p:spPr>
      </p:pic>
    </p:spTree>
    <p:extLst>
      <p:ext uri="{BB962C8B-B14F-4D97-AF65-F5344CB8AC3E}">
        <p14:creationId xmlns:p14="http://schemas.microsoft.com/office/powerpoint/2010/main" val="341557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Building API Gateway Using Ocelot In ASP.NET Core</a:t>
            </a:r>
          </a:p>
        </p:txBody>
      </p:sp>
      <p:sp>
        <p:nvSpPr>
          <p:cNvPr id="5" name="Content Placeholder 4"/>
          <p:cNvSpPr>
            <a:spLocks noGrp="1"/>
          </p:cNvSpPr>
          <p:nvPr>
            <p:ph sz="quarter" idx="1"/>
          </p:nvPr>
        </p:nvSpPr>
        <p:spPr/>
        <p:txBody>
          <a:bodyPr>
            <a:normAutofit/>
          </a:bodyPr>
          <a:lstStyle/>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Ocelot is an Open Source API Gateway for the .NET/Core Platform.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Ocelot unifies multiple microservices so that the client does not have to worry about the location of each and every Microservice. </a:t>
            </a:r>
          </a:p>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Ocelot API Gateway transforms the Incoming HTTP Request from the client and forward it to an appropriate Microservice.</a:t>
            </a:r>
          </a:p>
          <a:p>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Ocelot is widely used by Microsoft and other tech-giants as well for Microservice Management.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99287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Ocelot In ASP.NET Core</a:t>
            </a:r>
          </a:p>
        </p:txBody>
      </p:sp>
      <p:sp>
        <p:nvSpPr>
          <p:cNvPr id="5" name="Content Placeholder 4"/>
          <p:cNvSpPr>
            <a:spLocks noGrp="1"/>
          </p:cNvSpPr>
          <p:nvPr>
            <p:ph sz="quarter" idx="1"/>
          </p:nvPr>
        </p:nvSpPr>
        <p:spPr/>
        <p:txBody>
          <a:bodyPr>
            <a:normAutofit/>
          </a:bodyPr>
          <a:lstStyle/>
          <a:p>
            <a:r>
              <a:rPr lang="en-IN" sz="2000" b="1" dirty="0"/>
              <a:t>Ocelot Features</a:t>
            </a:r>
          </a:p>
          <a:p>
            <a:r>
              <a:rPr lang="en-US" sz="2000" dirty="0"/>
              <a:t>Routing the Incoming Request to the required Microservice</a:t>
            </a:r>
          </a:p>
          <a:p>
            <a:r>
              <a:rPr lang="en-IN" sz="2000" dirty="0"/>
              <a:t>Authentication</a:t>
            </a:r>
          </a:p>
          <a:p>
            <a:r>
              <a:rPr lang="en-IN" sz="2000" dirty="0"/>
              <a:t>Authorization</a:t>
            </a:r>
          </a:p>
          <a:p>
            <a:r>
              <a:rPr lang="en-IN" sz="2000" dirty="0"/>
              <a:t>Load Balancing</a:t>
            </a:r>
          </a:p>
          <a:p>
            <a:r>
              <a:rPr lang="en-IN" sz="2000" dirty="0"/>
              <a:t>Logging</a:t>
            </a:r>
          </a:p>
          <a:p>
            <a:r>
              <a:rPr lang="en-IN" sz="2000" dirty="0"/>
              <a:t>Service Discovery with Consul &amp; Eureka</a:t>
            </a:r>
          </a:p>
          <a:p>
            <a:r>
              <a:rPr lang="en-IN" sz="2000" dirty="0"/>
              <a:t>Service Fabric</a:t>
            </a:r>
          </a:p>
          <a:p>
            <a:r>
              <a:rPr lang="en-IN" sz="2000" dirty="0"/>
              <a:t>Caching</a:t>
            </a:r>
          </a:p>
          <a:p>
            <a:endParaRPr lang="en-IN" sz="2000" dirty="0"/>
          </a:p>
          <a:p>
            <a:endParaRPr lang="en-IN" sz="2000" dirty="0"/>
          </a:p>
          <a:p>
            <a:endParaRPr lang="en-IN" sz="2000" dirty="0"/>
          </a:p>
        </p:txBody>
      </p:sp>
    </p:spTree>
    <p:extLst>
      <p:ext uri="{BB962C8B-B14F-4D97-AF65-F5344CB8AC3E}">
        <p14:creationId xmlns:p14="http://schemas.microsoft.com/office/powerpoint/2010/main" val="340970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Ocelot In ASP.NET Core</a:t>
            </a:r>
          </a:p>
        </p:txBody>
      </p:sp>
      <p:sp>
        <p:nvSpPr>
          <p:cNvPr id="5" name="Content Placeholder 4"/>
          <p:cNvSpPr>
            <a:spLocks noGrp="1"/>
          </p:cNvSpPr>
          <p:nvPr>
            <p:ph sz="quarter"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It will be as easy and installing the Ocelot package to your API Gateway project and setting up a JSON Configuration file that states the upstream and downstream routes.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Upstream and Downstream are 2 terms that you have to be clear with.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Upstream Request is the Request sent by the Client to the API Gateway. Downstream request is the request sent to the Microservice by the API Gateway. All these are from the perspective of the API Gateway. </a:t>
            </a: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pic>
        <p:nvPicPr>
          <p:cNvPr id="2" name="Picture 1">
            <a:extLst>
              <a:ext uri="{FF2B5EF4-FFF2-40B4-BE49-F238E27FC236}">
                <a16:creationId xmlns:a16="http://schemas.microsoft.com/office/drawing/2014/main" id="{955A24DA-3565-3E28-CE9D-796150F89F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343400"/>
            <a:ext cx="5378450" cy="2438400"/>
          </a:xfrm>
          <a:prstGeom prst="rect">
            <a:avLst/>
          </a:prstGeom>
          <a:noFill/>
        </p:spPr>
      </p:pic>
    </p:spTree>
    <p:extLst>
      <p:ext uri="{BB962C8B-B14F-4D97-AF65-F5344CB8AC3E}">
        <p14:creationId xmlns:p14="http://schemas.microsoft.com/office/powerpoint/2010/main" val="312431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Configuring Ocelot Routes</a:t>
            </a:r>
          </a:p>
        </p:txBody>
      </p:sp>
      <p:sp>
        <p:nvSpPr>
          <p:cNvPr id="5" name="Content Placeholder 4"/>
          <p:cNvSpPr>
            <a:spLocks noGrp="1"/>
          </p:cNvSpPr>
          <p:nvPr>
            <p:ph sz="quarter" idx="1"/>
          </p:nvPr>
        </p:nvSpPr>
        <p:spPr/>
        <p:txBody>
          <a:bodyPr>
            <a:normAutofit/>
          </a:bodyPr>
          <a:lstStyle/>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"Routes":</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DownstreamPathTemplate</a:t>
            </a: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api</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/product"</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DownstreamScheme</a:t>
            </a: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"https"</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DownstreamHostAndPorts</a:t>
            </a: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"Host":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"localhost"</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"Port":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FF6600"/>
                </a:solidFill>
                <a:effectLst/>
                <a:latin typeface="Verdana" panose="020B0604030504040204" pitchFamily="34" charset="0"/>
                <a:ea typeface="Times New Roman" panose="02020603050405020304" pitchFamily="18" charset="0"/>
                <a:cs typeface="Times New Roman" panose="02020603050405020304" pitchFamily="18" charset="0"/>
              </a:rPr>
              <a:t>44337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UpstreamPathTemplate</a:t>
            </a: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"/gateway/product"</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UpstreamHttpMethod</a:t>
            </a:r>
            <a:r>
              <a:rPr lang="en-US" sz="1800" dirty="0">
                <a:solidFill>
                  <a:srgbClr val="0066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"POST"</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"PUT"</a:t>
            </a:r>
            <a:r>
              <a:rPr lang="en-US" sz="1800" dirty="0">
                <a:solidFill>
                  <a:srgbClr val="2F6F9F"/>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err="1">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GET",”Delete</a:t>
            </a:r>
            <a:r>
              <a:rPr lang="en-US" sz="1800" dirty="0">
                <a:solidFill>
                  <a:srgbClr val="D4495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US" sz="1800" dirty="0">
                <a:solidFill>
                  <a:srgbClr val="212529"/>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20"/>
              </a:lnSpc>
              <a:spcBef>
                <a:spcPts val="0"/>
              </a:spcBef>
              <a:spcAft>
                <a:spcPts val="0"/>
              </a:spcAft>
            </a:pPr>
            <a:r>
              <a:rPr lang="en-US" sz="1800" b="1" dirty="0">
                <a:solidFill>
                  <a:srgbClr val="999999"/>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Ocelot takes in an Array of Route Objects.</a:t>
            </a:r>
            <a:b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br>
            <a:endParaRPr lang="en-IN" sz="2000" dirty="0"/>
          </a:p>
          <a:p>
            <a:endParaRPr lang="en-IN" sz="2000" dirty="0"/>
          </a:p>
          <a:p>
            <a:endParaRPr lang="en-IN" sz="2000" dirty="0"/>
          </a:p>
        </p:txBody>
      </p:sp>
    </p:spTree>
    <p:extLst>
      <p:ext uri="{BB962C8B-B14F-4D97-AF65-F5344CB8AC3E}">
        <p14:creationId xmlns:p14="http://schemas.microsoft.com/office/powerpoint/2010/main" val="409146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Configuring Ocelot Routes</a:t>
            </a:r>
          </a:p>
        </p:txBody>
      </p:sp>
      <p:sp>
        <p:nvSpPr>
          <p:cNvPr id="5" name="Content Placeholder 4"/>
          <p:cNvSpPr>
            <a:spLocks noGrp="1"/>
          </p:cNvSpPr>
          <p:nvPr>
            <p:ph sz="quarter" idx="1"/>
          </p:nvPr>
        </p:nvSpPr>
        <p:spPr/>
        <p:txBody>
          <a:bodyPr>
            <a:normAutofit/>
          </a:bodyPr>
          <a:lstStyle/>
          <a:p>
            <a:r>
              <a:rPr lang="en-US" sz="1800" b="1" dirty="0" err="1">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DownstreamPathTemplate</a:t>
            </a:r>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 denotes the route of the actual endpoint in the Microservice.</a:t>
            </a:r>
          </a:p>
          <a:p>
            <a:r>
              <a:rPr lang="en-US" sz="1800" b="1" dirty="0" err="1">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DownstreamScheme</a:t>
            </a:r>
            <a:r>
              <a:rPr lang="en-US" sz="1800" b="1"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 </a:t>
            </a:r>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is the scheme of the Microservice, here it is HTTPS</a:t>
            </a:r>
            <a:endParaRPr lang="en-US" sz="1800" dirty="0">
              <a:solidFill>
                <a:srgbClr val="222222"/>
              </a:solidFill>
              <a:latin typeface="Verdana" panose="020B0604030504040204" pitchFamily="34" charset="0"/>
              <a:ea typeface="Times New Roman" panose="02020603050405020304" pitchFamily="18" charset="0"/>
              <a:cs typeface="Open Sans" panose="020B0606030504020204" pitchFamily="34" charset="0"/>
            </a:endParaRPr>
          </a:p>
          <a:p>
            <a:r>
              <a:rPr lang="en-US" sz="1800" b="1" dirty="0" err="1">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DownstreamHostAndPorts</a:t>
            </a:r>
            <a:r>
              <a:rPr lang="en-US" sz="1800" b="1"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 </a:t>
            </a:r>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defines the location of the Microservice. We will add the </a:t>
            </a:r>
            <a:r>
              <a:rPr lang="en-US" sz="1800" b="1"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host </a:t>
            </a:r>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and </a:t>
            </a:r>
            <a:r>
              <a:rPr lang="en-US" sz="1800" b="1"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port </a:t>
            </a:r>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number here.</a:t>
            </a:r>
          </a:p>
          <a:p>
            <a:r>
              <a:rPr lang="en-US" sz="1800" b="1" dirty="0" err="1">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UpstreamPathTemplate</a:t>
            </a:r>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 is the path at which the client will request the Ocelot API Gateway.</a:t>
            </a:r>
          </a:p>
          <a:p>
            <a:r>
              <a:rPr lang="en-US" sz="1800" b="1" dirty="0" err="1">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UpstreamHttpMethod</a:t>
            </a:r>
            <a:r>
              <a:rPr lang="en-US" sz="1800" b="1"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 </a:t>
            </a:r>
            <a:r>
              <a:rPr lang="en-US" sz="1800" dirty="0">
                <a:solidFill>
                  <a:srgbClr val="222222"/>
                </a:solidFill>
                <a:effectLst/>
                <a:latin typeface="Verdana" panose="020B0604030504040204" pitchFamily="34" charset="0"/>
                <a:ea typeface="Times New Roman" panose="02020603050405020304" pitchFamily="18" charset="0"/>
                <a:cs typeface="Open Sans" panose="020B0606030504020204" pitchFamily="34" charset="0"/>
              </a:rPr>
              <a:t>are the supported HTTP Methods to the API Gateway. Based on the Incoming Method, Ocelot sends a similar HTTP method request to the microservice as well.</a:t>
            </a:r>
            <a:endParaRPr lang="en-IN" sz="2000" dirty="0"/>
          </a:p>
          <a:p>
            <a:endParaRPr lang="en-IN" sz="2000" dirty="0"/>
          </a:p>
        </p:txBody>
      </p:sp>
    </p:spTree>
    <p:extLst>
      <p:ext uri="{BB962C8B-B14F-4D97-AF65-F5344CB8AC3E}">
        <p14:creationId xmlns:p14="http://schemas.microsoft.com/office/powerpoint/2010/main" val="42271994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1498</TotalTime>
  <Words>710</Words>
  <Application>Microsoft Office PowerPoint</Application>
  <PresentationFormat>On-screen Show (4:3)</PresentationFormat>
  <Paragraphs>98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Symbol</vt:lpstr>
      <vt:lpstr>Tw Cen MT</vt:lpstr>
      <vt:lpstr>Verdana</vt:lpstr>
      <vt:lpstr>Wingdings</vt:lpstr>
      <vt:lpstr>Wingdings 2</vt:lpstr>
      <vt:lpstr>Median</vt:lpstr>
      <vt:lpstr>API Gateway Pattern</vt:lpstr>
      <vt:lpstr>Building API Gateway Using Ocelot In ASP.NET Core</vt:lpstr>
      <vt:lpstr>Building API Gateway Using Ocelot In ASP.NET Core</vt:lpstr>
      <vt:lpstr>Building API Gateway Using Ocelot In ASP.NET Core</vt:lpstr>
      <vt:lpstr>Building API Gateway Using Ocelot In ASP.NET Core</vt:lpstr>
      <vt:lpstr>Ocelot In ASP.NET Core</vt:lpstr>
      <vt:lpstr>Ocelot In ASP.NET Core</vt:lpstr>
      <vt:lpstr>Configuring Ocelot Routes</vt:lpstr>
      <vt:lpstr>Configuring Ocelot Routes</vt:lpstr>
      <vt:lpstr>Configuring Ocelot Routes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 San</cp:lastModifiedBy>
  <cp:revision>87</cp:revision>
  <dcterms:created xsi:type="dcterms:W3CDTF">2006-08-16T00:00:00Z</dcterms:created>
  <dcterms:modified xsi:type="dcterms:W3CDTF">2023-11-14T10:12:36Z</dcterms:modified>
</cp:coreProperties>
</file>