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1"/>
  </p:notesMasterIdLst>
  <p:handoutMasterIdLst>
    <p:handoutMasterId r:id="rId62"/>
  </p:handoutMasterIdLst>
  <p:sldIdLst>
    <p:sldId id="257" r:id="rId5"/>
    <p:sldId id="280" r:id="rId6"/>
    <p:sldId id="279" r:id="rId7"/>
    <p:sldId id="282" r:id="rId8"/>
    <p:sldId id="349" r:id="rId9"/>
    <p:sldId id="264" r:id="rId10"/>
    <p:sldId id="270" r:id="rId11"/>
    <p:sldId id="272" r:id="rId12"/>
    <p:sldId id="273" r:id="rId13"/>
    <p:sldId id="276" r:id="rId14"/>
    <p:sldId id="274" r:id="rId15"/>
    <p:sldId id="284" r:id="rId16"/>
    <p:sldId id="281" r:id="rId17"/>
    <p:sldId id="313" r:id="rId18"/>
    <p:sldId id="314" r:id="rId19"/>
    <p:sldId id="309" r:id="rId20"/>
    <p:sldId id="304" r:id="rId21"/>
    <p:sldId id="306" r:id="rId22"/>
    <p:sldId id="311" r:id="rId23"/>
    <p:sldId id="312" r:id="rId24"/>
    <p:sldId id="337" r:id="rId25"/>
    <p:sldId id="307" r:id="rId26"/>
    <p:sldId id="308" r:id="rId27"/>
    <p:sldId id="310" r:id="rId28"/>
    <p:sldId id="348" r:id="rId29"/>
    <p:sldId id="315" r:id="rId30"/>
    <p:sldId id="326" r:id="rId31"/>
    <p:sldId id="320" r:id="rId32"/>
    <p:sldId id="322" r:id="rId33"/>
    <p:sldId id="321" r:id="rId34"/>
    <p:sldId id="323" r:id="rId35"/>
    <p:sldId id="324" r:id="rId36"/>
    <p:sldId id="325" r:id="rId37"/>
    <p:sldId id="327" r:id="rId38"/>
    <p:sldId id="329" r:id="rId39"/>
    <p:sldId id="328" r:id="rId40"/>
    <p:sldId id="335" r:id="rId41"/>
    <p:sldId id="338" r:id="rId42"/>
    <p:sldId id="336" r:id="rId43"/>
    <p:sldId id="330" r:id="rId44"/>
    <p:sldId id="301" r:id="rId45"/>
    <p:sldId id="332" r:id="rId46"/>
    <p:sldId id="331" r:id="rId47"/>
    <p:sldId id="319" r:id="rId48"/>
    <p:sldId id="317" r:id="rId49"/>
    <p:sldId id="333" r:id="rId50"/>
    <p:sldId id="334" r:id="rId51"/>
    <p:sldId id="339" r:id="rId52"/>
    <p:sldId id="340" r:id="rId53"/>
    <p:sldId id="341" r:id="rId54"/>
    <p:sldId id="342" r:id="rId55"/>
    <p:sldId id="343" r:id="rId56"/>
    <p:sldId id="344" r:id="rId57"/>
    <p:sldId id="345" r:id="rId58"/>
    <p:sldId id="346" r:id="rId59"/>
    <p:sldId id="347" r:id="rId60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9933"/>
    <a:srgbClr val="5F5F5F"/>
    <a:srgbClr val="969696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07" autoAdjust="0"/>
    <p:restoredTop sz="93741" autoAdjust="0"/>
  </p:normalViewPr>
  <p:slideViewPr>
    <p:cSldViewPr>
      <p:cViewPr varScale="1">
        <p:scale>
          <a:sx n="63" d="100"/>
          <a:sy n="63" d="100"/>
        </p:scale>
        <p:origin x="1072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1A50150-D2DF-4BD2-BE32-FA167FF72A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33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C7E1659-5876-42F7-8A1D-6C0BF51F2D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444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28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46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&amp;&amp;, ||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20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2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40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66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99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525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201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41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41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386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203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206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758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650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679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041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581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838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821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09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147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10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438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59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228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546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62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19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LINQ we encountered so far produced sequential result (one or more row of data) and so their execution was deferred.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With query that</a:t>
            </a:r>
            <a:r>
              <a:rPr lang="en-US" baseline="0" dirty="0"/>
              <a:t> produces single result, query execution happens immediately even though the </a:t>
            </a:r>
            <a:r>
              <a:rPr lang="en-US" baseline="0" dirty="0" err="1"/>
              <a:t>foreach</a:t>
            </a:r>
            <a:r>
              <a:rPr lang="en-US" baseline="0" dirty="0"/>
              <a:t> has not be called.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039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The example that we used to count the number of characters in a string, becomes very simple when we use Count aggregate.</a:t>
            </a:r>
          </a:p>
          <a:p>
            <a:r>
              <a:rPr lang="en-US" b="0" dirty="0"/>
              <a:t>Same thing can be written</a:t>
            </a:r>
            <a:r>
              <a:rPr lang="en-US" b="0" baseline="0" dirty="0"/>
              <a:t> achieved by statement</a:t>
            </a:r>
          </a:p>
          <a:p>
            <a:r>
              <a:rPr lang="en-US" b="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b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0" dirty="0" err="1">
                <a:latin typeface="Courier New" pitchFamily="49" charset="0"/>
                <a:cs typeface="Courier New" pitchFamily="49" charset="0"/>
              </a:rPr>
              <a:t>poem.Where</a:t>
            </a:r>
            <a:r>
              <a:rPr lang="en-US" b="0" dirty="0">
                <a:latin typeface="Courier New" pitchFamily="49" charset="0"/>
                <a:cs typeface="Courier New" pitchFamily="49" charset="0"/>
              </a:rPr>
              <a:t>(e=&gt;e==',').Count());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876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15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667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int</a:t>
            </a:r>
            <a:r>
              <a:rPr lang="en-US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i = </a:t>
            </a:r>
            <a:r>
              <a:rPr lang="en-US" sz="12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poem.Select</a:t>
            </a:r>
            <a:r>
              <a:rPr lang="en-US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(c =&gt; c == ',').Count();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Console.WriteLine</a:t>
            </a:r>
            <a:r>
              <a:rPr lang="en-US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(i);</a:t>
            </a:r>
          </a:p>
          <a:p>
            <a:pPr>
              <a:lnSpc>
                <a:spcPct val="140000"/>
              </a:lnSpc>
            </a:pPr>
            <a:endParaRPr lang="en-US" sz="1200" b="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40000"/>
              </a:lnSpc>
            </a:pPr>
            <a:r>
              <a:rPr lang="en-US" sz="1200" b="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dirty="0" err="1">
                <a:latin typeface="Courier New" pitchFamily="49" charset="0"/>
                <a:cs typeface="Courier New" pitchFamily="49" charset="0"/>
              </a:rPr>
              <a:t>evenNumbers</a:t>
            </a:r>
            <a:r>
              <a:rPr lang="en-US" sz="1200" b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0" dirty="0" err="1">
                <a:latin typeface="Courier New" pitchFamily="49" charset="0"/>
                <a:cs typeface="Courier New" pitchFamily="49" charset="0"/>
              </a:rPr>
              <a:t>numbers.Count</a:t>
            </a:r>
            <a:r>
              <a:rPr lang="en-US" sz="1200" b="0" dirty="0">
                <a:latin typeface="Courier New" pitchFamily="49" charset="0"/>
                <a:cs typeface="Courier New" pitchFamily="49" charset="0"/>
              </a:rPr>
              <a:t>(n =&gt; n % 2 == 0);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011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548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332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418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1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55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081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5738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954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57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02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87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06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85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31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01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ll three"/>
          <p:cNvPicPr>
            <a:picLocks noChangeAspect="1" noChangeArrowheads="1"/>
          </p:cNvPicPr>
          <p:nvPr userDrawn="1"/>
        </p:nvPicPr>
        <p:blipFill>
          <a:blip r:embed="rId2"/>
          <a:srcRect t="47652" b="18791"/>
          <a:stretch>
            <a:fillRect/>
          </a:stretch>
        </p:blipFill>
        <p:spPr bwMode="auto">
          <a:xfrm>
            <a:off x="0" y="0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815975"/>
            <a:ext cx="7772400" cy="1470025"/>
          </a:xfrm>
        </p:spPr>
        <p:txBody>
          <a:bodyPr/>
          <a:lstStyle>
            <a:lvl1pPr>
              <a:lnSpc>
                <a:spcPct val="125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100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B84C8-4FAE-4690-A5EC-7DBB4EAE6D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74F7D-247C-4A81-BD66-CD81D9CE3D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E4315-9C3C-4247-B770-4ABFD78A9B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BEE69-6091-4C9A-8ADA-2E9382166B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58023-88B5-4BC1-8ADA-301E8F2F34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56D96F-787D-4969-88C3-F57240DF42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D9C54-3417-4E27-B622-A7B74FB04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4ADA7-62C5-48C1-9557-994E8A432E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644CC-7B89-4672-B2BC-1B6CC50E76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E82A72-B9A4-4225-A1B1-8264CA231F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7" name="Picture 10" descr="all three"/>
          <p:cNvPicPr>
            <a:picLocks noChangeAspect="1" noChangeArrowheads="1"/>
          </p:cNvPicPr>
          <p:nvPr userDrawn="1"/>
        </p:nvPicPr>
        <p:blipFill>
          <a:blip r:embed="rId13"/>
          <a:srcRect t="71950" b="17998"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i="1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A253D649-EBBB-4091-806B-FF8E69726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rgbClr val="5F5F5F"/>
          </a:solidFill>
          <a:latin typeface="+mn-lt"/>
        </a:defRPr>
      </a:lvl3pPr>
      <a:lvl4pPr marL="16002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4pPr>
      <a:lvl5pPr marL="20574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5pPr>
      <a:lvl6pPr marL="25146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6pPr>
      <a:lvl7pPr marL="29718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7pPr>
      <a:lvl8pPr marL="34290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8pPr>
      <a:lvl9pPr marL="38862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LINQ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7435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Query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Declarative query syntax :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x= from item in </a:t>
            </a:r>
            <a:r>
              <a:rPr lang="en-US" sz="2000" b="1" i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data_source</a:t>
            </a:r>
            <a:endParaRPr lang="en-US" sz="2000" b="1" i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where </a:t>
            </a:r>
            <a:r>
              <a:rPr lang="en-US" sz="2000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condition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select </a:t>
            </a:r>
            <a:r>
              <a:rPr lang="en-US" sz="2000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item</a:t>
            </a:r>
          </a:p>
          <a:p>
            <a:r>
              <a:rPr lang="en-US" dirty="0"/>
              <a:t>The query variable x only stores the query commands</a:t>
            </a:r>
          </a:p>
          <a:p>
            <a:r>
              <a:rPr lang="en-US" dirty="0"/>
              <a:t>The actual execution happens only when some operation is requested like iteration. This is refereed to as </a:t>
            </a:r>
            <a:r>
              <a:rPr lang="en-US" i="1" dirty="0"/>
              <a:t>deferred execution.</a:t>
            </a:r>
          </a:p>
          <a:p>
            <a:r>
              <a:rPr lang="en-US" dirty="0"/>
              <a:t>While the syntax allows usage of “var” keyword, what the query really returns is a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dirty="0"/>
              <a:t>  object.</a:t>
            </a:r>
          </a:p>
          <a:p>
            <a:r>
              <a:rPr lang="en-US" dirty="0"/>
              <a:t>Hence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dirty="0"/>
              <a:t> can be used with the result of LINQ.</a:t>
            </a:r>
          </a:p>
          <a:p>
            <a:r>
              <a:rPr lang="en-US" dirty="0"/>
              <a:t>Note that LINQ query is case sensitive.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0236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Query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8B71D6-A858-290C-D66D-13B39F6B36A8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15221176"/>
              </p:ext>
            </p:extLst>
          </p:nvPr>
        </p:nvGraphicFramePr>
        <p:xfrm>
          <a:off x="228600" y="685800"/>
          <a:ext cx="8763000" cy="6424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4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/>
                        <a:t>Classification</a:t>
                      </a:r>
                    </a:p>
                  </a:txBody>
                  <a:tcPr marL="47625" marR="47625" marT="47625" marB="476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/>
                        <a:t>Standard Query Operators</a:t>
                      </a:r>
                    </a:p>
                  </a:txBody>
                  <a:tcPr marL="47625" marR="47625" marT="47625" marB="47625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036"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Filtering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/>
                        <a:t>Where, </a:t>
                      </a:r>
                      <a:r>
                        <a:rPr lang="en-US" sz="1400" dirty="0" err="1"/>
                        <a:t>OfType</a:t>
                      </a:r>
                      <a:endParaRPr lang="en-US" sz="1400" dirty="0"/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594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/>
                        <a:t>Sorting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/>
                        <a:t>OrderBy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OrderByDescending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ThenBy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ThenByDescending</a:t>
                      </a:r>
                      <a:r>
                        <a:rPr lang="en-US" sz="1400" dirty="0"/>
                        <a:t>, Reverse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036"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Grouping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GroupBy, ToLookup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036"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Join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/>
                        <a:t>GroupJoin</a:t>
                      </a:r>
                      <a:r>
                        <a:rPr lang="en-US" sz="1400" dirty="0"/>
                        <a:t>, Join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036"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Projection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Select, SelectMany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036"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Aggregation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Aggregate, Average, Count, LongCount, Max, Min, Sum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036"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Quantifiers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All, Any, Contains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6589"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Elements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/>
                        <a:t>ElementAt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ElementAtOrDefault</a:t>
                      </a:r>
                      <a:r>
                        <a:rPr lang="en-US" sz="1400" dirty="0"/>
                        <a:t>, First, </a:t>
                      </a:r>
                      <a:r>
                        <a:rPr lang="en-US" sz="1400" dirty="0" err="1"/>
                        <a:t>FirstOrDefault</a:t>
                      </a:r>
                      <a:r>
                        <a:rPr lang="en-US" sz="1400" dirty="0"/>
                        <a:t>, Last, </a:t>
                      </a:r>
                      <a:r>
                        <a:rPr lang="en-US" sz="1400" dirty="0" err="1"/>
                        <a:t>LastOrDefault</a:t>
                      </a:r>
                      <a:r>
                        <a:rPr lang="en-US" sz="1400" dirty="0"/>
                        <a:t>, Single, </a:t>
                      </a:r>
                      <a:r>
                        <a:rPr lang="en-US" sz="1400" dirty="0" err="1"/>
                        <a:t>SingleOrDefault</a:t>
                      </a:r>
                      <a:endParaRPr lang="en-US" sz="1400" dirty="0"/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7036"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Set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Distinct, Except, Intersect, Union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7036"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Partitioning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Skip, SkipWhile, Take, TakeWhile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7036"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Concatenation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Concat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Equality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/>
                        <a:t>SequenceEqual</a:t>
                      </a:r>
                      <a:endParaRPr lang="en-US" sz="1400" dirty="0"/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7036"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Generation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/>
                        <a:t>DefaultEmpty</a:t>
                      </a:r>
                      <a:r>
                        <a:rPr lang="en-US" sz="1400" dirty="0"/>
                        <a:t>, Empty, Range, Repeat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17036"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Conversion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/>
                        <a:t>AsEnumerable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AsQueryable</a:t>
                      </a:r>
                      <a:r>
                        <a:rPr lang="en-US" sz="1400" dirty="0"/>
                        <a:t>, Cast, </a:t>
                      </a:r>
                      <a:r>
                        <a:rPr lang="en-US" sz="1400" dirty="0" err="1"/>
                        <a:t>ToArray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ToDictionary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ToList</a:t>
                      </a:r>
                      <a:endParaRPr lang="en-US" sz="1400" dirty="0"/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with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term "LINQ to Objects" refers to the use of LINQ queries Objects that implement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dirty="0"/>
              <a:t> , meaning all collection classes like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n-US" dirty="0"/>
              <a:t> as well as arrays and string can use LINQ.</a:t>
            </a:r>
          </a:p>
          <a:p>
            <a:r>
              <a:rPr lang="en-US" dirty="0"/>
              <a:t>The collection name become the data source.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x= from item in </a:t>
            </a:r>
            <a:r>
              <a:rPr lang="en-US" sz="2000" b="1" i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data_source</a:t>
            </a:r>
            <a:endParaRPr lang="en-US" sz="2000" b="1" i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where </a:t>
            </a:r>
            <a:r>
              <a:rPr lang="en-US" sz="2000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condition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select </a:t>
            </a:r>
            <a:r>
              <a:rPr lang="en-US" sz="2000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item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dirty="0"/>
              <a:t> clause similar to 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for-each</a:t>
            </a:r>
            <a:r>
              <a:rPr lang="en-US" dirty="0"/>
              <a:t> statement.</a:t>
            </a:r>
          </a:p>
          <a:p>
            <a:r>
              <a:rPr lang="en-US" dirty="0"/>
              <a:t>An identifier is used to refer to individual item in the collection. 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dirty="0"/>
              <a:t> clause uses this identifier name to filter the collection.</a:t>
            </a:r>
          </a:p>
          <a:p>
            <a:r>
              <a:rPr lang="en-US" dirty="0"/>
              <a:t>The query returns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dirty="0"/>
              <a:t> object.</a:t>
            </a:r>
          </a:p>
          <a:p>
            <a:r>
              <a:rPr lang="en-US" dirty="0"/>
              <a:t>The assembly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System.Linq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needs to be included to work with LINQ.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76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LINQ with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914401"/>
            <a:ext cx="865769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System.Linq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Program{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static void Main(string[]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string[] flowers = { "dahlia", "rose", "lotus", "lily", "hibiscus", "daffodil" };</a:t>
            </a:r>
          </a:p>
          <a:p>
            <a:pPr lvl="1">
              <a:lnSpc>
                <a:spcPct val="120000"/>
              </a:lnSpc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var fQuery =</a:t>
            </a:r>
          </a:p>
          <a:p>
            <a:pPr lvl="1"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from flower in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flowers</a:t>
            </a:r>
          </a:p>
          <a:p>
            <a:pPr lvl="1"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where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flower.StartsWith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("d"))</a:t>
            </a:r>
          </a:p>
          <a:p>
            <a:pPr lvl="1"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select flower;</a:t>
            </a:r>
          </a:p>
          <a:p>
            <a:pPr lvl="1">
              <a:lnSpc>
                <a:spcPct val="120000"/>
              </a:lnSpc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(string f in fQuery) {</a:t>
            </a:r>
          </a:p>
          <a:p>
            <a:pPr lvl="1"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(f);</a:t>
            </a:r>
          </a:p>
          <a:p>
            <a:pPr lvl="1"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  }}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5F5F5F"/>
                </a:solidFill>
                <a:latin typeface="+mn-lt"/>
              </a:rPr>
              <a:t>The same query can be run multiple times since query itself does not produce any results. 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4149691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Execution happens here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648200" y="4412616"/>
            <a:ext cx="1219200" cy="501134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600290" y="4642734"/>
            <a:ext cx="1899474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F5F5F"/>
                </a:solidFill>
              </a:rPr>
              <a:t>On execution :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dahlia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daffodil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2997506"/>
            <a:ext cx="3124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Or </a:t>
            </a:r>
            <a:r>
              <a:rPr lang="en-US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&lt;string&gt;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34290" y="3339129"/>
            <a:ext cx="0" cy="1281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51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LINQ with string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963" y="914400"/>
            <a:ext cx="8229600" cy="1295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is nothing but an array of characters.</a:t>
            </a:r>
          </a:p>
          <a:p>
            <a:pPr>
              <a:lnSpc>
                <a:spcPct val="120000"/>
              </a:lnSpc>
            </a:pPr>
            <a:r>
              <a:rPr lang="en-US" dirty="0"/>
              <a:t>Therefore LINQ query can be used with the string to search based on characters.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3963" y="2209800"/>
            <a:ext cx="864523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class Program{</a:t>
            </a:r>
          </a:p>
          <a:p>
            <a:r>
              <a:rPr lang="en-US" dirty="0"/>
              <a:t> 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static void Main(string[]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      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string poem = @"What is this life if, full of care,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	 We have no time to stand and stare.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	 No time to stand beneath the boughs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	 And stare as long as sheep or cows.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	 No time to see, when woods we pass,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Where squirrels hide their nuts in grass.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	No time to see, in broad daylight,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Streams full of stars, like skies at night.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	No time to turn at Beauty's glance,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	And watch her feet, how they can dance.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	No time to wait till her mouth can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	Enrich that smile her eyes began.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	A poor life this if, full of care,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	We have no time to stand and stare";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16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533400"/>
            <a:ext cx="838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var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matchQuery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from c in poem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where c == ',' 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select c;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 = 0;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(char c in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matchQuery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    i++;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(i);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solidFill>
                  <a:srgbClr val="5F5F5F"/>
                </a:solidFill>
              </a:rPr>
              <a:t>On execution :</a:t>
            </a:r>
            <a:r>
              <a:rPr lang="en-US" sz="2000" dirty="0"/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11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931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select and from clause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066800"/>
            <a:ext cx="8894618" cy="5257800"/>
          </a:xfrm>
        </p:spPr>
        <p:txBody>
          <a:bodyPr/>
          <a:lstStyle/>
          <a:p>
            <a:r>
              <a:rPr lang="en-US" dirty="0"/>
              <a:t>Select can be used to return a computed value as well.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fQuery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from flower in flowers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where (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flower.StartsWith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("d"))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select 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flower.ToUpper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/>
              <a:t>For the collection that implements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&lt;T&gt; </a:t>
            </a:r>
            <a:r>
              <a:rPr lang="en-US" dirty="0"/>
              <a:t>it is not compulsory to specify the type in the from clause. But for the collection that implements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/>
              <a:t>the type has to be specified in from clause 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select flower;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var </a:t>
            </a:r>
            <a:r>
              <a:rPr lang="en-US" sz="2000" b="1" kern="1200" dirty="0" err="1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fQuery</a:t>
            </a: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from </a:t>
            </a:r>
            <a:r>
              <a:rPr lang="en-US" sz="2000" b="1" kern="1200" dirty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string</a:t>
            </a: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flower in flowers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where (</a:t>
            </a:r>
            <a:r>
              <a:rPr lang="en-US" sz="2000" b="1" kern="1200" dirty="0" err="1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flower.StartsWith</a:t>
            </a: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("d"))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select flower;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buNone/>
            </a:pPr>
            <a:endParaRPr lang="en-US" b="1" kern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88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Given an array of numbers. Find  the cube of the numbers that are greater than 100 but less than 1000 using LINQ.</a:t>
            </a:r>
          </a:p>
          <a:p>
            <a:r>
              <a:rPr lang="en-US" i="1" dirty="0"/>
              <a:t>Change some of the array elements and execute the same query again.</a:t>
            </a:r>
          </a:p>
          <a:p>
            <a:r>
              <a:rPr lang="en-US" i="1" dirty="0"/>
              <a:t>Hint : use the logical operators of C# to combine the conditions </a:t>
            </a:r>
          </a:p>
          <a:p>
            <a:pPr marL="0" indent="0" algn="r">
              <a:buNone/>
            </a:pPr>
            <a:r>
              <a:rPr lang="en-US" i="1" dirty="0"/>
              <a:t>(15 </a:t>
            </a:r>
            <a:r>
              <a:rPr lang="en-US" i="1" dirty="0" err="1"/>
              <a:t>mins</a:t>
            </a:r>
            <a:r>
              <a:rPr lang="en-US" i="1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34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dirty="0"/>
              <a:t> clause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915400" cy="5181600"/>
          </a:xfrm>
        </p:spPr>
        <p:txBody>
          <a:bodyPr/>
          <a:lstStyle/>
          <a:p>
            <a:r>
              <a:rPr lang="en-US" dirty="0"/>
              <a:t>Query can have any number of where clause to filter that data.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fQuery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=from flower in flowers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where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flower.StartsWith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("d")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where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flower.Length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&gt;7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select flower;</a:t>
            </a:r>
          </a:p>
          <a:p>
            <a:pPr>
              <a:lnSpc>
                <a:spcPct val="100000"/>
              </a:lnSpc>
            </a:pPr>
            <a:r>
              <a:rPr lang="en-US" dirty="0"/>
              <a:t>This is same as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var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fQuery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 from flower in flowers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where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flower.StartsWith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("d")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||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flower.Length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&gt;7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select flower;</a:t>
            </a:r>
          </a:p>
          <a:p>
            <a:pPr>
              <a:lnSpc>
                <a:spcPct val="100000"/>
              </a:lnSpc>
            </a:pPr>
            <a:r>
              <a:rPr lang="en-US" dirty="0"/>
              <a:t>The keyword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dirty="0"/>
              <a:t>can be used retain temporary value.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lquery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from flower in flowers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flower.Length</a:t>
            </a:r>
            <a:endParaRPr lang="en-US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where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&gt; 5 &amp;&amp;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&lt;7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select flower;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84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from clauses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1295400"/>
          </a:xfrm>
        </p:spPr>
        <p:txBody>
          <a:bodyPr/>
          <a:lstStyle/>
          <a:p>
            <a:r>
              <a:rPr lang="en-US" dirty="0"/>
              <a:t>Data from multiple data sources can be obtained using multiple from clause. The example listed results in producing Cartesian product between the two data sources.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4ADA7-62C5-48C1-9557-994E8A432E1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2590800"/>
            <a:ext cx="9220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System.Linq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System.Collections.Generic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Flowerfruit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public string flower;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public string fruit;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Flowerfruit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string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  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flower=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fruit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400" y="59436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1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your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query?</a:t>
            </a:r>
          </a:p>
          <a:p>
            <a:r>
              <a:rPr lang="en-US" dirty="0"/>
              <a:t>What query language do you use for RDBMS?</a:t>
            </a:r>
          </a:p>
          <a:p>
            <a:r>
              <a:rPr lang="en-US" dirty="0"/>
              <a:t>What query language do you use for XML?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24600" y="3841961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6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58289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class Program{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static void Main(string[]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  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string[] flowers = { "dahlia", "rose", "lotus" };</a:t>
            </a:r>
          </a:p>
          <a:p>
            <a:r>
              <a:rPr lang="it-IT" b="1" dirty="0">
                <a:latin typeface="Courier New" pitchFamily="49" charset="0"/>
                <a:cs typeface="Courier New" pitchFamily="49" charset="0"/>
              </a:rPr>
              <a:t>        string[] fruits = { "mango", "apple", "orange", "banana" };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var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fQuery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from flower in flowers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from fruit in fruits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select 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Flowerfruit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(flower, fruit);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Flowerfruit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f 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fQuery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f.flower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+"," +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f.fruit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00" y="3962400"/>
            <a:ext cx="3695700" cy="250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3964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Given a list of participants for a tennis match. Split the list into 2 equal halves and display all the possible combination of matches possible between the participants in the two lists. A condition is that no player should have an opponent who is from his own his own country.</a:t>
            </a:r>
          </a:p>
          <a:p>
            <a:pPr marL="0" indent="0" algn="r">
              <a:buNone/>
            </a:pPr>
            <a:r>
              <a:rPr lang="en-US" i="1" dirty="0"/>
              <a:t>(45 </a:t>
            </a:r>
            <a:r>
              <a:rPr lang="en-US" i="1" dirty="0" err="1"/>
              <a:t>mins</a:t>
            </a:r>
            <a:r>
              <a:rPr lang="en-US" i="1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4ADA7-62C5-48C1-9557-994E8A432E1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19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873" y="1066800"/>
            <a:ext cx="8229600" cy="2286000"/>
          </a:xfrm>
        </p:spPr>
        <p:txBody>
          <a:bodyPr/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orderby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clause is used to sort on one or more fields. 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orderby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default arranges the elements in ascending order.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orderby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ascending or order by descending </a:t>
            </a:r>
            <a:r>
              <a:rPr lang="en-US" dirty="0"/>
              <a:t>can also be used to arranges the elements in ascending order or descending 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3581400"/>
            <a:ext cx="814647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System.Linq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System.Collections.Generic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class Flower{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public Flower(string n,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p)   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Name = n;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Petals = p;   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public string Name { get; set;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Petals { get; set;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39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9063" y="152400"/>
            <a:ext cx="8610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class Program{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static void Main(string[]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List&lt;Flower&gt;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new List&lt;Flower&gt;();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FlowerList.Add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(new Flower("dahlia", 5));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FlowerList.Add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(new Flower("lotus", 20));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FlowerList.Add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(new Flower("lily", 5));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FlowerList.Add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(new Flower("daffodil", 6));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FlowerList.Add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(new Flower("hibiscus", 5));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// Using LINQ with Collections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lquery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from Flower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FlowerList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where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flower.Petals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&gt; 4</a:t>
            </a:r>
          </a:p>
          <a:p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orderby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flower.Name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,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flower.Petals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descending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select flower;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(Flower f 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lquery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f.Name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+ ": " +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f.Petals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4" y="5473076"/>
            <a:ext cx="41910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14900" y="5760969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Note how collection has been used in LINQ. </a:t>
            </a:r>
          </a:p>
        </p:txBody>
      </p:sp>
      <p:sp>
        <p:nvSpPr>
          <p:cNvPr id="7" name="Freeform 6"/>
          <p:cNvSpPr/>
          <p:nvPr/>
        </p:nvSpPr>
        <p:spPr>
          <a:xfrm>
            <a:off x="3380509" y="2133600"/>
            <a:ext cx="3061855" cy="872836"/>
          </a:xfrm>
          <a:custGeom>
            <a:avLst/>
            <a:gdLst>
              <a:gd name="connsiteX0" fmla="*/ 0 w 3061855"/>
              <a:gd name="connsiteY0" fmla="*/ 872836 h 872836"/>
              <a:gd name="connsiteX1" fmla="*/ 872836 w 3061855"/>
              <a:gd name="connsiteY1" fmla="*/ 762000 h 872836"/>
              <a:gd name="connsiteX2" fmla="*/ 1620982 w 3061855"/>
              <a:gd name="connsiteY2" fmla="*/ 762000 h 872836"/>
              <a:gd name="connsiteX3" fmla="*/ 3061855 w 3061855"/>
              <a:gd name="connsiteY3" fmla="*/ 0 h 872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1855" h="872836">
                <a:moveTo>
                  <a:pt x="0" y="872836"/>
                </a:moveTo>
                <a:cubicBezTo>
                  <a:pt x="301336" y="826654"/>
                  <a:pt x="602672" y="780473"/>
                  <a:pt x="872836" y="762000"/>
                </a:cubicBezTo>
                <a:cubicBezTo>
                  <a:pt x="1143000" y="743527"/>
                  <a:pt x="1256146" y="889000"/>
                  <a:pt x="1620982" y="762000"/>
                </a:cubicBezTo>
                <a:cubicBezTo>
                  <a:pt x="1985819" y="635000"/>
                  <a:pt x="2523837" y="317500"/>
                  <a:pt x="3061855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28509" y="1782725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Note that we need to specify the type here</a:t>
            </a:r>
          </a:p>
        </p:txBody>
      </p:sp>
    </p:spTree>
    <p:extLst>
      <p:ext uri="{BB962C8B-B14F-4D97-AF65-F5344CB8AC3E}">
        <p14:creationId xmlns:p14="http://schemas.microsoft.com/office/powerpoint/2010/main" val="3203385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i="1" dirty="0"/>
              <a:t>Create an Order class that has order id, item name, order date and quantity. Create a collection of Order objects. Display the data day wise from most recently ordered to least recently ordered and by quantity from highest to lowest.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Hint: Use order date type as </a:t>
            </a:r>
            <a:r>
              <a:rPr lang="en-US" i="1" dirty="0" err="1"/>
              <a:t>System.DateTime</a:t>
            </a:r>
            <a:r>
              <a:rPr lang="en-US" i="1" dirty="0"/>
              <a:t> . Use  </a:t>
            </a:r>
            <a:r>
              <a:rPr lang="en-US" i="1" dirty="0" err="1"/>
              <a:t>DateTime</a:t>
            </a:r>
            <a:r>
              <a:rPr lang="en-US" i="1" dirty="0"/>
              <a:t>(</a:t>
            </a:r>
            <a:r>
              <a:rPr lang="en-US" i="1" dirty="0" err="1"/>
              <a:t>int</a:t>
            </a:r>
            <a:r>
              <a:rPr lang="en-US" i="1" dirty="0"/>
              <a:t> year, </a:t>
            </a:r>
            <a:r>
              <a:rPr lang="en-US" i="1" dirty="0" err="1"/>
              <a:t>int</a:t>
            </a:r>
            <a:r>
              <a:rPr lang="en-US" i="1" dirty="0"/>
              <a:t> month, </a:t>
            </a:r>
            <a:r>
              <a:rPr lang="en-US" i="1" dirty="0" err="1"/>
              <a:t>int</a:t>
            </a:r>
            <a:r>
              <a:rPr lang="en-US" i="1" dirty="0"/>
              <a:t> day) constructor. </a:t>
            </a:r>
          </a:p>
          <a:p>
            <a:pPr marL="0" indent="0" algn="r">
              <a:buNone/>
            </a:pPr>
            <a:r>
              <a:rPr lang="en-US" i="1" dirty="0"/>
              <a:t>(45 </a:t>
            </a:r>
            <a:r>
              <a:rPr lang="en-US" i="1" dirty="0" err="1"/>
              <a:t>mins</a:t>
            </a:r>
            <a:r>
              <a:rPr lang="en-US" i="1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4ADA7-62C5-48C1-9557-994E8A432E1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8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i="1" dirty="0"/>
              <a:t>Create an Order class that has order id, item name, order date and quantity. Create a collection of Order objects. Display the data day wise from most recently ordered to least recently ordered and by quantity from highest to lowest.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Hint: Use order date type as </a:t>
            </a:r>
            <a:r>
              <a:rPr lang="en-US" i="1" dirty="0" err="1"/>
              <a:t>System.DateTime</a:t>
            </a:r>
            <a:r>
              <a:rPr lang="en-US" i="1" dirty="0"/>
              <a:t> . Use  </a:t>
            </a:r>
            <a:r>
              <a:rPr lang="en-US" i="1" dirty="0" err="1"/>
              <a:t>DateTime</a:t>
            </a:r>
            <a:r>
              <a:rPr lang="en-US" i="1" dirty="0"/>
              <a:t>(</a:t>
            </a:r>
            <a:r>
              <a:rPr lang="en-US" i="1" dirty="0" err="1"/>
              <a:t>int</a:t>
            </a:r>
            <a:r>
              <a:rPr lang="en-US" i="1" dirty="0"/>
              <a:t> year, </a:t>
            </a:r>
            <a:r>
              <a:rPr lang="en-US" i="1" dirty="0" err="1"/>
              <a:t>int</a:t>
            </a:r>
            <a:r>
              <a:rPr lang="en-US" i="1" dirty="0"/>
              <a:t> month, </a:t>
            </a:r>
            <a:r>
              <a:rPr lang="en-US" i="1" dirty="0" err="1"/>
              <a:t>int</a:t>
            </a:r>
            <a:r>
              <a:rPr lang="en-US" i="1" dirty="0"/>
              <a:t> day) constructor. </a:t>
            </a:r>
          </a:p>
          <a:p>
            <a:pPr marL="0" indent="0" algn="r">
              <a:buNone/>
            </a:pPr>
            <a:r>
              <a:rPr lang="en-US" i="1" dirty="0"/>
              <a:t>(45 </a:t>
            </a:r>
            <a:r>
              <a:rPr lang="en-US" i="1" dirty="0" err="1"/>
              <a:t>mins</a:t>
            </a:r>
            <a:r>
              <a:rPr lang="en-US" i="1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4ADA7-62C5-48C1-9557-994E8A432E1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8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59872"/>
            <a:ext cx="8839200" cy="1905000"/>
          </a:xfrm>
        </p:spPr>
        <p:txBody>
          <a:bodyPr/>
          <a:lstStyle/>
          <a:p>
            <a:r>
              <a:rPr lang="en-US" dirty="0"/>
              <a:t>A LINQ query starts with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dirty="0"/>
              <a:t> clause and end with either a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dirty="0"/>
              <a:t> clause or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group</a:t>
            </a:r>
            <a:r>
              <a:rPr lang="en-US" dirty="0"/>
              <a:t> clause.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group</a:t>
            </a:r>
            <a:r>
              <a:rPr lang="en-US" dirty="0"/>
              <a:t> clause allows grouping the results with respect to certain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109" y="2514600"/>
            <a:ext cx="8991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lquery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from Flower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flower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FlowerList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orderby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flower.Petals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             group flower by </a:t>
            </a:r>
            <a:r>
              <a:rPr lang="en-US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flower.Petals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f in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lquery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("flowers with "+ </a:t>
            </a:r>
            <a:r>
              <a:rPr lang="en-US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f.Key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 " petals: ");</a:t>
            </a:r>
          </a:p>
          <a:p>
            <a:r>
              <a:rPr lang="sv-SE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    foreach (var nm in f)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 "+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nm.Name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4" y="5042072"/>
            <a:ext cx="3338946" cy="1725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81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For the previous exercise, write a LINQ query that displays the details grouped by the month in the descending order of the order </a:t>
            </a:r>
            <a:r>
              <a:rPr lang="en-US" dirty="0"/>
              <a:t>date.</a:t>
            </a:r>
          </a:p>
          <a:p>
            <a:pPr marL="0" indent="0" algn="r">
              <a:buNone/>
            </a:pPr>
            <a:r>
              <a:rPr lang="en-US" i="1" dirty="0"/>
              <a:t>(30 </a:t>
            </a:r>
            <a:r>
              <a:rPr lang="en-US" i="1" dirty="0" err="1"/>
              <a:t>mins</a:t>
            </a:r>
            <a:r>
              <a:rPr lang="en-US" i="1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46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/>
              <a:t>Joining refers to combining data from two data sources based on some common fields in both the data sources.</a:t>
            </a:r>
          </a:p>
          <a:p>
            <a:r>
              <a:rPr lang="en-US" dirty="0"/>
              <a:t>Syntax:</a:t>
            </a:r>
          </a:p>
          <a:p>
            <a:pPr marL="0" indent="0">
              <a:buNone/>
            </a:pPr>
            <a:endParaRPr lang="en-US" b="1" i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000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000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DataSource1</a:t>
            </a:r>
          </a:p>
          <a:p>
            <a:pPr marL="40005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join </a:t>
            </a:r>
            <a:r>
              <a:rPr lang="en-US" sz="2000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var2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000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DataSource2</a:t>
            </a:r>
          </a:p>
          <a:p>
            <a:pPr marL="40005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2000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var1.property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equals </a:t>
            </a:r>
            <a:r>
              <a:rPr lang="en-US" sz="2000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var2.property</a:t>
            </a:r>
          </a:p>
          <a:p>
            <a:pPr marL="0" indent="0">
              <a:buNone/>
            </a:pPr>
            <a:endParaRPr lang="en-US" b="1" i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2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1600" y="1143000"/>
            <a:ext cx="89916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Student 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public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Id{get; set;}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public string Name { get; set;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public Student(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id, string name)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this.Id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id;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this.Name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name;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class Enroll 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public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Id { get; set;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public string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CourseName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 get; set;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public Enroll(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id, string name)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this.Id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id;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this.CourseName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name;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35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LINQ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Language-Integrated Query </a:t>
            </a:r>
          </a:p>
          <a:p>
            <a:r>
              <a:rPr lang="en-US" sz="2000" dirty="0">
                <a:ea typeface="+mn-ea"/>
                <a:cs typeface="+mn-cs"/>
              </a:rPr>
              <a:t>New from .NET 3.5 and VS 2008</a:t>
            </a:r>
          </a:p>
          <a:p>
            <a:r>
              <a:rPr lang="en-US" dirty="0"/>
              <a:t>Enables using same query language for disparate data sources- SQL, XML or, web services, .NET objects.</a:t>
            </a:r>
          </a:p>
          <a:p>
            <a:r>
              <a:rPr lang="en-US" dirty="0"/>
              <a:t>Also enables usage of queries against collections.</a:t>
            </a:r>
          </a:p>
          <a:p>
            <a:r>
              <a:rPr lang="en-US" dirty="0"/>
              <a:t>Object –oriented query language</a:t>
            </a:r>
          </a:p>
          <a:p>
            <a:r>
              <a:rPr lang="en-US" dirty="0"/>
              <a:t>VS 2008 offers IntelliSense support.</a:t>
            </a:r>
          </a:p>
          <a:p>
            <a:r>
              <a:rPr lang="en-US" dirty="0"/>
              <a:t>Namespace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System.Linq</a:t>
            </a:r>
            <a:r>
              <a:rPr lang="en-US" dirty="0"/>
              <a:t> provides the LINQ support.</a:t>
            </a:r>
          </a:p>
          <a:p>
            <a:endParaRPr lang="en-US" dirty="0"/>
          </a:p>
          <a:p>
            <a:endParaRPr lang="en-US" sz="2000" dirty="0">
              <a:ea typeface="+mn-ea"/>
              <a:cs typeface="+mn-c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33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" y="228600"/>
            <a:ext cx="8763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StudentEnroll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public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Id { get; set;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public string Name { get; set;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public string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CourseName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{ get; set;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public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StudentEnroll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id, string name,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			 string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this.Id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id;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this.Name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name;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this.CourseName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Program   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static void Main(string[]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Student[] students = { new Student(1, 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Hari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"), new Student(2, "Ravi"), new Student(3, 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Narender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"), new Student(4, 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Sandeep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") };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Enroll[] enrollments = { new Enroll(1, ".NET"), new Enroll(2, "SAP"), new Enroll(3, "SAP"), new Enroll(4, "SAP") };</a:t>
            </a:r>
          </a:p>
        </p:txBody>
      </p:sp>
    </p:spTree>
    <p:extLst>
      <p:ext uri="{BB962C8B-B14F-4D97-AF65-F5344CB8AC3E}">
        <p14:creationId xmlns:p14="http://schemas.microsoft.com/office/powerpoint/2010/main" val="3179841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533400"/>
            <a:ext cx="8305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var join = from s in students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join e in enrollments on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s.Id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equals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e.Id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select new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StudentEnroll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s.Id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s.Name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e.CourseName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(var ex in join)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ex.Name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 ":" +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ex.CourseName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}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372983"/>
            <a:ext cx="6174461" cy="162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9587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continuation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" y="914400"/>
            <a:ext cx="9067800" cy="5791200"/>
          </a:xfrm>
        </p:spPr>
        <p:txBody>
          <a:bodyPr/>
          <a:lstStyle/>
          <a:p>
            <a:r>
              <a:rPr lang="en-US" dirty="0"/>
              <a:t>The temporary results can be saved and can be used in the subsequent part of the query. This is called query continuation or just continuation.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into</a:t>
            </a:r>
            <a:r>
              <a:rPr lang="en-US" dirty="0"/>
              <a:t> clause is used to achieve this.</a:t>
            </a:r>
          </a:p>
          <a:p>
            <a:r>
              <a:rPr lang="en-US" dirty="0"/>
              <a:t>If we need the result of the previous example grouped by the course name then the query would be: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join1 = </a:t>
            </a:r>
            <a:r>
              <a:rPr lang="en-US" b="1" kern="1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from s in students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kern="1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join e in enrollments on </a:t>
            </a:r>
            <a:r>
              <a:rPr lang="en-US" b="1" kern="1200" dirty="0" err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s.Id</a:t>
            </a:r>
            <a:r>
              <a:rPr lang="en-US" b="1" kern="1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equals </a:t>
            </a:r>
            <a:r>
              <a:rPr lang="en-US" b="1" kern="1200" dirty="0" err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e.Id</a:t>
            </a:r>
            <a:endParaRPr lang="en-US" b="1" kern="1200" dirty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kern="1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select new </a:t>
            </a:r>
            <a:r>
              <a:rPr lang="en-US" b="1" kern="1200" dirty="0" err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StudentEnroll</a:t>
            </a:r>
            <a:r>
              <a:rPr lang="en-US" b="1" kern="1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kern="1200" dirty="0" err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s.Id</a:t>
            </a:r>
            <a:r>
              <a:rPr lang="en-US" b="1" kern="1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kern="1200" dirty="0" err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s.Name</a:t>
            </a:r>
            <a:r>
              <a:rPr lang="en-US" b="1" kern="1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kern="1200" dirty="0" err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e.CourseName</a:t>
            </a:r>
            <a:r>
              <a:rPr lang="en-US" b="1" kern="1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kern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into </a:t>
            </a:r>
            <a:r>
              <a:rPr lang="en-US" b="1" kern="12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es</a:t>
            </a:r>
            <a:r>
              <a:rPr lang="en-US" b="1" kern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kern="12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group </a:t>
            </a:r>
            <a:r>
              <a:rPr lang="en-US" b="1" kern="120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</a:t>
            </a:r>
            <a:r>
              <a:rPr lang="en-US" b="1" kern="12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by </a:t>
            </a:r>
            <a:r>
              <a:rPr lang="en-US" b="1" kern="120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es.CourseName</a:t>
            </a:r>
            <a:r>
              <a:rPr lang="en-US" b="1" kern="12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(var ex in join1)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ex.Key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(var ex1 in ex)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 "+ex1.Id+ " "+ ex1.Name);}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4ADA7-62C5-48C1-9557-994E8A432E1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4622800"/>
            <a:ext cx="40005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010400" y="6400800"/>
            <a:ext cx="2133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723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You have created Order class in the previous exercise and that has order id , item name, order date and quantity . Create another class called Item that has item name and  price. Write a LINQ query such that it returns order id, item name, order date and the total price (price * quantity ) grouped by the month in the descending order of the order </a:t>
            </a:r>
            <a:r>
              <a:rPr lang="en-US" dirty="0"/>
              <a:t>date.</a:t>
            </a:r>
          </a:p>
          <a:p>
            <a:pPr marL="0" indent="0" algn="r">
              <a:buNone/>
            </a:pPr>
            <a:r>
              <a:rPr lang="en-US" i="1" dirty="0"/>
              <a:t>(45 </a:t>
            </a:r>
            <a:r>
              <a:rPr lang="en-US" i="1" dirty="0" err="1"/>
              <a:t>mins</a:t>
            </a:r>
            <a:r>
              <a:rPr lang="en-US" i="1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642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Instead of creating a class for maintaining relationship, like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StudentEnroll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class, C# allows creation of anonymous types (class with no name).</a:t>
            </a:r>
          </a:p>
          <a:p>
            <a:pPr>
              <a:lnSpc>
                <a:spcPct val="100000"/>
              </a:lnSpc>
            </a:pPr>
            <a:r>
              <a:rPr lang="en-US" dirty="0"/>
              <a:t>This is used with the select clause to return an object in cases where there are no class to represent the object ( as a result of join or if the query has only subset of the fields in a data source).</a:t>
            </a:r>
          </a:p>
          <a:p>
            <a:pPr>
              <a:lnSpc>
                <a:spcPct val="100000"/>
              </a:lnSpc>
            </a:pPr>
            <a:r>
              <a:rPr lang="en-US" dirty="0"/>
              <a:t>Syntax: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new  { field1=value1, field2=value2, …}</a:t>
            </a:r>
          </a:p>
          <a:p>
            <a:pPr>
              <a:lnSpc>
                <a:spcPct val="100000"/>
              </a:lnSpc>
            </a:pPr>
            <a:r>
              <a:rPr lang="en-US" dirty="0"/>
              <a:t> Example: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var join = from s in students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join e in enrollments on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s.Id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equals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e.Id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select new {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ID =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s.Id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Name =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s.Name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CName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e.CourseName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(var ex in join)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ex.Name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+ ":" +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ex.CName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An anonymous class with ID, Name and </a:t>
            </a:r>
            <a:r>
              <a:rPr lang="en-US" dirty="0" err="1"/>
              <a:t>CName</a:t>
            </a:r>
            <a:r>
              <a:rPr lang="en-US" dirty="0"/>
              <a:t> read-only properties are created.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400800"/>
            <a:ext cx="2133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312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Do the previous exercise using anonymous types.</a:t>
            </a:r>
          </a:p>
          <a:p>
            <a:pPr marL="0" indent="0" algn="r">
              <a:buNone/>
            </a:pPr>
            <a:r>
              <a:rPr lang="en-US" i="1" dirty="0"/>
              <a:t>(30 </a:t>
            </a:r>
            <a:r>
              <a:rPr lang="en-US" i="1" dirty="0" err="1"/>
              <a:t>mins</a:t>
            </a:r>
            <a:r>
              <a:rPr lang="en-US" i="1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501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486400"/>
          </a:xfrm>
        </p:spPr>
        <p:txBody>
          <a:bodyPr/>
          <a:lstStyle/>
          <a:p>
            <a:r>
              <a:rPr lang="en-US" dirty="0"/>
              <a:t>Query methods provide a short cut way of writing queries.</a:t>
            </a:r>
          </a:p>
          <a:p>
            <a:r>
              <a:rPr lang="en-US" dirty="0"/>
              <a:t>These methods can be used on any enumerable object.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System.Linq.Enumerable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methods have query methods and these extend the functionality of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&lt;T&gt;</a:t>
            </a:r>
          </a:p>
          <a:p>
            <a:r>
              <a:rPr lang="en-US" dirty="0"/>
              <a:t>Methods:</a:t>
            </a:r>
          </a:p>
          <a:p>
            <a:pPr lvl="1"/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Select</a:t>
            </a:r>
          </a:p>
          <a:p>
            <a:pPr lvl="1"/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Where</a:t>
            </a:r>
          </a:p>
          <a:p>
            <a:pPr lvl="1"/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OrderBy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OrderByDescending</a:t>
            </a:r>
            <a:endParaRPr lang="en-US" sz="20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/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Join</a:t>
            </a:r>
          </a:p>
          <a:p>
            <a:pPr lvl="1"/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GroupBy</a:t>
            </a:r>
            <a:endParaRPr lang="en-US" sz="20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ea typeface="+mn-ea"/>
                <a:cs typeface="+mn-cs"/>
              </a:rPr>
              <a:t>Example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: </a:t>
            </a:r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var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 l= </a:t>
            </a:r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FlowerList.Select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(e =&gt; </a:t>
            </a:r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e.Name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981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257" y="1066800"/>
            <a:ext cx="8984343" cy="5105400"/>
          </a:xfrm>
        </p:spPr>
        <p:txBody>
          <a:bodyPr/>
          <a:lstStyle/>
          <a:p>
            <a:r>
              <a:rPr lang="en-US" dirty="0"/>
              <a:t>The conditional expression that the LINQ uses with the where clause is actually passed as an argument to the Where method: </a:t>
            </a:r>
            <a:r>
              <a:rPr lang="en-US" b="1" kern="1200" dirty="0">
                <a:latin typeface="Courier New" pitchFamily="49" charset="0"/>
                <a:cs typeface="Courier New" pitchFamily="49" charset="0"/>
              </a:rPr>
              <a:t>Where(</a:t>
            </a:r>
            <a:r>
              <a:rPr lang="en-US" b="1" kern="1200" dirty="0" err="1">
                <a:latin typeface="Courier New" pitchFamily="49" charset="0"/>
                <a:cs typeface="Courier New" pitchFamily="49" charset="0"/>
              </a:rPr>
              <a:t>flower.Petals</a:t>
            </a:r>
            <a:r>
              <a:rPr lang="en-US" dirty="0"/>
              <a:t> =&gt; </a:t>
            </a:r>
            <a:r>
              <a:rPr lang="en-US" b="1" kern="1200" dirty="0" err="1">
                <a:latin typeface="Courier New" pitchFamily="49" charset="0"/>
                <a:cs typeface="Courier New" pitchFamily="49" charset="0"/>
              </a:rPr>
              <a:t>flower.Petals</a:t>
            </a:r>
            <a:r>
              <a:rPr lang="en-US" b="1" kern="1200" dirty="0">
                <a:latin typeface="Courier New" pitchFamily="49" charset="0"/>
                <a:cs typeface="Courier New" pitchFamily="49" charset="0"/>
              </a:rPr>
              <a:t> == 5</a:t>
            </a:r>
            <a:r>
              <a:rPr lang="en-US" dirty="0"/>
              <a:t>). </a:t>
            </a:r>
          </a:p>
          <a:p>
            <a:r>
              <a:rPr lang="en-US" dirty="0"/>
              <a:t>The above expression is called Lambda expression.</a:t>
            </a:r>
          </a:p>
          <a:p>
            <a:r>
              <a:rPr lang="en-US" dirty="0"/>
              <a:t>A lambda expression is an anonymous function that can be used to create delegates or expression tree types.</a:t>
            </a:r>
          </a:p>
          <a:p>
            <a:r>
              <a:rPr lang="en-US" b="1" kern="1200" dirty="0">
                <a:latin typeface="Courier New" pitchFamily="49" charset="0"/>
                <a:cs typeface="Courier New" pitchFamily="49" charset="0"/>
              </a:rPr>
              <a:t>=&gt; </a:t>
            </a:r>
            <a:r>
              <a:rPr lang="en-US" dirty="0"/>
              <a:t>is the lambda operator, which is read as "goes to".</a:t>
            </a:r>
          </a:p>
          <a:p>
            <a:r>
              <a:rPr lang="en-US" dirty="0"/>
              <a:t>While many LINQ can be written without the knowledge of Lambda expression, some queries can only be expressed in method syntax and require us to use lambda expressions.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It is very easy to use aggregate functions with lambda expression.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663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 example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1219200"/>
            <a:ext cx="8001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class X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delegate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cube(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i);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static void Main(string[]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nb-NO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 cube myDelegate = </a:t>
            </a:r>
            <a:r>
              <a:rPr lang="nb-NO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x =&gt; x*x*x;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j =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myDelegate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(5);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Console.Write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(j);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000" b="1" dirty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//Prints 125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669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Lambda expression in LINQ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838200"/>
          </a:xfrm>
        </p:spPr>
        <p:txBody>
          <a:bodyPr/>
          <a:lstStyle/>
          <a:p>
            <a:r>
              <a:rPr lang="en-US" dirty="0"/>
              <a:t>This example converts the first example that we created using lambda expression.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82782" y="2590800"/>
            <a:ext cx="7543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string[] flowers = { "dahlia", "rose", "lotus", "lily", "hibiscus", "daffodil" };</a:t>
            </a:r>
          </a:p>
          <a:p>
            <a:pPr>
              <a:lnSpc>
                <a:spcPct val="140000"/>
              </a:lnSpc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&lt;string&gt;f = </a:t>
            </a:r>
            <a:r>
              <a:rPr lang="en-US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flowers.Where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(flower=&gt;</a:t>
            </a:r>
            <a:r>
              <a:rPr lang="en-US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flower.StartsWith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("d"));</a:t>
            </a:r>
          </a:p>
          <a:p>
            <a:pPr>
              <a:lnSpc>
                <a:spcPct val="140000"/>
              </a:lnSpc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(string g in f)  {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(g);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5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form of the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5181600"/>
          </a:xfrm>
        </p:spPr>
        <p:txBody>
          <a:bodyPr/>
          <a:lstStyle/>
          <a:p>
            <a:r>
              <a:rPr lang="en-US" dirty="0"/>
              <a:t>Declarative query syntax :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x= from item in </a:t>
            </a:r>
            <a:r>
              <a:rPr lang="en-US" sz="2000" b="1" i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data_source</a:t>
            </a:r>
            <a:endParaRPr lang="en-US" sz="2000" b="1" i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where </a:t>
            </a:r>
            <a:r>
              <a:rPr lang="en-US" sz="2000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condition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select </a:t>
            </a:r>
            <a:r>
              <a:rPr lang="en-US" sz="2000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item</a:t>
            </a:r>
          </a:p>
          <a:p>
            <a:r>
              <a:rPr lang="en-US" dirty="0"/>
              <a:t>The query variable x only stores the query commands</a:t>
            </a:r>
          </a:p>
          <a:p>
            <a:r>
              <a:rPr lang="en-US" dirty="0"/>
              <a:t>The actual execution happens only when some operation is requested like iteration. This is refereed to as </a:t>
            </a:r>
            <a:r>
              <a:rPr lang="en-US" i="1" dirty="0"/>
              <a:t>deferred execution.</a:t>
            </a:r>
          </a:p>
          <a:p>
            <a:r>
              <a:rPr lang="en-US" dirty="0"/>
              <a:t>While the syntax allows usage of “var” keyword, what the query really returns is a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dirty="0"/>
              <a:t>  object.</a:t>
            </a:r>
          </a:p>
          <a:p>
            <a:r>
              <a:rPr lang="en-US" dirty="0"/>
              <a:t>Hence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dirty="0"/>
              <a:t> can be used with the result of LINQ.</a:t>
            </a:r>
          </a:p>
          <a:p>
            <a:r>
              <a:rPr lang="en-US" dirty="0"/>
              <a:t>Note that LINQ query is case sensitive.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771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using query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1066800"/>
            <a:ext cx="889000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the students and enrollments collection</a:t>
            </a:r>
          </a:p>
          <a:p>
            <a:pPr marL="457200" indent="-457200">
              <a:buAutoNum type="arabi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var q=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students.Where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(s =&gt;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s.Id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== 4).Select(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indent="-457200">
              <a:buAutoNum type="arabicPeriod"/>
            </a:pP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var q=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students.OrderBy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(s=&gt;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s.Name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).Select(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var q=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enrollments.GroupBy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(e=&gt;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e.CourseName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var q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students.Join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(enrollments, s =&gt;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s.Id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e =&gt;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e.Id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(s, e) =&gt; new {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s.Name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e.CourseName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});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var q =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students.Join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(enrollments, s =&gt;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s.Id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e =&gt;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e.Id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(s, e) =&gt; new {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s.Name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e.CourseName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})).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GroupBy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(k =&gt;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k.CourseName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/>
              <a:t>The last one is the same query as the example for Query continuation</a:t>
            </a:r>
          </a:p>
          <a:p>
            <a:pPr marL="457200" indent="-457200">
              <a:buAutoNum type="arabicPeriod"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182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LINQ Methods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334000"/>
          </a:xfrm>
        </p:spPr>
        <p:txBody>
          <a:bodyPr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All()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Any()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Contains()</a:t>
            </a:r>
          </a:p>
          <a:p>
            <a:pPr marL="0" indent="0">
              <a:buNone/>
            </a:pPr>
            <a:r>
              <a:rPr lang="en-US" dirty="0"/>
              <a:t>Uses the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Equals() </a:t>
            </a:r>
            <a:r>
              <a:rPr lang="en-US" dirty="0"/>
              <a:t>method of the class to determine if the element specified is in the collection.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First()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Last()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students.Any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(x =&gt;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x.Id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&gt; 5)); // False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4ADA7-62C5-48C1-9557-994E8A432E12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004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Check if all the quantities in the Order collection is &gt;0.</a:t>
            </a:r>
          </a:p>
          <a:p>
            <a:r>
              <a:rPr lang="en-US" i="1" dirty="0"/>
              <a:t>Get the name of the item that was ordered in largest quantity in a single order. (Hint: use LINQ methods to sort)</a:t>
            </a:r>
          </a:p>
          <a:p>
            <a:r>
              <a:rPr lang="en-US" i="1" dirty="0"/>
              <a:t>Find if there are any orders placed before Jan of this year.</a:t>
            </a:r>
          </a:p>
          <a:p>
            <a:pPr marL="0" indent="0" algn="r">
              <a:buNone/>
            </a:pPr>
            <a:r>
              <a:rPr lang="en-US" i="1" dirty="0"/>
              <a:t>(30 </a:t>
            </a:r>
            <a:r>
              <a:rPr lang="en-US" i="1" dirty="0" err="1"/>
              <a:t>mins</a:t>
            </a:r>
            <a:r>
              <a:rPr lang="en-US" i="1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727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763000" cy="4648200"/>
          </a:xfrm>
        </p:spPr>
        <p:txBody>
          <a:bodyPr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Count()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Sum()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Min()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Max()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Average()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These LINQ methods produce single (non-sequential) result. So in such cases, immediate execution takes place.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flowers.Count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(x =&gt;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x.StartsWith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("d")));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50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295399"/>
            <a:ext cx="8915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string poem = @"What is this life if, full of care,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We have no time to stand and stare.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No time to stand beneath the boughs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And stare as long as sheep or cows.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No time to see, when woods we pass,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Where squirrels hide their nuts in grass.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No time to see, in broad daylight,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Streams full of stars, like skies at night.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No time to turn at Beauty's glance,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And watch her feet, how they can dance.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No time to wait till her mouth can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Enrich that smile her eyes began.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A poor life this if, full of care,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We have no time to stand and stare";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i = (from c in poem where c == ','select c).Count();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(i);</a:t>
            </a:r>
            <a:endParaRPr lang="en-US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	}</a:t>
            </a:r>
            <a:r>
              <a:rPr lang="en-US" dirty="0"/>
              <a:t>	</a:t>
            </a:r>
            <a:endParaRPr lang="en-US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57800" y="6189046"/>
            <a:ext cx="152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Prints: 11</a:t>
            </a:r>
          </a:p>
        </p:txBody>
      </p:sp>
      <p:sp>
        <p:nvSpPr>
          <p:cNvPr id="7" name="Rectangle 6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144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count with continuation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90600"/>
            <a:ext cx="8610600" cy="190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temporary results can be saved and can be used in the subsequent part of the query.</a:t>
            </a:r>
          </a:p>
          <a:p>
            <a:pPr>
              <a:lnSpc>
                <a:spcPct val="100000"/>
              </a:lnSpc>
            </a:pPr>
            <a:r>
              <a:rPr lang="en-US" dirty="0"/>
              <a:t>This is called query continuation or just continuation.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into</a:t>
            </a:r>
            <a:r>
              <a:rPr lang="en-US" dirty="0"/>
              <a:t> clause is used to achieve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2362200"/>
            <a:ext cx="8610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var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lquery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from Enroll s in enrollments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group s by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s.CourseName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into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fs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where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fs.Count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 &gt; 1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select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(var f in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lquery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f.Key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r>
              <a:rPr lang="sv-SE" sz="2000" b="1" dirty="0">
                <a:latin typeface="Courier New" pitchFamily="49" charset="0"/>
                <a:cs typeface="Courier New" pitchFamily="49" charset="0"/>
              </a:rPr>
              <a:t>                foreach (var nm in f)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 " +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nm.Id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511800"/>
            <a:ext cx="1905000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215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Rewrite the last two example of that used Count using LINQ query methods entirely.</a:t>
            </a:r>
          </a:p>
          <a:p>
            <a:pPr marL="0" indent="0" algn="r">
              <a:buNone/>
            </a:pPr>
            <a:r>
              <a:rPr lang="en-US" i="1" dirty="0"/>
              <a:t>(15 minutes)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210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Given the array of numbers. Count and display even numbers.</a:t>
            </a:r>
          </a:p>
          <a:p>
            <a:pPr marL="0" indent="0" algn="r">
              <a:buNone/>
            </a:pPr>
            <a:r>
              <a:rPr lang="en-US" i="1" dirty="0"/>
              <a:t>(15 minutes)</a:t>
            </a:r>
          </a:p>
          <a:p>
            <a:r>
              <a:rPr lang="en-US" i="1" dirty="0"/>
              <a:t>Write LINQ to get the sum of quantities for each item and also find out and display the item that has overall maximum orders.</a:t>
            </a:r>
          </a:p>
          <a:p>
            <a:pPr marL="0" indent="0" algn="r">
              <a:buNone/>
            </a:pPr>
            <a:r>
              <a:rPr lang="en-US" i="1" dirty="0"/>
              <a:t>(45 </a:t>
            </a:r>
            <a:r>
              <a:rPr lang="en-US" i="1" dirty="0" err="1"/>
              <a:t>mins</a:t>
            </a:r>
            <a:r>
              <a:rPr lang="en-US" i="1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022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Distinct()</a:t>
            </a:r>
            <a:r>
              <a:rPr lang="en-US" dirty="0"/>
              <a:t>returns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result set without the duplicate values.</a:t>
            </a:r>
          </a:p>
          <a:p>
            <a:pPr marL="400050" lvl="1" indent="0">
              <a:buNone/>
            </a:pP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{ 1, 1, 2, 3, 5, 7, 5 };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var results = nums.Select(e=&gt;e).Distinct();</a:t>
            </a:r>
          </a:p>
          <a:p>
            <a:pPr marL="400050" lvl="1" indent="0">
              <a:buNone/>
            </a:pP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 in results){</a:t>
            </a:r>
            <a:b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(n);</a:t>
            </a:r>
            <a:b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187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with XML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/>
              <a:t>.NET provides a set of new class are provided to work with LINQ.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XDocument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XElement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XAttribute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represent an xml document, element and attribute.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4ADA7-62C5-48C1-9557-994E8A432E12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4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6" name="Picture 2" descr="C:\Users\Santu\Desktop\linq-usage.PNG">
            <a:extLst>
              <a:ext uri="{FF2B5EF4-FFF2-40B4-BE49-F238E27FC236}">
                <a16:creationId xmlns:a16="http://schemas.microsoft.com/office/drawing/2014/main" id="{A72EE10B-6A45-B6AF-CA8F-CBB7CB606A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99621" y="1761850"/>
            <a:ext cx="7795958" cy="4257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151056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XElement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105400"/>
          </a:xfrm>
        </p:spPr>
        <p:txBody>
          <a:bodyPr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Name, Value,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FirstNode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LastNode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FirstAttribute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LastAttribute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HasAttribute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NextNode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PrevNode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Document, Document,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NodeType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void Add(Object), 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AddFirst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(Object), 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XmlReader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CreateReader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XmlWriter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CreateWriter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void Load(String), void Load(Stream), void Load(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XmlWriter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), void Load(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TextReader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void Remove(), 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RemoveAll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void Save(String), void Save(Stream), void Save(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XmlWriter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), void Save(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TextReader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XDocument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also more or less has same members.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518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filtering xml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890" y="990600"/>
            <a:ext cx="8714509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This example returns only those customers who live in </a:t>
            </a:r>
            <a:r>
              <a:rPr lang="en-US" dirty="0" err="1"/>
              <a:t>chennai</a:t>
            </a:r>
            <a:r>
              <a:rPr lang="en-US" dirty="0"/>
              <a:t> from the xml document given below: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5527" y="1905000"/>
            <a:ext cx="8610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&lt;?xml version="1.0" standalone="yes"?&gt;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&lt;Customers&gt;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&lt;Customer&gt;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&gt;1&lt;/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&lt;Name&gt;Manish&lt;/Name&gt;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CityCode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&gt;MAS&lt;/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CityCode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&lt;Address&gt;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Adyar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Chennai&lt;/Address&gt;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&lt;/Customer&gt;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&lt;Customer&gt;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&gt;2&lt;/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&lt;Name&gt;Priya&lt;/Name&gt;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CityCode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&gt;BLR&lt;/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CityCode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&lt;Address&gt;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Banashankari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Bangalore&lt;/Address&gt;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&lt;/Customer&gt;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&lt;Customer&gt;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&gt;3&lt;/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&lt;Name&gt;Surya&lt;/Name&gt;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625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290691"/>
            <a:ext cx="8991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CityCode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&gt;KOL&lt;/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CityCode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&lt;Address&gt;Park Street,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Kolkatta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&lt;/Address&gt;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&lt;/Customer&gt;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&lt;Customer&gt;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&gt;4&lt;/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&lt;Name&gt;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Narayana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&lt;/Name&gt;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CityCode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&gt;MAS&lt;/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CityCode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&lt;Address&gt;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Vadapanani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Chennai&lt;/Address&gt;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&lt;/Customer&gt;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&lt;Customer&gt;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&gt;5&lt;/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&lt;Name&gt;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Arvind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&lt;/Name&gt;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CityCode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&gt;MAS&lt;/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CityCode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&lt;Address&gt;T Nagar, Chennai&lt;/Address&gt;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&lt;/Customer&gt;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&lt;Customer&gt;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&gt;6&lt;/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&lt;Name&gt;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Hari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&lt;/Name&gt;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CityCode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&gt;KOL&lt;/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CityCode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&lt;Address&gt;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Kalayani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Kolkata&lt;/Address&gt;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&lt;/Customer&gt;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&lt;/Customers&gt;</a:t>
            </a:r>
          </a:p>
        </p:txBody>
      </p:sp>
    </p:spTree>
    <p:extLst>
      <p:ext uri="{BB962C8B-B14F-4D97-AF65-F5344CB8AC3E}">
        <p14:creationId xmlns:p14="http://schemas.microsoft.com/office/powerpoint/2010/main" val="10338173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4ADA7-62C5-48C1-9557-994E8A432E12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76199"/>
            <a:ext cx="7924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class Program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static void Main(string[]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string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=@"E:\cust.xml";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XElement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Customers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XElement.Load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XElement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from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Customers.Descendants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("Customer")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where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cust.Element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CityCode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").Value == "MAS"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 select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XElement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e 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(e);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886200"/>
            <a:ext cx="4038600" cy="2749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91521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way of building a XML tree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4ADA7-62C5-48C1-9557-994E8A432E12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948690"/>
            <a:ext cx="8991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class Program   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static void Main(string[]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 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XElement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Employees =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	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XElement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("Employees",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XElement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("Employee",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XElement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("Name", 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Sahana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XElement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("Phone", "9915550144",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   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XAttribute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("Type", "Home")),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   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XElement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("phone", "9195550145",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   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XAttribute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("Type", "Work")) ),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XElement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("Employee",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XElement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("Name", "Anjana"),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XElement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("Phone", "9215550144",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   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XAttribute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("Type", "Home")),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   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XElement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("phone", "9134550145",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   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XAttribute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("Type", "Work")) ));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Employees.Save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("E:/Employees.xml");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585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6135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execution the Employees.xml file  that was generated :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028343"/>
            <a:ext cx="7086600" cy="4399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&lt;Employees&gt;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&lt;Employee&gt;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&lt;Name&gt;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Sahana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&lt;/Name&gt;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&lt;Phone Type="Home"&gt;9915550144&lt;/Phone&gt;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&lt;phone Type="Work"&gt;9195550145&lt;/phone&gt;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&lt;/Employee&gt;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&lt;Employee&gt;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&lt;Name&gt;Anjana&lt;/Name&gt;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&lt;Phone Type="Home"&gt;9215550144&lt;/Phone&gt;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&lt;phone Type="Work"&gt;9134550145&lt;/phone&gt;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&lt;/Employee&gt;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&lt;/Employees&gt;</a:t>
            </a:r>
          </a:p>
        </p:txBody>
      </p:sp>
    </p:spTree>
    <p:extLst>
      <p:ext uri="{BB962C8B-B14F-4D97-AF65-F5344CB8AC3E}">
        <p14:creationId xmlns:p14="http://schemas.microsoft.com/office/powerpoint/2010/main" val="2150382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6" y="838200"/>
            <a:ext cx="9111343" cy="5334000"/>
          </a:xfrm>
        </p:spPr>
        <p:txBody>
          <a:bodyPr/>
          <a:lstStyle/>
          <a:p>
            <a:r>
              <a:rPr lang="en-US" i="1" dirty="0"/>
              <a:t>Look at the XML given below: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&lt;?xml version="1.0" encoding='UTF-8'?&gt;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&lt;employees&gt;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&lt;person id="1234"&gt;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&lt;name&gt;Gayathri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Sardar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&lt;/name&gt;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&lt;office&gt;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Arihant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Towers,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Kandanchavadi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&lt;/office&gt;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&lt;city&gt;Chennai&lt;/city&gt;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&lt;/person&gt;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&lt;person id="2345"&gt;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&lt;name&gt;Bobby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Mahajan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&lt;/name&gt;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	&lt;office&gt;SJR, Electronic City&lt;/office&gt;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&lt;city&gt;Bangalore&lt;/city&gt;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&lt;/person&gt;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&lt;/employees&gt;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i="1" dirty="0"/>
              <a:t>Write a program to accept input and build the XML like the one.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i="1" dirty="0"/>
              <a:t>Write a program to print the names of the person who are from Chennai 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en-US" i="1" dirty="0"/>
              <a:t>(1 hour)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6992D6-50B0-4821-AD19-9D328CEC5A11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Administrator\Desktop\Capture.PNG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" y="1104418"/>
            <a:ext cx="8458200" cy="6096000"/>
          </a:xfr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D0EAFAB-E146-C3F2-DCB9-0BB602CF4814}"/>
              </a:ext>
            </a:extLst>
          </p:cNvPr>
          <p:cNvSpPr/>
          <p:nvPr/>
        </p:nvSpPr>
        <p:spPr>
          <a:xfrm>
            <a:off x="6553200" y="5334000"/>
            <a:ext cx="914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890B3D-FC5F-9F55-393E-77B9E51292E1}"/>
              </a:ext>
            </a:extLst>
          </p:cNvPr>
          <p:cNvSpPr/>
          <p:nvPr/>
        </p:nvSpPr>
        <p:spPr>
          <a:xfrm>
            <a:off x="6400800" y="5943600"/>
            <a:ext cx="9144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609600"/>
          </a:xfrm>
        </p:spPr>
        <p:txBody>
          <a:bodyPr/>
          <a:lstStyle/>
          <a:p>
            <a:r>
              <a:rPr lang="en-US" dirty="0"/>
              <a:t>Core Assemblies in LINQ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900" dirty="0">
                <a:solidFill>
                  <a:srgbClr val="333333"/>
                </a:solidFill>
                <a:latin typeface="segoe UI"/>
              </a:rPr>
              <a:t>The core assemblies in LINQ are:</a:t>
            </a:r>
          </a:p>
          <a:p>
            <a:pPr marL="390525" indent="-228600"/>
            <a:r>
              <a:rPr lang="en-US" sz="2900" dirty="0">
                <a:solidFill>
                  <a:srgbClr val="0000FF"/>
                </a:solidFill>
                <a:latin typeface="Segoe UI"/>
              </a:rPr>
              <a:t>using</a:t>
            </a:r>
            <a:r>
              <a:rPr lang="en-US" sz="2900" dirty="0">
                <a:solidFill>
                  <a:srgbClr val="333333"/>
                </a:solidFill>
                <a:latin typeface="Segoe UI"/>
              </a:rPr>
              <a:t> System.Linq</a:t>
            </a:r>
          </a:p>
          <a:p>
            <a:pPr marL="710565" lvl="1" indent="-228600"/>
            <a:r>
              <a:rPr lang="en-US" sz="2900" dirty="0">
                <a:solidFill>
                  <a:srgbClr val="333333"/>
                </a:solidFill>
                <a:latin typeface="Segoe UI"/>
              </a:rPr>
              <a:t>Provides Classes &amp; Interface to support LINQ Queries</a:t>
            </a:r>
            <a:endParaRPr lang="en-US" sz="2900" dirty="0">
              <a:solidFill>
                <a:srgbClr val="333333"/>
              </a:solidFill>
              <a:latin typeface="segoe UI"/>
            </a:endParaRPr>
          </a:p>
          <a:p>
            <a:pPr marL="390525" indent="-228600"/>
            <a:r>
              <a:rPr lang="en-US" sz="2900" dirty="0">
                <a:solidFill>
                  <a:srgbClr val="0000FF"/>
                </a:solidFill>
                <a:latin typeface="Segoe UI"/>
              </a:rPr>
              <a:t>using</a:t>
            </a:r>
            <a:r>
              <a:rPr lang="en-US" sz="2900" dirty="0">
                <a:solidFill>
                  <a:srgbClr val="333333"/>
                </a:solidFill>
                <a:latin typeface="Segoe UI"/>
              </a:rPr>
              <a:t> System.Collections.Generic</a:t>
            </a:r>
          </a:p>
          <a:p>
            <a:pPr marL="710565" lvl="1" indent="-228600"/>
            <a:r>
              <a:rPr lang="en-US" sz="2900" dirty="0">
                <a:solidFill>
                  <a:srgbClr val="333333"/>
                </a:solidFill>
                <a:latin typeface="Segoe UI"/>
              </a:rPr>
              <a:t>Allows the user to create Strongly Typed collections that provide type safety and performance (LINQ to Objects)</a:t>
            </a:r>
            <a:endParaRPr lang="en-US" sz="2900" dirty="0">
              <a:solidFill>
                <a:srgbClr val="333333"/>
              </a:solidFill>
              <a:latin typeface="segoe UI"/>
            </a:endParaRPr>
          </a:p>
          <a:p>
            <a:pPr marL="390525" indent="-228600"/>
            <a:r>
              <a:rPr lang="en-US" sz="2900" dirty="0">
                <a:solidFill>
                  <a:srgbClr val="0000FF"/>
                </a:solidFill>
                <a:latin typeface="Segoe UI"/>
              </a:rPr>
              <a:t>using</a:t>
            </a:r>
            <a:r>
              <a:rPr lang="en-US" sz="2900" dirty="0">
                <a:solidFill>
                  <a:srgbClr val="333333"/>
                </a:solidFill>
                <a:latin typeface="Segoe UI"/>
              </a:rPr>
              <a:t> System.Data.Linq</a:t>
            </a:r>
          </a:p>
          <a:p>
            <a:pPr marL="710565" lvl="1" indent="-228600"/>
            <a:r>
              <a:rPr lang="en-US" sz="2900" dirty="0">
                <a:solidFill>
                  <a:srgbClr val="333333"/>
                </a:solidFill>
                <a:latin typeface="Segoe UI"/>
              </a:rPr>
              <a:t>Provides the functionality to access relational databases (LINQ to SQL)</a:t>
            </a:r>
            <a:endParaRPr lang="en-US" sz="2900" dirty="0">
              <a:solidFill>
                <a:srgbClr val="333333"/>
              </a:solidFill>
              <a:latin typeface="segoe UI"/>
            </a:endParaRPr>
          </a:p>
          <a:p>
            <a:pPr marL="390525" indent="-228600"/>
            <a:r>
              <a:rPr lang="en-US" sz="2900" dirty="0">
                <a:solidFill>
                  <a:srgbClr val="333333"/>
                </a:solidFill>
                <a:latin typeface="Segoe UI"/>
              </a:rPr>
              <a:t> </a:t>
            </a:r>
            <a:r>
              <a:rPr lang="en-US" sz="2900" dirty="0">
                <a:solidFill>
                  <a:srgbClr val="0000FF"/>
                </a:solidFill>
                <a:latin typeface="Segoe UI"/>
              </a:rPr>
              <a:t>using</a:t>
            </a:r>
            <a:r>
              <a:rPr lang="en-US" sz="2900" dirty="0">
                <a:solidFill>
                  <a:srgbClr val="333333"/>
                </a:solidFill>
                <a:latin typeface="Segoe UI"/>
              </a:rPr>
              <a:t> System.Xml.Linq</a:t>
            </a:r>
          </a:p>
          <a:p>
            <a:pPr marL="710565" lvl="1" indent="-228600"/>
            <a:r>
              <a:rPr lang="en-US" sz="2900" dirty="0">
                <a:solidFill>
                  <a:srgbClr val="333333"/>
                </a:solidFill>
                <a:latin typeface="Segoe UI"/>
              </a:rPr>
              <a:t> Provides the functionality for accessing XML documents using LINQ (LINQ to XML)</a:t>
            </a:r>
            <a:endParaRPr lang="en-US" sz="2900" dirty="0">
              <a:solidFill>
                <a:srgbClr val="333333"/>
              </a:solidFill>
              <a:latin typeface="segoe UI"/>
            </a:endParaRPr>
          </a:p>
          <a:p>
            <a:pPr marL="390525" indent="-228600"/>
            <a:r>
              <a:rPr lang="en-US" sz="2900" dirty="0">
                <a:solidFill>
                  <a:srgbClr val="0000FF"/>
                </a:solidFill>
                <a:latin typeface="Segoe UI"/>
              </a:rPr>
              <a:t>using</a:t>
            </a:r>
            <a:r>
              <a:rPr lang="en-US" sz="2900" dirty="0">
                <a:solidFill>
                  <a:srgbClr val="333333"/>
                </a:solidFill>
                <a:latin typeface="Segoe UI"/>
              </a:rPr>
              <a:t> System.Data.Entity</a:t>
            </a:r>
          </a:p>
          <a:p>
            <a:pPr marL="710565" lvl="1" indent="-228600"/>
            <a:r>
              <a:rPr lang="en-US" sz="2900" dirty="0">
                <a:solidFill>
                  <a:srgbClr val="333333"/>
                </a:solidFill>
                <a:latin typeface="Segoe UI"/>
              </a:rPr>
              <a:t>Provides the functionality to access relational databases (Entity Framework)</a:t>
            </a:r>
            <a:endParaRPr lang="en-US" sz="2900" dirty="0">
              <a:solidFill>
                <a:srgbClr val="333333"/>
              </a:solidFill>
              <a:latin typeface="segoe UI"/>
            </a:endParaRPr>
          </a:p>
          <a:p>
            <a:pPr marL="710565" lvl="1" indent="-228600"/>
            <a:endParaRPr lang="en-US" dirty="0">
              <a:solidFill>
                <a:srgbClr val="333333"/>
              </a:solidFill>
              <a:latin typeface="segoe UI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153400" cy="44958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C:\Users\Santu\Desktop\Enumerable-extension-method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24000"/>
            <a:ext cx="7239000" cy="2714625"/>
          </a:xfrm>
          <a:prstGeom prst="rect">
            <a:avLst/>
          </a:prstGeom>
          <a:noFill/>
        </p:spPr>
      </p:pic>
      <p:pic>
        <p:nvPicPr>
          <p:cNvPr id="2051" name="Picture 3" descr="C:\Users\Santu\Desktop\Queryable-extension-method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419600"/>
            <a:ext cx="7377268" cy="243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Query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There are two basic ways to write a LINQ query to </a:t>
            </a:r>
            <a:r>
              <a:rPr lang="en-US" sz="2000" dirty="0" err="1"/>
              <a:t>IEnumerable</a:t>
            </a:r>
            <a:r>
              <a:rPr lang="en-US" sz="2000" dirty="0"/>
              <a:t> collection or </a:t>
            </a:r>
            <a:r>
              <a:rPr lang="en-US" sz="2000" dirty="0" err="1"/>
              <a:t>IQueryable</a:t>
            </a:r>
            <a:r>
              <a:rPr lang="en-US" sz="2000" dirty="0"/>
              <a:t> data sources.</a:t>
            </a:r>
          </a:p>
          <a:p>
            <a:pPr lvl="1"/>
            <a:r>
              <a:rPr lang="en-US" sz="2000" dirty="0"/>
              <a:t>Query Syntax or Query Expression Syntax</a:t>
            </a:r>
          </a:p>
          <a:p>
            <a:pPr lvl="1"/>
            <a:r>
              <a:rPr lang="en-US" sz="2000" dirty="0"/>
              <a:t>Method Syntax or Method extension syntax</a:t>
            </a:r>
          </a:p>
          <a:p>
            <a:r>
              <a:rPr lang="en-US" sz="2000" dirty="0"/>
              <a:t>Query Syntax:</a:t>
            </a:r>
          </a:p>
          <a:p>
            <a:r>
              <a:rPr lang="en-US" sz="2000" dirty="0"/>
              <a:t>Query syntax is similar to SQL (Structured Query Language) for the database. It is defined within the C# or VB code.</a:t>
            </a:r>
          </a:p>
          <a:p>
            <a:endParaRPr lang="en-US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762000" y="4876800"/>
            <a:ext cx="6858000" cy="1219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from </a:t>
            </a:r>
            <a:r>
              <a:rPr lang="en-US" i="1" dirty="0"/>
              <a:t>&lt;range variable&gt;</a:t>
            </a:r>
            <a:r>
              <a:rPr lang="en-US" dirty="0"/>
              <a:t> in </a:t>
            </a:r>
            <a:r>
              <a:rPr lang="en-US" i="1" dirty="0"/>
              <a:t>&lt;</a:t>
            </a:r>
            <a:r>
              <a:rPr lang="en-US" i="1" dirty="0" err="1"/>
              <a:t>IEnumerable</a:t>
            </a:r>
            <a:r>
              <a:rPr lang="en-US" i="1" dirty="0"/>
              <a:t>&lt;T&gt; or </a:t>
            </a:r>
            <a:r>
              <a:rPr lang="en-US" i="1" dirty="0" err="1"/>
              <a:t>IQueryable</a:t>
            </a:r>
            <a:r>
              <a:rPr lang="en-US" i="1" dirty="0"/>
              <a:t>&lt;T&gt; Collection&gt;</a:t>
            </a:r>
            <a:r>
              <a:rPr lang="en-US" dirty="0"/>
              <a:t> </a:t>
            </a:r>
          </a:p>
          <a:p>
            <a:r>
              <a:rPr lang="en-US" dirty="0"/>
              <a:t>&lt;Standard Query Operators&gt; </a:t>
            </a:r>
            <a:endParaRPr lang="en-US" i="1" dirty="0"/>
          </a:p>
          <a:p>
            <a:r>
              <a:rPr lang="en-US" dirty="0"/>
              <a:t> &lt;select or </a:t>
            </a:r>
            <a:r>
              <a:rPr lang="en-US" dirty="0" err="1"/>
              <a:t>groupBy</a:t>
            </a:r>
            <a:r>
              <a:rPr lang="en-US" dirty="0"/>
              <a:t> operator&gt; </a:t>
            </a:r>
            <a:r>
              <a:rPr lang="en-US" i="1" dirty="0"/>
              <a:t>&lt;result formation&gt;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F98DF4C291A14C85D2BA6B16E94436" ma:contentTypeVersion="0" ma:contentTypeDescription="Create a new document." ma:contentTypeScope="" ma:versionID="9b00935dd70500517aee944b9acf93e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FFA24D-C4EA-4A1D-9472-71927AE5329F}">
  <ds:schemaRefs>
    <ds:schemaRef ds:uri="http://schemas.microsoft.com/office/infopath/2007/PartnerControls"/>
    <ds:schemaRef ds:uri="http://purl.org/dc/dcmitype/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2A30EE1-1ACB-4268-A426-0E6AD7552B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591AEA0-7EC5-4434-9ED9-0CCC0CD63C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8954</TotalTime>
  <Words>5100</Words>
  <Application>Microsoft Office PowerPoint</Application>
  <PresentationFormat>On-screen Show (4:3)</PresentationFormat>
  <Paragraphs>700</Paragraphs>
  <Slides>56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Courier New</vt:lpstr>
      <vt:lpstr>Segoe UI</vt:lpstr>
      <vt:lpstr>Segoe UI</vt:lpstr>
      <vt:lpstr>Wingdings</vt:lpstr>
      <vt:lpstr>Default Design</vt:lpstr>
      <vt:lpstr>LINQ</vt:lpstr>
      <vt:lpstr>Test your understanding</vt:lpstr>
      <vt:lpstr>What is LINQ</vt:lpstr>
      <vt:lpstr>General form of the query</vt:lpstr>
      <vt:lpstr>LINQ</vt:lpstr>
      <vt:lpstr>PowerPoint Presentation</vt:lpstr>
      <vt:lpstr>Core Assemblies in LINQ</vt:lpstr>
      <vt:lpstr>LINQ</vt:lpstr>
      <vt:lpstr>LINQ Query Syntax</vt:lpstr>
      <vt:lpstr>LINQ Query Syntax</vt:lpstr>
      <vt:lpstr>Standard Query Operators</vt:lpstr>
      <vt:lpstr>LINQ with Objects</vt:lpstr>
      <vt:lpstr>Example : LINQ with array</vt:lpstr>
      <vt:lpstr>Example : LINQ with string </vt:lpstr>
      <vt:lpstr>PowerPoint Presentation</vt:lpstr>
      <vt:lpstr>More on select and from clause </vt:lpstr>
      <vt:lpstr>Exercise</vt:lpstr>
      <vt:lpstr>Multiple where clause and let</vt:lpstr>
      <vt:lpstr>Compound from clauses</vt:lpstr>
      <vt:lpstr>PowerPoint Presentation</vt:lpstr>
      <vt:lpstr>Exercise</vt:lpstr>
      <vt:lpstr>Sorting</vt:lpstr>
      <vt:lpstr>PowerPoint Presentation</vt:lpstr>
      <vt:lpstr>Exercise</vt:lpstr>
      <vt:lpstr>Exercise</vt:lpstr>
      <vt:lpstr>group</vt:lpstr>
      <vt:lpstr>Exercise</vt:lpstr>
      <vt:lpstr>Joining</vt:lpstr>
      <vt:lpstr>Example</vt:lpstr>
      <vt:lpstr>PowerPoint Presentation</vt:lpstr>
      <vt:lpstr>PowerPoint Presentation</vt:lpstr>
      <vt:lpstr>Query continuation</vt:lpstr>
      <vt:lpstr>Exercise</vt:lpstr>
      <vt:lpstr>Anonymous types</vt:lpstr>
      <vt:lpstr>Exercise</vt:lpstr>
      <vt:lpstr>Query Methods</vt:lpstr>
      <vt:lpstr>Lambda expression</vt:lpstr>
      <vt:lpstr>Lambda expression example </vt:lpstr>
      <vt:lpstr>Using Lambda expression in LINQ </vt:lpstr>
      <vt:lpstr>Examples using query methods</vt:lpstr>
      <vt:lpstr>Other LINQ Methods</vt:lpstr>
      <vt:lpstr>Exercise</vt:lpstr>
      <vt:lpstr>Aggregate methods</vt:lpstr>
      <vt:lpstr>Example: Count</vt:lpstr>
      <vt:lpstr>Query count with continuation</vt:lpstr>
      <vt:lpstr>Activity</vt:lpstr>
      <vt:lpstr>Exercise</vt:lpstr>
      <vt:lpstr>Distinct</vt:lpstr>
      <vt:lpstr>LINQ with XML</vt:lpstr>
      <vt:lpstr>XElement members</vt:lpstr>
      <vt:lpstr>Example: filtering xml document</vt:lpstr>
      <vt:lpstr>PowerPoint Presentation</vt:lpstr>
      <vt:lpstr>PowerPoint Presentation</vt:lpstr>
      <vt:lpstr>LINQ way of building a XML tree</vt:lpstr>
      <vt:lpstr>PowerPoint Presentation</vt:lpstr>
      <vt:lpstr>Exercise</vt:lpstr>
    </vt:vector>
  </TitlesOfParts>
  <Company>fcb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ADO.NET</dc:title>
  <dc:creator>Deepa Krishnan</dc:creator>
  <cp:lastModifiedBy>San San</cp:lastModifiedBy>
  <cp:revision>713</cp:revision>
  <dcterms:created xsi:type="dcterms:W3CDTF">2005-08-31T12:40:43Z</dcterms:created>
  <dcterms:modified xsi:type="dcterms:W3CDTF">2024-01-05T10:51:56Z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0x010100EBF98DF4C291A14C85D2BA6B16E94436</vt:lpwstr>
  </property>
</Properties>
</file>