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2" r:id="rId3"/>
    <p:sldId id="263" r:id="rId4"/>
    <p:sldId id="259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58" r:id="rId15"/>
    <p:sldId id="260" r:id="rId16"/>
    <p:sldId id="261" r:id="rId17"/>
    <p:sldId id="274" r:id="rId18"/>
    <p:sldId id="26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04" autoAdjust="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323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24000"/>
            <a:ext cx="11029615" cy="44513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761423"/>
            <a:ext cx="10993549" cy="734021"/>
          </a:xfrm>
        </p:spPr>
        <p:txBody>
          <a:bodyPr>
            <a:normAutofit/>
          </a:bodyPr>
          <a:lstStyle/>
          <a:p>
            <a:r>
              <a:rPr lang="en-US" dirty="0" smtClean="0"/>
              <a:t>Predictive analytics with ensemble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 smtClean="0"/>
              <a:t>Artificial </a:t>
            </a:r>
            <a:r>
              <a:rPr lang="en-US" dirty="0" smtClean="0"/>
              <a:t>Intelligence with python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 txBox="1">
            <a:spLocks/>
          </p:cNvSpPr>
          <p:nvPr/>
        </p:nvSpPr>
        <p:spPr>
          <a:xfrm>
            <a:off x="596715" y="1175000"/>
            <a:ext cx="10993549" cy="7340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 smtClean="0"/>
              <a:t>Chapter 03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78" t="27784" r="2735" b="12867"/>
          <a:stretch/>
        </p:blipFill>
        <p:spPr>
          <a:xfrm>
            <a:off x="645590" y="2953256"/>
            <a:ext cx="10842108" cy="35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190" y="341218"/>
            <a:ext cx="11029616" cy="723232"/>
          </a:xfrm>
        </p:spPr>
        <p:txBody>
          <a:bodyPr/>
          <a:lstStyle/>
          <a:p>
            <a:r>
              <a:rPr lang="en-US" b="1" dirty="0"/>
              <a:t>reduce the entropy in the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208825"/>
            <a:ext cx="11029615" cy="303680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Let 1</a:t>
            </a:r>
            <a:r>
              <a:rPr lang="en-US" baseline="30000" dirty="0" smtClean="0"/>
              <a:t>st</a:t>
            </a:r>
            <a:r>
              <a:rPr lang="en-US" dirty="0" smtClean="0"/>
              <a:t> item </a:t>
            </a:r>
            <a:r>
              <a:rPr lang="en-US" dirty="0"/>
              <a:t>appears 14 times, the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item </a:t>
            </a:r>
            <a:r>
              <a:rPr lang="en-US" dirty="0"/>
              <a:t>appears 27 times, </a:t>
            </a:r>
            <a:r>
              <a:rPr lang="en-US" dirty="0" smtClean="0"/>
              <a:t>and 3</a:t>
            </a:r>
            <a:r>
              <a:rPr lang="en-US" baseline="30000" dirty="0" smtClean="0"/>
              <a:t>rd</a:t>
            </a:r>
            <a:r>
              <a:rPr lang="en-US" dirty="0" smtClean="0"/>
              <a:t> item </a:t>
            </a:r>
            <a:r>
              <a:rPr lang="en-US" dirty="0"/>
              <a:t>appears 19 times. </a:t>
            </a:r>
            <a:endParaRPr lang="en-US" dirty="0" smtClean="0"/>
          </a:p>
          <a:p>
            <a:r>
              <a:rPr lang="en-US" dirty="0" smtClean="0"/>
              <a:t>The entropy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reduce the overall entropy split the </a:t>
            </a:r>
            <a:r>
              <a:rPr lang="en-US" dirty="0"/>
              <a:t>dataset into two </a:t>
            </a:r>
            <a:r>
              <a:rPr lang="en-US" dirty="0" smtClean="0"/>
              <a:t>parts. </a:t>
            </a:r>
            <a:r>
              <a:rPr lang="en-US" dirty="0"/>
              <a:t>Here are the splits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New entropies 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25863" y="1995595"/>
                <a:ext cx="10340271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𝒆𝒏𝒕𝒓𝒐𝒑𝒚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−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</m:den>
                          </m:f>
                        </m:e>
                      </m:d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𝒍𝒐</m:t>
                      </m:r>
                      <m:func>
                        <m:func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fName>
                        <m:e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</m:num>
                                <m:den>
                                  <m:r>
                                    <a:rPr 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𝟐𝟕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</m:den>
                          </m:f>
                        </m:e>
                      </m:d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𝒍𝒐</m:t>
                      </m:r>
                      <m:func>
                        <m:func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fName>
                        <m:e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𝟐𝟕</m:t>
                                  </m:r>
                                </m:num>
                                <m:den>
                                  <m:r>
                                    <a:rPr 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</m:den>
                          </m:f>
                        </m:e>
                      </m:d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𝒍𝒐</m:t>
                      </m:r>
                      <m:func>
                        <m:func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fName>
                        <m:e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𝟏𝟗</m:t>
                                  </m:r>
                                </m:num>
                                <m:den>
                                  <m:r>
                                    <a:rPr 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𝟓𝟑𝟕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3" y="1995595"/>
                <a:ext cx="10340271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849520" y="3398262"/>
                <a:ext cx="6702156" cy="363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𝒔𝒖𝒃𝒕𝒓𝒆𝒆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  <m:r>
                            <a:rPr lang="en-US" alt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		                 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𝒔𝒖𝒃𝒕𝒓𝒆𝒆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[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en-US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en-US" sz="10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 b="1" dirty="0">
                  <a:solidFill>
                    <a:srgbClr val="7030A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520" y="3398262"/>
                <a:ext cx="6702156" cy="363305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08522" y="4128227"/>
                <a:ext cx="10096901" cy="1337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𝒆𝒏𝒕𝒓𝒐𝒑𝒚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−</m:t>
                      </m:r>
                      <m:d>
                        <m:d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num>
                                <m:den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𝟑𝟕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num>
                            <m:den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num>
                                <m:den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𝟑𝟕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num>
                            <m:den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num>
                                <m:den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𝟑𝟕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𝟑𝟕𝟒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b="1" i="1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𝒆𝒏𝒕𝒓𝒐𝒑𝒚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−</m:t>
                      </m:r>
                      <m:d>
                        <m:d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num>
                            <m:den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num>
                                <m:den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num>
                                <m:den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num>
                            <m:den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num>
                                <m:den>
                                  <m:r>
                                    <a:rPr lang="en-US" altLang="en-US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𝟓𝟔𝟓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22" y="4128227"/>
                <a:ext cx="10096901" cy="1337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398523" y="5474578"/>
                <a:ext cx="665342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𝒐𝒗𝒆𝒓𝒂𝒍𝒍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𝒆𝒏𝒕𝒓𝒐𝒑𝒚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𝟑𝟕</m:t>
                              </m:r>
                            </m:num>
                            <m:den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</m:den>
                          </m:f>
                        </m:e>
                      </m:d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𝟑𝟕𝟒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alt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num>
                            <m:den>
                              <m:r>
                                <a:rPr lang="en-US" alt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</m:den>
                          </m:f>
                        </m:e>
                      </m:d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𝟓𝟔𝟓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𝟒𝟒𝟕</m:t>
                      </m:r>
                      <m:r>
                        <a:rPr lang="en-US" altLang="en-US" sz="10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 b="1" dirty="0">
                  <a:solidFill>
                    <a:srgbClr val="7030A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23" y="5474578"/>
                <a:ext cx="6653424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150835" y="6198579"/>
                <a:ext cx="8917826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𝒊𝒏𝒇𝒐𝒓𝒎𝒂𝒕𝒊𝒐𝒏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𝒈𝒂𝒊𝒏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𝒊𝒏𝒊𝒕𝒊𝒂𝒍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𝒆𝒏𝒕𝒓𝒐𝒑𝒚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𝒏𝒆𝒘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𝒆𝒏𝒕𝒓𝒐𝒑𝒚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𝟓𝟑𝟕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𝟒𝟒𝟕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altLang="en-US" sz="10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400" b="1" dirty="0">
                  <a:solidFill>
                    <a:srgbClr val="7030A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35" y="6198579"/>
                <a:ext cx="8917826" cy="362984"/>
              </a:xfrm>
              <a:prstGeom prst="rect">
                <a:avLst/>
              </a:prstGeom>
              <a:blipFill>
                <a:blip r:embed="rId6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4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1713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15779"/>
            <a:ext cx="7677150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763679"/>
            <a:ext cx="6867525" cy="1381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5144804"/>
            <a:ext cx="85153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9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49" y="219008"/>
            <a:ext cx="10487025" cy="217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52" y="2392843"/>
            <a:ext cx="1079182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89" y="3369770"/>
            <a:ext cx="1095375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52" y="5017595"/>
            <a:ext cx="9934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9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32" y="170781"/>
            <a:ext cx="10096500" cy="215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32" y="2509637"/>
            <a:ext cx="11687175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262" y="3407680"/>
            <a:ext cx="4105447" cy="3306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8127" r="22714" b="4913"/>
          <a:stretch/>
        </p:blipFill>
        <p:spPr>
          <a:xfrm>
            <a:off x="7724273" y="3407680"/>
            <a:ext cx="3989824" cy="33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Ensemble Learning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78004"/>
            <a:ext cx="10728492" cy="4645794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process </a:t>
            </a:r>
            <a:r>
              <a:rPr lang="en-US" sz="2800" dirty="0"/>
              <a:t>of building multiple models and then </a:t>
            </a:r>
            <a:r>
              <a:rPr lang="en-US" sz="2800" dirty="0" smtClean="0"/>
              <a:t>combining them </a:t>
            </a:r>
            <a:r>
              <a:rPr lang="en-US" sz="2800" dirty="0"/>
              <a:t>in a way that can produce better results than individual models. </a:t>
            </a:r>
            <a:endParaRPr lang="en-US" sz="2800" dirty="0" smtClean="0"/>
          </a:p>
          <a:p>
            <a:endParaRPr lang="en-US" sz="1400" dirty="0" smtClean="0"/>
          </a:p>
          <a:p>
            <a:r>
              <a:rPr lang="en-US" sz="2800" dirty="0" smtClean="0"/>
              <a:t>These individual models </a:t>
            </a:r>
            <a:r>
              <a:rPr lang="en-US" sz="2800" dirty="0"/>
              <a:t>can be classifiers, </a:t>
            </a:r>
            <a:r>
              <a:rPr lang="en-US" sz="2800" dirty="0" err="1"/>
              <a:t>regressors</a:t>
            </a:r>
            <a:r>
              <a:rPr lang="en-US" sz="2800" dirty="0"/>
              <a:t>, or anything else that models data in some </a:t>
            </a:r>
            <a:r>
              <a:rPr lang="en-US" sz="2800" dirty="0" smtClean="0"/>
              <a:t>way</a:t>
            </a:r>
          </a:p>
          <a:p>
            <a:endParaRPr lang="en-US" sz="1400" dirty="0" smtClean="0"/>
          </a:p>
          <a:p>
            <a:r>
              <a:rPr lang="en-US" sz="2800" dirty="0" smtClean="0"/>
              <a:t>Ensemble </a:t>
            </a:r>
            <a:r>
              <a:rPr lang="en-US" sz="2800" dirty="0"/>
              <a:t>learning is used extensively across multiple </a:t>
            </a:r>
            <a:r>
              <a:rPr lang="en-US" sz="2800" dirty="0" smtClean="0"/>
              <a:t>fields</a:t>
            </a:r>
          </a:p>
          <a:p>
            <a:endParaRPr lang="en-US" sz="24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minimize </a:t>
            </a:r>
            <a:r>
              <a:rPr lang="en-US" sz="2800" dirty="0"/>
              <a:t>the possibility </a:t>
            </a:r>
            <a:r>
              <a:rPr lang="en-US" sz="2800" dirty="0"/>
              <a:t>of a wrong or suboptimal decision </a:t>
            </a:r>
          </a:p>
        </p:txBody>
      </p:sp>
    </p:spTree>
    <p:extLst>
      <p:ext uri="{BB962C8B-B14F-4D97-AF65-F5344CB8AC3E}">
        <p14:creationId xmlns:p14="http://schemas.microsoft.com/office/powerpoint/2010/main" val="114547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2" y="471637"/>
            <a:ext cx="11348184" cy="59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5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ensemble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58753"/>
            <a:ext cx="10863246" cy="4703545"/>
          </a:xfrm>
        </p:spPr>
        <p:txBody>
          <a:bodyPr>
            <a:noAutofit/>
          </a:bodyPr>
          <a:lstStyle/>
          <a:p>
            <a:r>
              <a:rPr lang="en-US" sz="2400" dirty="0" smtClean="0"/>
              <a:t>Most </a:t>
            </a:r>
            <a:r>
              <a:rPr lang="en-US" sz="2400" dirty="0"/>
              <a:t>commonly used procedure </a:t>
            </a:r>
            <a:r>
              <a:rPr lang="en-US" sz="2400" dirty="0" smtClean="0"/>
              <a:t>to select a model is </a:t>
            </a:r>
            <a:r>
              <a:rPr lang="en-US" sz="2400" dirty="0"/>
              <a:t>to choose the one with </a:t>
            </a:r>
            <a:r>
              <a:rPr lang="en-US" sz="2400" dirty="0" smtClean="0"/>
              <a:t>the smallest </a:t>
            </a:r>
            <a:r>
              <a:rPr lang="en-US" sz="2400" dirty="0"/>
              <a:t>error on the training dataset.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problem with this approach is that it will </a:t>
            </a:r>
            <a:r>
              <a:rPr lang="en-US" sz="2400" dirty="0" smtClean="0"/>
              <a:t>not always work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model might get biased or </a:t>
            </a:r>
            <a:r>
              <a:rPr lang="en-US" sz="2400" dirty="0" err="1"/>
              <a:t>overfit</a:t>
            </a:r>
            <a:r>
              <a:rPr lang="en-US" sz="2400" dirty="0"/>
              <a:t> the training </a:t>
            </a:r>
            <a:r>
              <a:rPr lang="en-US" sz="2400" dirty="0" smtClean="0"/>
              <a:t>data</a:t>
            </a:r>
          </a:p>
          <a:p>
            <a:r>
              <a:rPr lang="en-US" sz="2400" dirty="0"/>
              <a:t>The diversity is achieved by using different training parameters for each individual </a:t>
            </a:r>
            <a:r>
              <a:rPr lang="en-US" sz="2400" dirty="0" smtClean="0"/>
              <a:t>model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means that each model will use different rules to make an inference, which is </a:t>
            </a:r>
            <a:r>
              <a:rPr lang="en-US" sz="2400" dirty="0" smtClean="0"/>
              <a:t>a powerful </a:t>
            </a:r>
            <a:r>
              <a:rPr lang="en-US" sz="2400" dirty="0"/>
              <a:t>way of validating the final </a:t>
            </a:r>
            <a:r>
              <a:rPr lang="en-US" sz="2400" dirty="0" smtClean="0"/>
              <a:t>result 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there is agreement among the models, </a:t>
            </a:r>
            <a:r>
              <a:rPr lang="en-US" sz="2400" dirty="0" smtClean="0"/>
              <a:t>then we </a:t>
            </a:r>
            <a:r>
              <a:rPr lang="en-US" sz="2400" dirty="0"/>
              <a:t>know that the output is </a:t>
            </a:r>
            <a:r>
              <a:rPr lang="en-US" sz="2400" dirty="0" smtClean="0"/>
              <a:t>correct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34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Random Forests and </a:t>
            </a:r>
            <a:r>
              <a:rPr lang="en-US" b="1" dirty="0" smtClean="0"/>
              <a:t>Extremely Random </a:t>
            </a:r>
            <a:r>
              <a:rPr lang="en-US" b="1" dirty="0"/>
              <a:t>Forests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23999"/>
            <a:ext cx="11029615" cy="5098181"/>
          </a:xfrm>
        </p:spPr>
        <p:txBody>
          <a:bodyPr>
            <a:normAutofit/>
          </a:bodyPr>
          <a:lstStyle/>
          <a:p>
            <a:r>
              <a:rPr lang="en-US" dirty="0" smtClean="0"/>
              <a:t>Ensemble </a:t>
            </a:r>
            <a:r>
              <a:rPr lang="en-US" dirty="0"/>
              <a:t>learning where individual models </a:t>
            </a:r>
            <a:r>
              <a:rPr lang="en-US" dirty="0" smtClean="0"/>
              <a:t>are constructed </a:t>
            </a:r>
            <a:r>
              <a:rPr lang="en-US" dirty="0"/>
              <a:t>using Decision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This </a:t>
            </a:r>
            <a:r>
              <a:rPr lang="en-US" dirty="0"/>
              <a:t>ensemble of Decision Trees is then used to </a:t>
            </a:r>
            <a:r>
              <a:rPr lang="en-US" dirty="0" smtClean="0"/>
              <a:t>predict the </a:t>
            </a:r>
            <a:r>
              <a:rPr lang="en-US" dirty="0"/>
              <a:t>output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We </a:t>
            </a:r>
            <a:r>
              <a:rPr lang="en-US" dirty="0"/>
              <a:t>use a random subset of training data to construct each 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This </a:t>
            </a:r>
            <a:r>
              <a:rPr lang="en-US" dirty="0"/>
              <a:t>will ensure diversity among various decision </a:t>
            </a:r>
            <a:r>
              <a:rPr lang="en-US" dirty="0" smtClean="0"/>
              <a:t>trees</a:t>
            </a:r>
          </a:p>
          <a:p>
            <a:r>
              <a:rPr lang="en-US" dirty="0" smtClean="0"/>
              <a:t>Random </a:t>
            </a:r>
            <a:r>
              <a:rPr lang="en-US" dirty="0"/>
              <a:t>Forests </a:t>
            </a:r>
            <a:r>
              <a:rPr lang="en-US" dirty="0" smtClean="0"/>
              <a:t>do </a:t>
            </a:r>
            <a:r>
              <a:rPr lang="en-US" dirty="0"/>
              <a:t>not </a:t>
            </a:r>
            <a:r>
              <a:rPr lang="en-US" dirty="0" err="1"/>
              <a:t>overfit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A diverse </a:t>
            </a:r>
            <a:r>
              <a:rPr lang="en-US" dirty="0"/>
              <a:t>set of Decision Trees using various random subsets, </a:t>
            </a:r>
            <a:r>
              <a:rPr lang="en-US" dirty="0" smtClean="0"/>
              <a:t>model overfitting is avoided in training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nodes are </a:t>
            </a:r>
            <a:r>
              <a:rPr lang="en-US" dirty="0" smtClean="0"/>
              <a:t>split successively </a:t>
            </a:r>
            <a:r>
              <a:rPr lang="en-US" dirty="0"/>
              <a:t>and the best thresholds are chosen to reduce the entropy at each </a:t>
            </a:r>
            <a:r>
              <a:rPr lang="en-US" dirty="0" smtClean="0"/>
              <a:t>level </a:t>
            </a:r>
          </a:p>
          <a:p>
            <a:pPr lvl="1"/>
            <a:r>
              <a:rPr lang="en-US" dirty="0" smtClean="0"/>
              <a:t>This split </a:t>
            </a:r>
            <a:r>
              <a:rPr lang="en-US" dirty="0"/>
              <a:t>doesn't consider all the features in the input dataset. </a:t>
            </a:r>
            <a:r>
              <a:rPr lang="en-US" dirty="0" smtClean="0"/>
              <a:t>It </a:t>
            </a:r>
            <a:r>
              <a:rPr lang="en-US" dirty="0"/>
              <a:t>chooses the best </a:t>
            </a:r>
            <a:r>
              <a:rPr lang="en-US" dirty="0" smtClean="0"/>
              <a:t>split among </a:t>
            </a:r>
            <a:r>
              <a:rPr lang="en-US" dirty="0"/>
              <a:t>the random subset of the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This randomness </a:t>
            </a:r>
            <a:r>
              <a:rPr lang="en-US" dirty="0"/>
              <a:t>tends to increase the bias of the random forest, but the variance </a:t>
            </a:r>
            <a:r>
              <a:rPr lang="en-US" dirty="0" smtClean="0"/>
              <a:t>decreases because </a:t>
            </a:r>
            <a:r>
              <a:rPr lang="en-US" dirty="0"/>
              <a:t>of averaging.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Hence</a:t>
            </a:r>
            <a:r>
              <a:rPr lang="en-US" b="1" dirty="0">
                <a:solidFill>
                  <a:srgbClr val="7030A0"/>
                </a:solidFill>
              </a:rPr>
              <a:t>, we end up with a robust </a:t>
            </a:r>
            <a:r>
              <a:rPr lang="en-US" b="1" dirty="0" smtClean="0">
                <a:solidFill>
                  <a:srgbClr val="7030A0"/>
                </a:solidFill>
              </a:rPr>
              <a:t>model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55" r="1280" b="12497"/>
          <a:stretch/>
        </p:blipFill>
        <p:spPr>
          <a:xfrm>
            <a:off x="789178" y="28875"/>
            <a:ext cx="10472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8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Extremely 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24000"/>
            <a:ext cx="11029615" cy="4819048"/>
          </a:xfrm>
        </p:spPr>
        <p:txBody>
          <a:bodyPr>
            <a:normAutofit/>
          </a:bodyPr>
          <a:lstStyle/>
          <a:p>
            <a:r>
              <a:rPr lang="en-US" sz="2800" b="1" dirty="0"/>
              <a:t>Extremely Random Forests </a:t>
            </a:r>
            <a:r>
              <a:rPr lang="en-US" sz="2800" dirty="0"/>
              <a:t>take randomness to the next level. </a:t>
            </a:r>
            <a:endParaRPr lang="en-US" sz="2800" dirty="0" smtClean="0"/>
          </a:p>
          <a:p>
            <a:r>
              <a:rPr lang="en-US" sz="2800" dirty="0" smtClean="0"/>
              <a:t>Along </a:t>
            </a:r>
            <a:r>
              <a:rPr lang="en-US" sz="2800" dirty="0"/>
              <a:t>with taking a </a:t>
            </a:r>
            <a:r>
              <a:rPr lang="en-US" sz="2800" dirty="0" smtClean="0"/>
              <a:t>random subset </a:t>
            </a:r>
            <a:r>
              <a:rPr lang="en-US" sz="2800" dirty="0"/>
              <a:t>of features, the thresholds are chosen at random too.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randomly </a:t>
            </a:r>
            <a:r>
              <a:rPr lang="en-US" sz="2800" dirty="0" smtClean="0"/>
              <a:t>generated thresholds </a:t>
            </a:r>
            <a:r>
              <a:rPr lang="en-US" sz="2800" dirty="0"/>
              <a:t>are chosen as the splitting rules, which reduce the variance of the model </a:t>
            </a:r>
            <a:r>
              <a:rPr lang="en-US" sz="2800" dirty="0" smtClean="0"/>
              <a:t>even further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Hence </a:t>
            </a:r>
            <a:r>
              <a:rPr lang="en-US" sz="2800" dirty="0"/>
              <a:t>the decision boundaries obtained using Extremely Random Forests tend </a:t>
            </a:r>
            <a:r>
              <a:rPr lang="en-US" sz="2800" dirty="0" smtClean="0"/>
              <a:t>to be </a:t>
            </a:r>
            <a:r>
              <a:rPr lang="en-US" sz="2800" dirty="0"/>
              <a:t>smoother than the ones obtained using Random </a:t>
            </a:r>
            <a:r>
              <a:rPr lang="en-US" sz="2800" dirty="0" smtClean="0"/>
              <a:t>Forests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660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46021"/>
            <a:ext cx="11029616" cy="723232"/>
          </a:xfrm>
        </p:spPr>
        <p:txBody>
          <a:bodyPr/>
          <a:lstStyle/>
          <a:p>
            <a:r>
              <a:rPr lang="en-US" dirty="0" smtClean="0"/>
              <a:t>Model training and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38990"/>
            <a:ext cx="11029616" cy="326938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Overfitting</a:t>
            </a:r>
          </a:p>
          <a:p>
            <a:pPr lvl="1"/>
            <a:r>
              <a:rPr lang="en-US" sz="2000" dirty="0"/>
              <a:t>Overfitting is an error that occurs in data modeling as a result of a particular function aligning too closely to a minimal set of data points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 smtClean="0"/>
              <a:t>overfitted</a:t>
            </a:r>
            <a:r>
              <a:rPr lang="en-US" sz="2000" dirty="0" smtClean="0"/>
              <a:t> model may </a:t>
            </a:r>
            <a:r>
              <a:rPr lang="en-US" sz="2000" dirty="0"/>
              <a:t>be too complicated, making it ineffective. </a:t>
            </a:r>
            <a:endParaRPr lang="en-US" sz="2000" dirty="0" smtClean="0"/>
          </a:p>
          <a:p>
            <a:pPr lvl="1"/>
            <a:r>
              <a:rPr lang="en-US" sz="2000" dirty="0" smtClean="0"/>
              <a:t>An </a:t>
            </a:r>
            <a:r>
              <a:rPr lang="en-US" sz="2000" dirty="0" err="1"/>
              <a:t>overfit</a:t>
            </a:r>
            <a:r>
              <a:rPr lang="en-US" sz="2000" dirty="0"/>
              <a:t> model has low bias and high </a:t>
            </a:r>
            <a:r>
              <a:rPr lang="en-US" sz="2000" dirty="0" smtClean="0"/>
              <a:t>variance</a:t>
            </a:r>
          </a:p>
          <a:p>
            <a:r>
              <a:rPr lang="en-US" sz="2400" b="1" dirty="0" err="1">
                <a:solidFill>
                  <a:srgbClr val="7030A0"/>
                </a:solidFill>
              </a:rPr>
              <a:t>Underfitting</a:t>
            </a:r>
            <a:endParaRPr lang="en-US" sz="24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too simple, with too few features and too little data to build an effective </a:t>
            </a:r>
            <a:r>
              <a:rPr lang="en-US" sz="2000" dirty="0" smtClean="0"/>
              <a:t>model</a:t>
            </a:r>
          </a:p>
          <a:p>
            <a:pPr lvl="1"/>
            <a:r>
              <a:rPr lang="en-US" sz="2000" dirty="0" smtClean="0"/>
              <a:t>an </a:t>
            </a:r>
            <a:r>
              <a:rPr lang="en-US" sz="2000" dirty="0" err="1"/>
              <a:t>underfit</a:t>
            </a:r>
            <a:r>
              <a:rPr lang="en-US" sz="2000" dirty="0"/>
              <a:t> model </a:t>
            </a:r>
            <a:r>
              <a:rPr lang="en-US" sz="2000" dirty="0" smtClean="0"/>
              <a:t>has </a:t>
            </a:r>
            <a:r>
              <a:rPr lang="en-US" sz="2000" dirty="0"/>
              <a:t>high bias and low variance.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84" y="4579575"/>
            <a:ext cx="6335009" cy="22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41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Building Random Forest </a:t>
            </a:r>
            <a:r>
              <a:rPr lang="en-US" b="1" dirty="0" smtClean="0"/>
              <a:t>classifiers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548998"/>
            <a:ext cx="9366601" cy="2782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4454977"/>
            <a:ext cx="9107926" cy="22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9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04" y="234763"/>
            <a:ext cx="5229225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08" y="1260441"/>
            <a:ext cx="5105400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07" y="2222466"/>
            <a:ext cx="64389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07" y="3213066"/>
            <a:ext cx="7791450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107" y="5365716"/>
            <a:ext cx="79629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4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21" y="159231"/>
            <a:ext cx="7448550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1" y="711681"/>
            <a:ext cx="5962650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7531"/>
            <a:ext cx="7705725" cy="790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14" y="2626206"/>
            <a:ext cx="7305675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6854" y="3178656"/>
            <a:ext cx="8420100" cy="3076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541" y="3753853"/>
            <a:ext cx="3905783" cy="29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9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45" y="1588002"/>
            <a:ext cx="831532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11" y="2512616"/>
            <a:ext cx="7448550" cy="1438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89" y="4113505"/>
            <a:ext cx="56769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238" y="3166712"/>
            <a:ext cx="3690628" cy="35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5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Dealing with class imbalance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524000"/>
            <a:ext cx="8582058" cy="4934552"/>
          </a:xfrm>
        </p:spPr>
        <p:txBody>
          <a:bodyPr>
            <a:noAutofit/>
          </a:bodyPr>
          <a:lstStyle/>
          <a:p>
            <a:r>
              <a:rPr lang="en-US" sz="2400" dirty="0"/>
              <a:t>A classifier is only as good as the data that's used for </a:t>
            </a:r>
            <a:r>
              <a:rPr lang="en-US" sz="2400" dirty="0" smtClean="0"/>
              <a:t>training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a classifier to perform well, </a:t>
            </a:r>
            <a:r>
              <a:rPr lang="en-US" sz="2400" dirty="0" smtClean="0"/>
              <a:t>it needs </a:t>
            </a:r>
            <a:r>
              <a:rPr lang="en-US" sz="2400" dirty="0"/>
              <a:t>to see equal number of points for each </a:t>
            </a:r>
            <a:r>
              <a:rPr lang="en-US" sz="2400" dirty="0" smtClean="0"/>
              <a:t>class</a:t>
            </a:r>
          </a:p>
          <a:p>
            <a:r>
              <a:rPr lang="en-US" sz="2400" dirty="0" smtClean="0"/>
              <a:t>But </a:t>
            </a:r>
            <a:r>
              <a:rPr lang="en-US" sz="2400" dirty="0"/>
              <a:t>when we collect data in the </a:t>
            </a:r>
            <a:r>
              <a:rPr lang="en-US" sz="2400" dirty="0" smtClean="0"/>
              <a:t>real world</a:t>
            </a:r>
            <a:r>
              <a:rPr lang="en-US" sz="2400" dirty="0"/>
              <a:t>, it's not always possible to ensure that each class has the exact same number of </a:t>
            </a:r>
            <a:r>
              <a:rPr lang="en-US" sz="2400" dirty="0" smtClean="0"/>
              <a:t>data points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one class has 10 times the number of data points of the other class, then </a:t>
            </a:r>
            <a:r>
              <a:rPr lang="en-US" sz="2400" dirty="0" smtClean="0"/>
              <a:t>the classifier </a:t>
            </a:r>
            <a:r>
              <a:rPr lang="en-US" sz="2400" dirty="0"/>
              <a:t>tends to get biased towards the first class. </a:t>
            </a:r>
            <a:endParaRPr lang="en-US" sz="2400" dirty="0" smtClean="0"/>
          </a:p>
          <a:p>
            <a:r>
              <a:rPr lang="en-US" sz="2400" dirty="0" smtClean="0"/>
              <a:t>Hence </a:t>
            </a:r>
            <a:r>
              <a:rPr lang="en-US" sz="2400" dirty="0"/>
              <a:t>we need to make sure that </a:t>
            </a:r>
            <a:r>
              <a:rPr lang="en-US" sz="2400" dirty="0" smtClean="0"/>
              <a:t>we account </a:t>
            </a:r>
            <a:r>
              <a:rPr lang="en-US" sz="2400" dirty="0"/>
              <a:t>for this imbalance </a:t>
            </a:r>
            <a:r>
              <a:rPr lang="en-US" sz="2400" dirty="0" smtClean="0"/>
              <a:t>algorithmically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312"/>
          <a:stretch/>
        </p:blipFill>
        <p:spPr>
          <a:xfrm>
            <a:off x="9324725" y="1063772"/>
            <a:ext cx="2620228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0835"/>
          <a:stretch/>
        </p:blipFill>
        <p:spPr>
          <a:xfrm>
            <a:off x="9299059" y="3759868"/>
            <a:ext cx="264589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41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075" y="125559"/>
            <a:ext cx="6049816" cy="2261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5" y="2387065"/>
            <a:ext cx="5471211" cy="10360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75" y="3386392"/>
            <a:ext cx="6933431" cy="77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31" y="4235917"/>
            <a:ext cx="8509705" cy="18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0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5" y="359255"/>
            <a:ext cx="9081398" cy="882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1" y="1241658"/>
            <a:ext cx="8960242" cy="19924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11" y="3302618"/>
            <a:ext cx="10693636" cy="10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4321743"/>
            <a:ext cx="10100601" cy="7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9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32" y="433136"/>
            <a:ext cx="9661493" cy="366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65" y="3760602"/>
            <a:ext cx="5711641" cy="298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33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Finding optimal training parameters </a:t>
            </a:r>
            <a:r>
              <a:rPr lang="en-US" b="1" dirty="0" smtClean="0"/>
              <a:t>using grid </a:t>
            </a:r>
            <a:r>
              <a:rPr lang="en-US" b="1" dirty="0"/>
              <a:t>search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39501"/>
            <a:ext cx="11029615" cy="1344328"/>
          </a:xfrm>
        </p:spPr>
        <p:txBody>
          <a:bodyPr>
            <a:noAutofit/>
          </a:bodyPr>
          <a:lstStyle/>
          <a:p>
            <a:r>
              <a:rPr lang="en-US" sz="2400" dirty="0"/>
              <a:t>Grid search allows us to specify a range of values </a:t>
            </a:r>
            <a:r>
              <a:rPr lang="en-US" sz="2400" dirty="0" smtClean="0"/>
              <a:t>and the </a:t>
            </a:r>
            <a:r>
              <a:rPr lang="en-US" sz="2400" dirty="0"/>
              <a:t>classifier will automatically run various configurations to figure out the </a:t>
            </a:r>
            <a:r>
              <a:rPr lang="en-US" sz="2400" dirty="0" smtClean="0"/>
              <a:t>best combination </a:t>
            </a:r>
            <a:r>
              <a:rPr lang="en-US" sz="2400" dirty="0"/>
              <a:t>of parameters.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96" b="5463"/>
          <a:stretch/>
        </p:blipFill>
        <p:spPr>
          <a:xfrm>
            <a:off x="1225816" y="2820201"/>
            <a:ext cx="10054451" cy="38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22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28" y="149372"/>
            <a:ext cx="6906653" cy="248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7" y="2637321"/>
            <a:ext cx="6519515" cy="1222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26" y="3859730"/>
            <a:ext cx="7738714" cy="1193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25" y="5053263"/>
            <a:ext cx="10686730" cy="9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vs bias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070" y="1425388"/>
            <a:ext cx="6371923" cy="53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3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58" y="187806"/>
            <a:ext cx="10282288" cy="1400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57" y="1663513"/>
            <a:ext cx="8325957" cy="439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56" y="2177863"/>
            <a:ext cx="9165087" cy="2143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07" y="4420900"/>
            <a:ext cx="7560962" cy="1373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99" y="5794408"/>
            <a:ext cx="7050096" cy="10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80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552"/>
          <a:stretch/>
        </p:blipFill>
        <p:spPr>
          <a:xfrm>
            <a:off x="67911" y="910500"/>
            <a:ext cx="6028089" cy="5553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0500"/>
            <a:ext cx="60864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28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dataset </a:t>
            </a:r>
            <a:r>
              <a:rPr lang="en-US" dirty="0"/>
              <a:t>that contains N-dimensional data points, </a:t>
            </a:r>
            <a:r>
              <a:rPr lang="en-US" dirty="0" smtClean="0"/>
              <a:t>not </a:t>
            </a:r>
            <a:r>
              <a:rPr lang="en-US" dirty="0"/>
              <a:t>all features are equally </a:t>
            </a:r>
            <a:r>
              <a:rPr lang="en-US" dirty="0" smtClean="0"/>
              <a:t>important and some </a:t>
            </a:r>
            <a:r>
              <a:rPr lang="en-US" dirty="0"/>
              <a:t>are more discriminative </a:t>
            </a:r>
            <a:r>
              <a:rPr lang="en-US" dirty="0" smtClean="0"/>
              <a:t>than others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have this information, we can use it to reduce the dimensional. </a:t>
            </a:r>
            <a:endParaRPr lang="en-US" dirty="0" smtClean="0"/>
          </a:p>
          <a:p>
            <a:pPr lvl="1"/>
            <a:r>
              <a:rPr lang="en-US" dirty="0" smtClean="0"/>
              <a:t>Low value and redundant features can be removed, </a:t>
            </a:r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very useful </a:t>
            </a:r>
            <a:r>
              <a:rPr lang="en-US" dirty="0"/>
              <a:t>in reducing the complexity and increasing the speed of the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4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2396" y="147586"/>
            <a:ext cx="6584549" cy="66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9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05" y="163111"/>
            <a:ext cx="9537608" cy="2118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98" y="2391607"/>
            <a:ext cx="5185259" cy="59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98" y="3094252"/>
            <a:ext cx="9557748" cy="659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98" y="3864273"/>
            <a:ext cx="10047108" cy="948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2" y="4923052"/>
            <a:ext cx="9426038" cy="12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00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24" y="335109"/>
            <a:ext cx="6645350" cy="1907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24" y="2266833"/>
            <a:ext cx="7686526" cy="986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19" y="3277486"/>
            <a:ext cx="7329318" cy="817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19" y="4186839"/>
            <a:ext cx="8073748" cy="606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19" y="4885436"/>
            <a:ext cx="5918186" cy="6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16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29" y="412465"/>
            <a:ext cx="8547931" cy="1926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28" y="2779445"/>
            <a:ext cx="6657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96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Predicting traffic using Extremely </a:t>
            </a:r>
            <a:r>
              <a:rPr lang="en-US" b="1" dirty="0" smtClean="0"/>
              <a:t>Random Forest </a:t>
            </a:r>
            <a:r>
              <a:rPr lang="en-US" b="1" dirty="0" err="1"/>
              <a:t>regressor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316" y="297895"/>
            <a:ext cx="11029616" cy="723232"/>
          </a:xfrm>
        </p:spPr>
        <p:txBody>
          <a:bodyPr/>
          <a:lstStyle/>
          <a:p>
            <a:r>
              <a:rPr lang="en-US" dirty="0" smtClean="0"/>
              <a:t>Types of analytics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16" y="1021127"/>
            <a:ext cx="11021538" cy="55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0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384522"/>
            <a:ext cx="11029616" cy="723232"/>
          </a:xfrm>
        </p:spPr>
        <p:txBody>
          <a:bodyPr/>
          <a:lstStyle/>
          <a:p>
            <a:r>
              <a:rPr lang="en-US" dirty="0" smtClean="0"/>
              <a:t>Decision trees (DT)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107754"/>
            <a:ext cx="10718866" cy="4867175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Decision Tree </a:t>
            </a:r>
            <a:r>
              <a:rPr lang="en-US" dirty="0"/>
              <a:t>is a structure that allows us to split the dataset into branches and then</a:t>
            </a:r>
            <a:br>
              <a:rPr lang="en-US" dirty="0"/>
            </a:br>
            <a:r>
              <a:rPr lang="en-US" dirty="0"/>
              <a:t>make simple decisions at each level.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allow us to arrive at the final decision </a:t>
            </a:r>
            <a:r>
              <a:rPr lang="en-US" dirty="0" smtClean="0"/>
              <a:t>by walking </a:t>
            </a:r>
            <a:r>
              <a:rPr lang="en-US" dirty="0"/>
              <a:t>down the tree. </a:t>
            </a:r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/>
              <a:t>Trees are produced by training algorithms, which </a:t>
            </a:r>
            <a:r>
              <a:rPr lang="en-US" dirty="0" smtClean="0"/>
              <a:t>identify how </a:t>
            </a:r>
            <a:r>
              <a:rPr lang="en-US" dirty="0"/>
              <a:t>we can split the data in the best possible way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Any decision process starts at the root node at the top of the tree.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node in the tree </a:t>
            </a:r>
            <a:r>
              <a:rPr lang="en-US" dirty="0" smtClean="0"/>
              <a:t>is basically </a:t>
            </a:r>
            <a:r>
              <a:rPr lang="en-US" dirty="0"/>
              <a:t>a decision rule. </a:t>
            </a:r>
            <a:endParaRPr lang="en-US" dirty="0" smtClean="0"/>
          </a:p>
          <a:p>
            <a:pPr lvl="1"/>
            <a:r>
              <a:rPr lang="en-US" dirty="0" smtClean="0"/>
              <a:t>Algorithms </a:t>
            </a:r>
            <a:r>
              <a:rPr lang="en-US" dirty="0"/>
              <a:t>construct these rules based on the </a:t>
            </a:r>
            <a:r>
              <a:rPr lang="en-US" dirty="0" smtClean="0"/>
              <a:t>relationship between </a:t>
            </a:r>
            <a:r>
              <a:rPr lang="en-US" dirty="0"/>
              <a:t>the input data and the target labels in the training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values in the </a:t>
            </a:r>
            <a:r>
              <a:rPr lang="en-US" dirty="0" smtClean="0"/>
              <a:t>input data </a:t>
            </a:r>
            <a:r>
              <a:rPr lang="en-US" dirty="0"/>
              <a:t>are utilized to estimate the value for the output.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38" y="5222454"/>
            <a:ext cx="6323898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9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5" t="15609" r="2934" b="11533"/>
          <a:stretch/>
        </p:blipFill>
        <p:spPr>
          <a:xfrm>
            <a:off x="972152" y="1063771"/>
            <a:ext cx="10337532" cy="508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9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587" y="1425387"/>
            <a:ext cx="8426689" cy="52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8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decision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1524000"/>
                <a:ext cx="9794842" cy="4451350"/>
              </a:xfrm>
            </p:spPr>
            <p:txBody>
              <a:bodyPr/>
              <a:lstStyle/>
              <a:p>
                <a:r>
                  <a:rPr lang="en-US" b="1" dirty="0" smtClean="0"/>
                  <a:t>Information Entropy</a:t>
                </a:r>
                <a:r>
                  <a:rPr lang="en-US" dirty="0" smtClean="0"/>
                  <a:t>: </a:t>
                </a:r>
                <a:r>
                  <a:rPr lang="en-US" dirty="0"/>
                  <a:t>is basically a measure of uncertainty.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baseline="-250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 refers to the probability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occurring in the dataset and the summation is over all the distinct symbols in the dataset.</a:t>
                </a:r>
                <a:endParaRPr lang="en-US" dirty="0" smtClean="0"/>
              </a:p>
              <a:p>
                <a:r>
                  <a:rPr lang="en-US" dirty="0" smtClean="0"/>
                  <a:t>One </a:t>
                </a:r>
                <a:r>
                  <a:rPr lang="en-US" dirty="0"/>
                  <a:t>of the </a:t>
                </a:r>
                <a:r>
                  <a:rPr lang="en-US" dirty="0" smtClean="0"/>
                  <a:t>main goals </a:t>
                </a:r>
                <a:r>
                  <a:rPr lang="en-US" dirty="0"/>
                  <a:t>of a decision tree is to reduce uncertainty as we move from the root node towards </a:t>
                </a:r>
                <a:r>
                  <a:rPr lang="en-US" dirty="0" smtClean="0"/>
                  <a:t>the leaf </a:t>
                </a:r>
                <a:r>
                  <a:rPr lang="en-US" dirty="0"/>
                  <a:t>nodes. </a:t>
                </a:r>
                <a:endParaRPr lang="en-US" dirty="0" smtClean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means </a:t>
                </a:r>
                <a:r>
                  <a:rPr lang="en-US" dirty="0" smtClean="0"/>
                  <a:t>that we </a:t>
                </a:r>
                <a:r>
                  <a:rPr lang="en-US" dirty="0"/>
                  <a:t>need to construct the decision tree in a way that will reduce the uncertainty at </a:t>
                </a:r>
                <a:r>
                  <a:rPr lang="en-US" dirty="0" smtClean="0"/>
                  <a:t>each level</a:t>
                </a:r>
                <a:r>
                  <a:rPr lang="en-US" dirty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524000"/>
                <a:ext cx="9794842" cy="4451350"/>
              </a:xfrm>
              <a:blipFill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934558" y="2450688"/>
                <a:ext cx="3351046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𝒆𝒏𝒕𝒓𝒐𝒑𝒚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558" y="2450688"/>
                <a:ext cx="3351046" cy="763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48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24000"/>
            <a:ext cx="10141351" cy="3259756"/>
          </a:xfrm>
        </p:spPr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a dataset consisting of 60 items</a:t>
            </a:r>
            <a:r>
              <a:rPr lang="en-US" dirty="0" smtClean="0"/>
              <a:t>. There </a:t>
            </a:r>
            <a:r>
              <a:rPr lang="en-US" dirty="0"/>
              <a:t>are 3 types of items.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if each item appears 20 times in this dataset, the entropy is high because there is a lot of uncertainty. As in, if you randomly pick an item, there is an equal chance of getting any of the three items.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if the first item appears 58 times and the remaining two items appear 1 time each, then the uncertainty is really low. If you randomly pick a sample, you can say with some certainty that it’s going to be the first item.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in order to reduce the entropy, we need the dataset to be skewed in some way.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222" y="4783756"/>
            <a:ext cx="4032985" cy="19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377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1398</Words>
  <Application>Microsoft Office PowerPoint</Application>
  <PresentationFormat>Widescreen</PresentationFormat>
  <Paragraphs>97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Franklin Gothic Book</vt:lpstr>
      <vt:lpstr>Franklin Gothic Demi</vt:lpstr>
      <vt:lpstr>Wingdings 2</vt:lpstr>
      <vt:lpstr>DividendVTI</vt:lpstr>
      <vt:lpstr>Predictive analytics with ensemble learning</vt:lpstr>
      <vt:lpstr>Model training and error</vt:lpstr>
      <vt:lpstr>Variance vs bias</vt:lpstr>
      <vt:lpstr>Types of analytics</vt:lpstr>
      <vt:lpstr>Decision trees (DT)</vt:lpstr>
      <vt:lpstr>Decision tree</vt:lpstr>
      <vt:lpstr>Decision tree</vt:lpstr>
      <vt:lpstr>Building decision tree</vt:lpstr>
      <vt:lpstr>Building dt</vt:lpstr>
      <vt:lpstr>reduce the entropy in the decision tree</vt:lpstr>
      <vt:lpstr>Decision tree classifier</vt:lpstr>
      <vt:lpstr>PowerPoint Presentation</vt:lpstr>
      <vt:lpstr>PowerPoint Presentation</vt:lpstr>
      <vt:lpstr>Ensemble Learning </vt:lpstr>
      <vt:lpstr>PowerPoint Presentation</vt:lpstr>
      <vt:lpstr>Building ensemble models</vt:lpstr>
      <vt:lpstr>Random Forests and Extremely Random Forests </vt:lpstr>
      <vt:lpstr>PowerPoint Presentation</vt:lpstr>
      <vt:lpstr>Extremely Random Forests</vt:lpstr>
      <vt:lpstr>Building Random Forest classifiers </vt:lpstr>
      <vt:lpstr>PowerPoint Presentation</vt:lpstr>
      <vt:lpstr>PowerPoint Presentation</vt:lpstr>
      <vt:lpstr>PowerPoint Presentation</vt:lpstr>
      <vt:lpstr>Dealing with class imbalance </vt:lpstr>
      <vt:lpstr>PowerPoint Presentation</vt:lpstr>
      <vt:lpstr>PowerPoint Presentation</vt:lpstr>
      <vt:lpstr>PowerPoint Presentation</vt:lpstr>
      <vt:lpstr>Finding optimal training parameters using grid search </vt:lpstr>
      <vt:lpstr>PowerPoint Presentation</vt:lpstr>
      <vt:lpstr>PowerPoint Presentation</vt:lpstr>
      <vt:lpstr>PowerPoint Presentation</vt:lpstr>
      <vt:lpstr>PowerPoint Presentation</vt:lpstr>
      <vt:lpstr>Dimensionality reduction</vt:lpstr>
      <vt:lpstr>PowerPoint Presentation</vt:lpstr>
      <vt:lpstr>PowerPoint Presentation</vt:lpstr>
      <vt:lpstr>PowerPoint Presentation</vt:lpstr>
      <vt:lpstr>Predicting traffic using Extremely Random Forest regressor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2022-02-06T03:58:28Z</dcterms:created>
  <dcterms:modified xsi:type="dcterms:W3CDTF">2022-02-09T15:56:52Z</dcterms:modified>
</cp:coreProperties>
</file>