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7" r:id="rId2"/>
    <p:sldId id="256" r:id="rId3"/>
    <p:sldId id="283" r:id="rId4"/>
    <p:sldId id="284" r:id="rId5"/>
    <p:sldId id="285" r:id="rId6"/>
    <p:sldId id="286" r:id="rId7"/>
    <p:sldId id="295" r:id="rId8"/>
    <p:sldId id="294" r:id="rId9"/>
    <p:sldId id="287" r:id="rId10"/>
    <p:sldId id="289" r:id="rId11"/>
    <p:sldId id="288" r:id="rId12"/>
    <p:sldId id="290" r:id="rId13"/>
    <p:sldId id="291" r:id="rId14"/>
    <p:sldId id="292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444A8-03B3-45A6-A731-5A1E7D60395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A291-46FD-44F5-BD25-B7EFB9AEC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6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2314-02FA-4CB6-A94F-DF96D2D2E5C1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DDD5-1B8C-43BA-971D-65166EC8F9BB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3F1E-3240-4EDE-9090-D72EA6B4B9E3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B00-FC9D-480C-B79D-008CB7012C6B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13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6290-CDBD-4234-B8E1-A80119314B56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022AE-BDF2-4684-8AC1-80FE924E7085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5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4E64-D359-41D9-B738-142B208CE172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12EFD-7BAE-4034-80CD-F2BC399AFA08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95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3630C-0CFF-4D40-BCB6-D7477B0457AB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11050589" y="6451374"/>
            <a:ext cx="990599" cy="304799"/>
          </a:xfrm>
        </p:spPr>
        <p:txBody>
          <a:bodyPr/>
          <a:lstStyle/>
          <a:p>
            <a:fld id="{4DEF7AF6-CC58-4A80-94AD-FFD085128EFD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6111" y="6553199"/>
            <a:ext cx="3859795" cy="304801"/>
          </a:xfrm>
        </p:spPr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9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EAE3-F3B6-4A40-8B03-FF17B2B93329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C380-F120-470D-BBAE-5F30A05DE56F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9066-CBE4-440F-B9DC-6345AE02830B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0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3C02-6FFD-43F9-9560-33938EC78559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420-AAA8-440C-863B-BD3B2EBEFAF8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C3EE4-C7D0-4173-B4F6-6C117310BF2C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0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0F31-E3F9-4BEA-A69E-C721FF000506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2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D328AA-2BE7-45C1-B68D-A3314E05F087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0682-99BE-4071-AC2E-0FDA91FFA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itpress.mit.edu/books/introduction-algorithms-third-editio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jjo79/Design_and_Analysis_of_Algorithms" TargetMode="External"/><Relationship Id="rId2" Type="http://schemas.openxmlformats.org/officeDocument/2006/relationships/hyperlink" Target="mailto:sajidiqbal.pk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19624-B7BD-46AC-9071-DBAA48D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Analysis of Algorithms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FD36D-B691-4FA2-B422-FA5E7C0F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Reference Book</a:t>
            </a:r>
          </a:p>
          <a:p>
            <a:pPr algn="ctr"/>
            <a:r>
              <a:rPr lang="en-US" sz="1600" dirty="0"/>
              <a:t>Introduction to Algorithms 3</a:t>
            </a:r>
            <a:r>
              <a:rPr lang="en-US" sz="1600" baseline="30000" dirty="0"/>
              <a:t>rd</a:t>
            </a:r>
            <a:r>
              <a:rPr lang="en-US" sz="1600" dirty="0"/>
              <a:t> Edition By </a:t>
            </a:r>
            <a:r>
              <a:rPr lang="en-US" sz="1600"/>
              <a:t>Thomas H. </a:t>
            </a:r>
            <a:r>
              <a:rPr lang="en-US" sz="1600" err="1"/>
              <a:t>Cormen</a:t>
            </a:r>
            <a:r>
              <a:rPr lang="en-US" sz="1600"/>
              <a:t> et. al.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54134-DFDA-455C-BD07-3B6ABC79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27" y="3223591"/>
            <a:ext cx="3148073" cy="3538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6996C-EC79-48A9-9B74-22C7E4E3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8156" y="808288"/>
            <a:ext cx="2638425" cy="29432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072F07-BA98-479E-AC44-A42C07BA019B}"/>
              </a:ext>
            </a:extLst>
          </p:cNvPr>
          <p:cNvSpPr txBox="1"/>
          <p:nvPr/>
        </p:nvSpPr>
        <p:spPr>
          <a:xfrm>
            <a:off x="4611506" y="6295413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COMEDXD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94388-C7DE-4696-A53C-B9AFFBB4BC6D}"/>
              </a:ext>
            </a:extLst>
          </p:cNvPr>
          <p:cNvSpPr txBox="1"/>
          <p:nvPr/>
        </p:nvSpPr>
        <p:spPr>
          <a:xfrm>
            <a:off x="3809318" y="4080544"/>
            <a:ext cx="3148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Dr. </a:t>
            </a:r>
            <a:r>
              <a:rPr lang="en-US" b="1" dirty="0"/>
              <a:t>Sajid Iqbal</a:t>
            </a:r>
          </a:p>
          <a:p>
            <a:pPr algn="ctr"/>
            <a:r>
              <a:rPr lang="en-US">
                <a:solidFill>
                  <a:srgbClr val="FFFF00"/>
                </a:solidFill>
              </a:rPr>
              <a:t>sajidiqbal.pk</a:t>
            </a:r>
            <a:r>
              <a:rPr lang="en-US" err="1">
                <a:solidFill>
                  <a:srgbClr val="FFFF00"/>
                </a:solidFill>
              </a:rPr>
              <a:t>@</a:t>
            </a:r>
            <a:r>
              <a:rPr lang="en-US">
                <a:solidFill>
                  <a:srgbClr val="FFFF00"/>
                </a:solidFill>
              </a:rPr>
              <a:t>gmail.com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13E5057-F281-4C4E-B5DA-99BAA3F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C8FEFEA-8FBC-4BBD-80F0-8D6E0BDE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1B675-2BC7-490E-B365-424920AA6236}"/>
              </a:ext>
            </a:extLst>
          </p:cNvPr>
          <p:cNvSpPr/>
          <p:nvPr/>
        </p:nvSpPr>
        <p:spPr>
          <a:xfrm>
            <a:off x="1172691" y="5893559"/>
            <a:ext cx="8269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://mitpress.mit.edu</a:t>
            </a:r>
            <a:r>
              <a:rPr lang="en-US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/books/introduction-algorithms-third-edition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90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702F-4051-42D6-8818-A5EB9021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 and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2F81-E832-4BE3-9BFF-91E4771B2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dictionary operations on a hash table T are easy to implement when collisions are resolved by chaining: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1D31F-E1B4-4DF5-9A78-66531258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9508-1BC2-4660-BF3B-6D647D7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37AC79-3AD2-41C9-925E-E279E92AB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16294"/>
                  </p:ext>
                </p:extLst>
              </p:nvPr>
            </p:nvGraphicFramePr>
            <p:xfrm>
              <a:off x="1127234" y="3058160"/>
              <a:ext cx="5712677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Chained-Hash-Insert(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Insert x at the head of list 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37AC79-3AD2-41C9-925E-E279E92AB2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416294"/>
                  </p:ext>
                </p:extLst>
              </p:nvPr>
            </p:nvGraphicFramePr>
            <p:xfrm>
              <a:off x="1127234" y="3058160"/>
              <a:ext cx="5712677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Chained-Hash-Insert(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62" t="-109836" r="-45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4B4D3AF-E249-46F4-AEFC-F521C7149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5089178"/>
                  </p:ext>
                </p:extLst>
              </p:nvPr>
            </p:nvGraphicFramePr>
            <p:xfrm>
              <a:off x="1127233" y="3911599"/>
              <a:ext cx="571267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2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Search for an element with key k in list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34B4D3AF-E249-46F4-AEFC-F521C7149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5089178"/>
                  </p:ext>
                </p:extLst>
              </p:nvPr>
            </p:nvGraphicFramePr>
            <p:xfrm>
              <a:off x="1127233" y="3911599"/>
              <a:ext cx="571267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2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62" t="-109836" r="-45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A1DAB5C-EC8F-4A29-AF7B-C7AA51482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954131"/>
                  </p:ext>
                </p:extLst>
              </p:nvPr>
            </p:nvGraphicFramePr>
            <p:xfrm>
              <a:off x="1127233" y="4765038"/>
              <a:ext cx="571267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2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Chained-Hash-Delete(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Delete x from the list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A1DAB5C-EC8F-4A29-AF7B-C7AA514825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954131"/>
                  </p:ext>
                </p:extLst>
              </p:nvPr>
            </p:nvGraphicFramePr>
            <p:xfrm>
              <a:off x="1127233" y="4765038"/>
              <a:ext cx="571267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72052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5340626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Chained-Hash-Delete(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62" t="-109836" r="-456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374B421-D37E-4AC5-81EE-DFB208A100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0975" y="2684303"/>
                <a:ext cx="4389714" cy="39379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400" dirty="0"/>
                  <a:t>Worst case running time for insertion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374B421-D37E-4AC5-81EE-DFB208A1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75" y="2684303"/>
                <a:ext cx="4389714" cy="3937951"/>
              </a:xfrm>
              <a:prstGeom prst="rect">
                <a:avLst/>
              </a:prstGeom>
              <a:blipFill>
                <a:blip r:embed="rId5"/>
                <a:stretch>
                  <a:fillRect t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27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85D3F3-96E3-4EA0-BE4C-E0F31C48C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81191"/>
              </p:ext>
            </p:extLst>
          </p:nvPr>
        </p:nvGraphicFramePr>
        <p:xfrm>
          <a:off x="5649394" y="1389380"/>
          <a:ext cx="893211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93211">
                  <a:extLst>
                    <a:ext uri="{9D8B030D-6E8A-4147-A177-3AD203B41FA5}">
                      <a16:colId xmlns:a16="http://schemas.microsoft.com/office/drawing/2014/main" val="2953831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5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285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D48EB-420E-4096-B42E-D409876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5E88-2B26-447C-A01A-CDAD769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01A52-DFF0-40EA-9159-3E746CE71721}"/>
              </a:ext>
            </a:extLst>
          </p:cNvPr>
          <p:cNvSpPr/>
          <p:nvPr/>
        </p:nvSpPr>
        <p:spPr>
          <a:xfrm>
            <a:off x="1475420" y="1705413"/>
            <a:ext cx="3458984" cy="342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/>
              <p:nvPr/>
            </p:nvSpPr>
            <p:spPr>
              <a:xfrm>
                <a:off x="1849064" y="1973924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64" y="1973924"/>
                <a:ext cx="410817" cy="490331"/>
              </a:xfrm>
              <a:prstGeom prst="roundRect">
                <a:avLst/>
              </a:prstGeom>
              <a:blipFill>
                <a:blip r:embed="rId2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/>
              <p:nvPr/>
            </p:nvSpPr>
            <p:spPr>
              <a:xfrm>
                <a:off x="2541700" y="3157024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700" y="3157024"/>
                <a:ext cx="410817" cy="490331"/>
              </a:xfrm>
              <a:prstGeom prst="roundRect">
                <a:avLst/>
              </a:prstGeom>
              <a:blipFill>
                <a:blip r:embed="rId3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/>
              <p:nvPr/>
            </p:nvSpPr>
            <p:spPr>
              <a:xfrm>
                <a:off x="1837520" y="2994341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20" y="2994341"/>
                <a:ext cx="410817" cy="490331"/>
              </a:xfrm>
              <a:prstGeom prst="roundRect">
                <a:avLst/>
              </a:prstGeom>
              <a:blipFill>
                <a:blip r:embed="rId4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/>
              <p:nvPr/>
            </p:nvSpPr>
            <p:spPr>
              <a:xfrm>
                <a:off x="4212972" y="3796099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972" y="3796099"/>
                <a:ext cx="410817" cy="490331"/>
              </a:xfrm>
              <a:prstGeom prst="roundRect">
                <a:avLst/>
              </a:prstGeom>
              <a:blipFill>
                <a:blip r:embed="rId5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/>
              <p:nvPr/>
            </p:nvSpPr>
            <p:spPr>
              <a:xfrm>
                <a:off x="2664782" y="3636842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82" y="3636842"/>
                <a:ext cx="410817" cy="490331"/>
              </a:xfrm>
              <a:prstGeom prst="round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/>
              <p:nvPr/>
            </p:nvSpPr>
            <p:spPr>
              <a:xfrm>
                <a:off x="4025942" y="2553708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42" y="2553708"/>
                <a:ext cx="410817" cy="490331"/>
              </a:xfrm>
              <a:prstGeom prst="roundRect">
                <a:avLst/>
              </a:prstGeom>
              <a:blipFill>
                <a:blip r:embed="rId7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/>
              <p:nvPr/>
            </p:nvSpPr>
            <p:spPr>
              <a:xfrm>
                <a:off x="3375676" y="4530341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676" y="4530341"/>
                <a:ext cx="410817" cy="490331"/>
              </a:xfrm>
              <a:prstGeom prst="roundRect">
                <a:avLst/>
              </a:prstGeom>
              <a:blipFill>
                <a:blip r:embed="rId8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/>
              <p:nvPr/>
            </p:nvSpPr>
            <p:spPr>
              <a:xfrm>
                <a:off x="3226104" y="3970660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104" y="3970660"/>
                <a:ext cx="410817" cy="490331"/>
              </a:xfrm>
              <a:prstGeom prst="roundRect">
                <a:avLst/>
              </a:prstGeom>
              <a:blipFill>
                <a:blip r:embed="rId9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F12E98-B081-433F-A7D7-8953D511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28843"/>
              </p:ext>
            </p:extLst>
          </p:nvPr>
        </p:nvGraphicFramePr>
        <p:xfrm>
          <a:off x="6961427" y="2177965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C36CC6E-C4E0-4183-9328-8FA44BB02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36211"/>
              </p:ext>
            </p:extLst>
          </p:nvPr>
        </p:nvGraphicFramePr>
        <p:xfrm>
          <a:off x="8640577" y="2177965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sp>
        <p:nvSpPr>
          <p:cNvPr id="18" name="Arrow: Right 17">
            <a:extLst>
              <a:ext uri="{FF2B5EF4-FFF2-40B4-BE49-F238E27FC236}">
                <a16:creationId xmlns:a16="http://schemas.microsoft.com/office/drawing/2014/main" id="{E6C88239-DEF2-406D-B85C-E84A361A35ED}"/>
              </a:ext>
            </a:extLst>
          </p:cNvPr>
          <p:cNvSpPr/>
          <p:nvPr/>
        </p:nvSpPr>
        <p:spPr>
          <a:xfrm>
            <a:off x="6378329" y="2254165"/>
            <a:ext cx="583097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B9E21D2-13F8-4B7D-B5CF-A1C9FCD2C9EE}"/>
              </a:ext>
            </a:extLst>
          </p:cNvPr>
          <p:cNvSpPr/>
          <p:nvPr/>
        </p:nvSpPr>
        <p:spPr>
          <a:xfrm>
            <a:off x="8180627" y="2212580"/>
            <a:ext cx="450574" cy="23557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ED06B2-1A8E-44B2-8A92-E49A2F719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813060"/>
              </p:ext>
            </p:extLst>
          </p:nvPr>
        </p:nvGraphicFramePr>
        <p:xfrm>
          <a:off x="7062356" y="3668262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36B8F1-1300-4873-8E4C-DBEB41EFD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86942"/>
              </p:ext>
            </p:extLst>
          </p:nvPr>
        </p:nvGraphicFramePr>
        <p:xfrm>
          <a:off x="8741506" y="3668262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009DECCA-F830-45CC-BFD7-7044F9CE014F}"/>
              </a:ext>
            </a:extLst>
          </p:cNvPr>
          <p:cNvSpPr/>
          <p:nvPr/>
        </p:nvSpPr>
        <p:spPr>
          <a:xfrm>
            <a:off x="6479258" y="3744462"/>
            <a:ext cx="583097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ADD6B93-4C64-4352-91CB-D0CE93A8462E}"/>
              </a:ext>
            </a:extLst>
          </p:cNvPr>
          <p:cNvSpPr/>
          <p:nvPr/>
        </p:nvSpPr>
        <p:spPr>
          <a:xfrm>
            <a:off x="8281556" y="3702877"/>
            <a:ext cx="450574" cy="23557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DC34EDE-4FDF-46E3-8C3D-0DCA6B9A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20882"/>
              </p:ext>
            </p:extLst>
          </p:nvPr>
        </p:nvGraphicFramePr>
        <p:xfrm>
          <a:off x="7062355" y="4377941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9D572ED5-E91E-4A19-A63A-71A3A4B4DB59}"/>
              </a:ext>
            </a:extLst>
          </p:cNvPr>
          <p:cNvSpPr/>
          <p:nvPr/>
        </p:nvSpPr>
        <p:spPr>
          <a:xfrm>
            <a:off x="6479257" y="4454141"/>
            <a:ext cx="583097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018EF2D-163B-46E6-BDE7-2514BE2C3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85236"/>
              </p:ext>
            </p:extLst>
          </p:nvPr>
        </p:nvGraphicFramePr>
        <p:xfrm>
          <a:off x="7062354" y="4833312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AC1E2F5-9961-4875-B641-527BA1ACC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40309"/>
              </p:ext>
            </p:extLst>
          </p:nvPr>
        </p:nvGraphicFramePr>
        <p:xfrm>
          <a:off x="8741504" y="4833312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5731FA16-355D-45D3-A15D-7A25316E6746}"/>
              </a:ext>
            </a:extLst>
          </p:cNvPr>
          <p:cNvSpPr/>
          <p:nvPr/>
        </p:nvSpPr>
        <p:spPr>
          <a:xfrm>
            <a:off x="6479256" y="4909512"/>
            <a:ext cx="583097" cy="1524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A3EABD02-8D9F-4F52-BB12-805BC1722998}"/>
              </a:ext>
            </a:extLst>
          </p:cNvPr>
          <p:cNvSpPr/>
          <p:nvPr/>
        </p:nvSpPr>
        <p:spPr>
          <a:xfrm>
            <a:off x="8281554" y="4867927"/>
            <a:ext cx="450574" cy="23557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9793790-326C-4D13-B4C8-EC78D8B6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081451"/>
              </p:ext>
            </p:extLst>
          </p:nvPr>
        </p:nvGraphicFramePr>
        <p:xfrm>
          <a:off x="10430032" y="3648156"/>
          <a:ext cx="1219200" cy="30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89658441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2908793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518522782"/>
                    </a:ext>
                  </a:extLst>
                </a:gridCol>
              </a:tblGrid>
              <a:tr h="27818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6485"/>
                  </a:ext>
                </a:extLst>
              </a:tr>
            </a:tbl>
          </a:graphicData>
        </a:graphic>
      </p:graphicFrame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CA3E697-7A14-4105-A4B5-ABECD0F4141E}"/>
              </a:ext>
            </a:extLst>
          </p:cNvPr>
          <p:cNvSpPr/>
          <p:nvPr/>
        </p:nvSpPr>
        <p:spPr>
          <a:xfrm>
            <a:off x="9970082" y="3682771"/>
            <a:ext cx="450574" cy="235570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F1FCB-CF30-425B-A4C4-37DF90F12E8B}"/>
              </a:ext>
            </a:extLst>
          </p:cNvPr>
          <p:cNvCxnSpPr>
            <a:stCxn id="8" idx="3"/>
          </p:cNvCxnSpPr>
          <p:nvPr/>
        </p:nvCxnSpPr>
        <p:spPr>
          <a:xfrm>
            <a:off x="2259881" y="2219090"/>
            <a:ext cx="3389512" cy="3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84106-246C-420F-A392-56E5F4818302}"/>
              </a:ext>
            </a:extLst>
          </p:cNvPr>
          <p:cNvCxnSpPr>
            <a:cxnSpLocks/>
          </p:cNvCxnSpPr>
          <p:nvPr/>
        </p:nvCxnSpPr>
        <p:spPr>
          <a:xfrm flipV="1">
            <a:off x="4418380" y="2397423"/>
            <a:ext cx="1225950" cy="38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D3DCEC-FECB-48F4-94EF-D8CEAD258E56}"/>
              </a:ext>
            </a:extLst>
          </p:cNvPr>
          <p:cNvCxnSpPr>
            <a:cxnSpLocks/>
          </p:cNvCxnSpPr>
          <p:nvPr/>
        </p:nvCxnSpPr>
        <p:spPr>
          <a:xfrm>
            <a:off x="2254818" y="3179415"/>
            <a:ext cx="3389512" cy="57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E910A-EF8B-4915-8AA1-61E828FFDEB0}"/>
              </a:ext>
            </a:extLst>
          </p:cNvPr>
          <p:cNvCxnSpPr>
            <a:cxnSpLocks/>
          </p:cNvCxnSpPr>
          <p:nvPr/>
        </p:nvCxnSpPr>
        <p:spPr>
          <a:xfrm>
            <a:off x="2914363" y="3445944"/>
            <a:ext cx="2729967" cy="37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DC253-01F2-4C22-A2D5-6B3E9851B73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623789" y="3873098"/>
            <a:ext cx="975648" cy="16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3FFA8-0C1C-49C3-A113-38D1E1550BE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75599" y="3882008"/>
            <a:ext cx="2576091" cy="694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079309-F8AD-45A4-95A8-2506EDB9976A}"/>
              </a:ext>
            </a:extLst>
          </p:cNvPr>
          <p:cNvCxnSpPr>
            <a:cxnSpLocks/>
          </p:cNvCxnSpPr>
          <p:nvPr/>
        </p:nvCxnSpPr>
        <p:spPr>
          <a:xfrm>
            <a:off x="3791557" y="4771161"/>
            <a:ext cx="1857836" cy="214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091E7-0FCA-4357-851E-2E264DA54C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36921" y="4215826"/>
            <a:ext cx="1960220" cy="70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6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B427-3679-497B-8D62-E5A5DB80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with Chaining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3BD34-DA66-4A6E-AA33-5BE4AA72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4043" y="1449120"/>
                <a:ext cx="8946541" cy="46601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there is hash table </a:t>
                </a:r>
                <a:r>
                  <a:rPr lang="en-US" b="1" dirty="0">
                    <a:solidFill>
                      <a:srgbClr val="FFFF00"/>
                    </a:solidFill>
                  </a:rPr>
                  <a:t>T</a:t>
                </a:r>
                <a:r>
                  <a:rPr lang="en-US" dirty="0"/>
                  <a:t> with </a:t>
                </a:r>
                <a:r>
                  <a:rPr lang="en-US" b="1" dirty="0">
                    <a:solidFill>
                      <a:srgbClr val="FFFF00"/>
                    </a:solidFill>
                  </a:rPr>
                  <a:t>m</a:t>
                </a:r>
                <a:r>
                  <a:rPr lang="en-US" dirty="0"/>
                  <a:t> slots that stores </a:t>
                </a:r>
                <a:r>
                  <a:rPr lang="en-US" b="1" dirty="0">
                    <a:solidFill>
                      <a:srgbClr val="FFFF00"/>
                    </a:solidFill>
                  </a:rPr>
                  <a:t>n</a:t>
                </a:r>
                <a:r>
                  <a:rPr lang="en-US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𝑳𝒐𝒂𝒅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𝒇𝒂𝒄𝒕𝒐𝒓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r>
                  <a:rPr lang="en-US" dirty="0"/>
                  <a:t>	(average number of elements stored in a chain)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𝑳𝒐𝒂𝒅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𝒇𝒂𝒄𝒕𝒐𝒓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can be less than, equal to or greater than </a:t>
                </a:r>
                <a:r>
                  <a:rPr lang="en-US" b="1" dirty="0">
                    <a:solidFill>
                      <a:srgbClr val="FFFF00"/>
                    </a:solidFill>
                  </a:rPr>
                  <a:t>1</a:t>
                </a:r>
              </a:p>
              <a:p>
                <a:pPr lvl="1"/>
                <a:r>
                  <a:rPr lang="en-US" dirty="0"/>
                  <a:t>If bad hash function is used, the worse case could arise where all elements are hashed to one slot creating single long linked list</a:t>
                </a:r>
              </a:p>
              <a:p>
                <a:pPr lvl="1"/>
                <a:r>
                  <a:rPr lang="en-US" dirty="0"/>
                  <a:t>Worse case for insert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Worse case for searching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𝒕𝒊𝒎𝒆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𝒄𝒐𝒎𝒑𝒖𝒕𝒆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𝒉𝒂𝒔𝒉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𝒇𝒖𝒏𝒄𝒕𝒊𝒐𝒏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Simple uniform hashing</a:t>
                </a:r>
              </a:p>
              <a:p>
                <a:pPr lvl="1"/>
                <a:r>
                  <a:rPr lang="en-US" dirty="0"/>
                  <a:t>An element n has equal probability to be hashed to any slot</a:t>
                </a:r>
              </a:p>
              <a:p>
                <a:pPr lvl="1"/>
                <a:r>
                  <a:rPr lang="en-US" dirty="0"/>
                  <a:t>For array slots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if each slot has linked list associated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is length of linked list at slot </a:t>
                </a:r>
                <a:r>
                  <a:rPr lang="en-US" b="1" dirty="0">
                    <a:solidFill>
                      <a:srgbClr val="FFFF00"/>
                    </a:solidFill>
                  </a:rPr>
                  <a:t>j</a:t>
                </a:r>
                <a:r>
                  <a:rPr lang="en-US" dirty="0"/>
                  <a:t> then</a:t>
                </a:r>
              </a:p>
              <a:p>
                <a:pPr lvl="2"/>
                <a:r>
                  <a:rPr lang="en-US" dirty="0"/>
                  <a:t>Total of length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then </a:t>
                </a:r>
              </a:p>
              <a:p>
                <a:pPr lvl="2"/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dirty="0" err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3BD34-DA66-4A6E-AA33-5BE4AA72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043" y="1449120"/>
                <a:ext cx="8946541" cy="4660132"/>
              </a:xfrm>
              <a:blipFill>
                <a:blip r:embed="rId2"/>
                <a:stretch>
                  <a:fillRect l="-272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1B405-29EE-4E35-9FFB-6B88C153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C3B7F-9192-49ED-ABF2-22CFD375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102C-2458-4FAA-9944-4CAE8F83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Theorem 11.1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6F198-DEAF-4607-9F27-CD9521A01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17984"/>
                <a:ext cx="8946541" cy="4830416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Theorem: </a:t>
                </a:r>
              </a:p>
              <a:p>
                <a:pPr lvl="1"/>
                <a:r>
                  <a:rPr lang="en-US" dirty="0"/>
                  <a:t>A hash table where collisions are resolved by chaining, an unsuccessful search take average case time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under assumption of simple uniform hashing</a:t>
                </a:r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Proof:</a:t>
                </a:r>
              </a:p>
              <a:p>
                <a:pPr lvl="1"/>
                <a:r>
                  <a:rPr lang="en-US" dirty="0"/>
                  <a:t>Any key </a:t>
                </a:r>
                <a:r>
                  <a:rPr lang="en-US" b="1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can be equally stored in any slot of table</a:t>
                </a:r>
              </a:p>
              <a:p>
                <a:pPr lvl="1"/>
                <a:r>
                  <a:rPr lang="en-US" dirty="0"/>
                  <a:t>Expected time for unsuccessful search of a key </a:t>
                </a:r>
                <a:r>
                  <a:rPr lang="en-US" b="1" dirty="0">
                    <a:solidFill>
                      <a:srgbClr val="FFFF00"/>
                    </a:solidFill>
                  </a:rPr>
                  <a:t>k</a:t>
                </a:r>
                <a:r>
                  <a:rPr lang="en-US" dirty="0"/>
                  <a:t> is the expected time to search to the end of the list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)] </m:t>
                    </m:r>
                  </m:oMath>
                </a14:m>
                <a:r>
                  <a:rPr lang="en-US" dirty="0"/>
                  <a:t>which has expected length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Thus expected number of elements checked for unsuccessful search 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Total time for unsuccessful search including has function computing is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B6F198-DEAF-4607-9F27-CD9521A01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17984"/>
                <a:ext cx="8946541" cy="4830416"/>
              </a:xfrm>
              <a:blipFill>
                <a:blip r:embed="rId2"/>
                <a:stretch>
                  <a:fillRect l="-341" t="-758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D0B9-6EFE-4A96-9139-028A7357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E5987-1BA0-433C-B4B2-D83AC49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A2AB-31C8-4A98-999A-A9F7E4AF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Theorem 11.2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A87B7-DBC2-4030-8F67-C8026877F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537252"/>
                <a:ext cx="9617697" cy="471114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Theorem:</a:t>
                </a:r>
              </a:p>
              <a:p>
                <a:pPr lvl="1"/>
                <a:r>
                  <a:rPr lang="en-US" dirty="0"/>
                  <a:t>In a hash table in which collisions are resolved by chaining, a successful search takes average-case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the assumption of simple uniform hashing</a:t>
                </a:r>
              </a:p>
              <a:p>
                <a:r>
                  <a:rPr lang="en-US" b="1" dirty="0">
                    <a:solidFill>
                      <a:srgbClr val="FFFF00"/>
                    </a:solidFill>
                  </a:rPr>
                  <a:t>Proof:</a:t>
                </a:r>
              </a:p>
              <a:p>
                <a:pPr lvl="1"/>
                <a:r>
                  <a:rPr lang="en-US" dirty="0"/>
                  <a:t>Element to be searched is equally likely any of n </a:t>
                </a:r>
              </a:p>
              <a:p>
                <a:pPr lvl="1"/>
                <a:r>
                  <a:rPr lang="en-US" dirty="0"/>
                  <a:t>Although book presents the case in different way, we follow a simple one</a:t>
                </a:r>
              </a:p>
              <a:p>
                <a:pPr lvl="1"/>
                <a:r>
                  <a:rPr lang="en-US" dirty="0"/>
                  <a:t>Expected length of any linked list in hash table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dirty="0" err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 the average, we search half of the array with load factor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there is 1 time for hash function then total search time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A87B7-DBC2-4030-8F67-C8026877F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537252"/>
                <a:ext cx="9617697" cy="4711147"/>
              </a:xfrm>
              <a:blipFill>
                <a:blip r:embed="rId2"/>
                <a:stretch>
                  <a:fillRect l="-317" t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F5789-265C-4061-B9E8-4DBEC933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7928A-6DAA-4DF5-8EE9-49D1315E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EF55E-BB3B-4BC4-AC59-6D41854E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n-US"/>
              <a:t>: Dr. </a:t>
            </a:r>
            <a:r>
              <a:rPr lang="en-US" dirty="0"/>
              <a:t>Sajid Iqbal, </a:t>
            </a:r>
            <a:r>
              <a:rPr lang="en-US" dirty="0" err="1"/>
              <a:t>COMputer</a:t>
            </a:r>
            <a:r>
              <a:rPr lang="en-US" dirty="0"/>
              <a:t> </a:t>
            </a:r>
            <a:r>
              <a:rPr lang="en-US" dirty="0" err="1"/>
              <a:t>EDucation</a:t>
            </a:r>
            <a:r>
              <a:rPr lang="en-US" dirty="0"/>
              <a:t> </a:t>
            </a:r>
            <a:r>
              <a:rPr lang="en-US" dirty="0" err="1"/>
              <a:t>eXplaineD</a:t>
            </a:r>
            <a:r>
              <a:rPr lang="en-US" dirty="0"/>
              <a:t> - COMEDXD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8DD2C-0E62-4D81-8F5C-82964F77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D3476B-4F33-4921-9B18-125FDBF40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64" y="1602345"/>
            <a:ext cx="8946541" cy="454666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Thanks for watching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>
                <a:solidFill>
                  <a:srgbClr val="FFFF00"/>
                </a:solidFill>
              </a:rPr>
              <a:t>Dr. </a:t>
            </a:r>
            <a:r>
              <a:rPr lang="en-US" b="1" dirty="0">
                <a:solidFill>
                  <a:srgbClr val="FFFF00"/>
                </a:solidFill>
              </a:rPr>
              <a:t>Sajid Iqbal</a:t>
            </a:r>
          </a:p>
          <a:p>
            <a:pPr marL="0" indent="0" algn="ctr">
              <a:buNone/>
            </a:pPr>
            <a:r>
              <a:rPr lang="en-US" dirty="0"/>
              <a:t>Assistant Professor</a:t>
            </a:r>
          </a:p>
          <a:p>
            <a:pPr marL="0" indent="0" algn="ctr">
              <a:buNone/>
            </a:pPr>
            <a:r>
              <a:rPr lang="en-US" dirty="0"/>
              <a:t>Department of Computer Science</a:t>
            </a:r>
          </a:p>
          <a:p>
            <a:pPr marL="0" indent="0" algn="ctr">
              <a:buNone/>
            </a:pPr>
            <a:r>
              <a:rPr lang="en-US" dirty="0"/>
              <a:t>Bahauddin Zakariya University, Multan</a:t>
            </a:r>
          </a:p>
          <a:p>
            <a:pPr marL="0" indent="0" algn="ctr">
              <a:buNone/>
            </a:pPr>
            <a:r>
              <a:rPr lang="en-US">
                <a:hlinkClick r:id="rId2"/>
              </a:rPr>
              <a:t>sajidiqbal.pk</a:t>
            </a:r>
            <a:r>
              <a:rPr lang="en-US" err="1">
                <a:hlinkClick r:id="rId2"/>
              </a:rPr>
              <a:t>@</a:t>
            </a:r>
            <a:r>
              <a:rPr lang="en-US">
                <a:hlinkClick r:id="rId2"/>
              </a:rPr>
              <a:t>gmail.com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</a:t>
            </a:r>
            <a:r>
              <a:rPr lang="en-US">
                <a:hlinkClick r:id="rId3"/>
              </a:rPr>
              <a:t>://github.com</a:t>
            </a:r>
            <a:r>
              <a:rPr lang="en-US" dirty="0">
                <a:hlinkClick r:id="rId3"/>
              </a:rPr>
              <a:t>/sajjo79/Design_and_Analysis_of_Algorithms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YouTube Channel: </a:t>
            </a:r>
            <a:r>
              <a:rPr lang="en-US" b="1" dirty="0">
                <a:solidFill>
                  <a:srgbClr val="FFFF00"/>
                </a:solidFill>
              </a:rPr>
              <a:t>COMEDXD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2F24B2-5517-4FA2-B10F-A80107F4D14F}"/>
              </a:ext>
            </a:extLst>
          </p:cNvPr>
          <p:cNvSpPr/>
          <p:nvPr/>
        </p:nvSpPr>
        <p:spPr>
          <a:xfrm>
            <a:off x="2968487" y="1939225"/>
            <a:ext cx="5777947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Allah Hafiz</a:t>
            </a:r>
          </a:p>
        </p:txBody>
      </p: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C441A441-5556-40D5-8E32-2D127AC56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90" y="4713483"/>
            <a:ext cx="542172" cy="5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6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F37B-A4F2-4F0E-9441-DA0A702C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82090" cy="3329581"/>
          </a:xfrm>
        </p:spPr>
        <p:txBody>
          <a:bodyPr/>
          <a:lstStyle/>
          <a:p>
            <a:r>
              <a:rPr lang="en-US" b="1" dirty="0"/>
              <a:t>Hash Tables</a:t>
            </a:r>
            <a:r>
              <a:rPr lang="en-US" dirty="0"/>
              <a:t>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1D8D5-CEEF-4EE2-AB83-2511893AF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Hashing and direct address tables</a:t>
            </a:r>
          </a:p>
        </p:txBody>
      </p:sp>
    </p:spTree>
    <p:extLst>
      <p:ext uri="{BB962C8B-B14F-4D97-AF65-F5344CB8AC3E}">
        <p14:creationId xmlns:p14="http://schemas.microsoft.com/office/powerpoint/2010/main" val="260932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FE3B-6713-4953-894B-BA3561CE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FC39F-D086-4E5B-B52D-6732517CB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444488"/>
                <a:ext cx="8946541" cy="480391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Dictionary Data Structure: It is a general purpose data structure for storing a group of objects</a:t>
                </a:r>
              </a:p>
              <a:p>
                <a:r>
                  <a:rPr lang="en-US" dirty="0"/>
                  <a:t>This is (key, value) pair based data structure</a:t>
                </a:r>
              </a:p>
              <a:p>
                <a:pPr lvl="1"/>
                <a:r>
                  <a:rPr lang="en-US" dirty="0"/>
                  <a:t>Each key has an associated value item</a:t>
                </a:r>
              </a:p>
              <a:p>
                <a:pPr lvl="1"/>
                <a:r>
                  <a:rPr lang="en-US" dirty="0"/>
                  <a:t>Instead of numeric indexing, key can be used to access specific values</a:t>
                </a:r>
              </a:p>
              <a:p>
                <a:pPr lvl="1"/>
                <a:r>
                  <a:rPr lang="en-US" dirty="0"/>
                  <a:t>The keys in a dictionary must be simple types (such as integers or strings) while the values can be of any type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𝑚𝑎𝑟𝑘𝑠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𝑠𝑎𝑗𝑖𝑑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’,:95, 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𝑛𝑎𝑠𝑖𝑟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’:50,’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𝑤𝑎𝑗𝑖𝑑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’:78,’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𝑠𝑢𝑚𝑚𝑎𝑟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’:70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𝑚𝑎𝑟𝑘𝑠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𝑠𝑎𝑗𝑖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will return the value 95</a:t>
                </a:r>
              </a:p>
              <a:p>
                <a:r>
                  <a:rPr lang="en-US" dirty="0"/>
                  <a:t>The concept of a </a:t>
                </a:r>
                <a:r>
                  <a:rPr lang="en-US" i="1" dirty="0"/>
                  <a:t>key-value store</a:t>
                </a:r>
                <a:r>
                  <a:rPr lang="en-US" dirty="0"/>
                  <a:t> is widely used in various computing systems. Few examples are </a:t>
                </a:r>
              </a:p>
              <a:p>
                <a:pPr lvl="1"/>
                <a:r>
                  <a:rPr lang="en-US" dirty="0"/>
                  <a:t>Caches memories </a:t>
                </a:r>
              </a:p>
              <a:p>
                <a:pPr lvl="1"/>
                <a:r>
                  <a:rPr lang="en-US" dirty="0"/>
                  <a:t>high-performance databases</a:t>
                </a:r>
              </a:p>
              <a:p>
                <a:pPr lvl="1"/>
                <a:r>
                  <a:rPr lang="en-US" dirty="0"/>
                  <a:t>a compiler that translates a programming language maintains a symbol table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EFC39F-D086-4E5B-B52D-6732517CB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444488"/>
                <a:ext cx="8946541" cy="4803912"/>
              </a:xfrm>
              <a:blipFill>
                <a:blip r:embed="rId2"/>
                <a:stretch>
                  <a:fillRect l="-136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9BF1A-31DD-43C3-8CC7-F32FDF0B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E760-1B77-4BFE-8672-3458710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C84-6CDB-4368-8331-A973926F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0E9B-23B6-4737-9B83-0606ED60C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Main operations of dictionaries</a:t>
                </a:r>
              </a:p>
              <a:p>
                <a:pPr lvl="1"/>
                <a:r>
                  <a:rPr lang="en-US" dirty="0"/>
                  <a:t>Storing a value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𝑫𝒊𝒄𝒕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𝒌𝒆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endParaRPr lang="en-US" b="1" dirty="0">
                  <a:solidFill>
                    <a:srgbClr val="FFFF00"/>
                  </a:solidFill>
                </a:endParaRPr>
              </a:p>
              <a:p>
                <a:pPr lvl="1"/>
                <a:r>
                  <a:rPr lang="en-US" dirty="0"/>
                  <a:t>Accessing a value	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𝐷𝑖𝑐𝑡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𝑘𝑒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Updating a value		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𝐷𝑖𝑐𝑡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𝑘𝑒</m:t>
                    </m:r>
                    <m:sSup>
                      <m:sSupPr>
                        <m:ctrlP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1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endParaRPr lang="en-US" b="1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Searching a value</a:t>
                </a:r>
              </a:p>
              <a:p>
                <a:pPr lvl="1"/>
                <a:r>
                  <a:rPr lang="en-US" dirty="0"/>
                  <a:t>Removing a value</a:t>
                </a:r>
              </a:p>
              <a:p>
                <a:r>
                  <a:rPr lang="en-US" dirty="0"/>
                  <a:t>A dictionary is also called a </a:t>
                </a:r>
                <a:r>
                  <a:rPr lang="en-US" i="1" dirty="0"/>
                  <a:t>hash</a:t>
                </a:r>
                <a:r>
                  <a:rPr lang="en-US" dirty="0"/>
                  <a:t>, a </a:t>
                </a:r>
                <a:r>
                  <a:rPr lang="en-US" i="1" dirty="0"/>
                  <a:t>map</a:t>
                </a:r>
                <a:r>
                  <a:rPr lang="en-US" dirty="0"/>
                  <a:t>, a </a:t>
                </a:r>
                <a:r>
                  <a:rPr lang="en-US" i="1" dirty="0" err="1"/>
                  <a:t>hashmap</a:t>
                </a:r>
                <a:endParaRPr lang="en-US" i="1" dirty="0"/>
              </a:p>
              <a:p>
                <a:r>
                  <a:rPr lang="en-US" dirty="0"/>
                  <a:t>Dictionaries are often implemented as </a:t>
                </a:r>
                <a:r>
                  <a:rPr lang="en-US" b="1" dirty="0"/>
                  <a:t>hash tables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Hashing can perform extremely well for its operations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80E9B-23B6-4737-9B83-0606ED60C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87CF4-EEE1-46FE-8EB1-B700661E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3352C-092B-4026-808E-CD0C28E6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5EF5-CA5D-46F7-9A8E-C16D839F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 Tables (DAT)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6C6F-6880-4334-8F9B-8FF8FB0DB4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442220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Direct addressing is a simple technique that works well when the universe U of keys is reasonably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1,2,3,….,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To represent this dynamic set, an array can be used known as DAT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𝐷𝐴𝑇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slot k represents the element in the set with key k.</a:t>
                </a:r>
              </a:p>
              <a:p>
                <a:r>
                  <a:rPr lang="en-US" dirty="0"/>
                  <a:t>Each of the Basic operations 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and is given as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6C6F-6880-4334-8F9B-8FF8FB0DB4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442220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49C56-6D21-4708-8DF1-26E590A7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96EA5-B0D2-49CB-B938-28622361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8C614EE-19AE-4C47-AACE-6CA095089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200217"/>
                  </p:ext>
                </p:extLst>
              </p:nvPr>
            </p:nvGraphicFramePr>
            <p:xfrm>
              <a:off x="4703533" y="3877807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𝑅𝑒𝑡𝑢𝑟𝑛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8C614EE-19AE-4C47-AACE-6CA0950894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200217"/>
                  </p:ext>
                </p:extLst>
              </p:nvPr>
            </p:nvGraphicFramePr>
            <p:xfrm>
              <a:off x="4703533" y="3877807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Direct-Address-Search(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078" t="-108197" r="-75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CCA441-B690-4FEA-9C9D-D77AB8693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81692"/>
                  </p:ext>
                </p:extLst>
              </p:nvPr>
            </p:nvGraphicFramePr>
            <p:xfrm>
              <a:off x="4703533" y="4706583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Direct-Address-Insert(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6CCA441-B690-4FEA-9C9D-D77AB8693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81692"/>
                  </p:ext>
                </p:extLst>
              </p:nvPr>
            </p:nvGraphicFramePr>
            <p:xfrm>
              <a:off x="4703533" y="4706583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Direct-Address-Insert(</a:t>
                          </a:r>
                          <a:r>
                            <a:rPr lang="en-US" dirty="0" err="1"/>
                            <a:t>T,x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078" t="-108197" r="-75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E47F633-610C-46EA-B238-11E3E1A72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128497"/>
                  </p:ext>
                </p:extLst>
              </p:nvPr>
            </p:nvGraphicFramePr>
            <p:xfrm>
              <a:off x="4703533" y="5637701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Direct-Address-Delete(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𝑘𝑒𝑦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𝑁𝐼𝐿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2E47F633-610C-46EA-B238-11E3E1A72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3128497"/>
                  </p:ext>
                </p:extLst>
              </p:nvPr>
            </p:nvGraphicFramePr>
            <p:xfrm>
              <a:off x="4703533" y="5637701"/>
              <a:ext cx="3745948" cy="74168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44161">
                      <a:extLst>
                        <a:ext uri="{9D8B030D-6E8A-4147-A177-3AD203B41FA5}">
                          <a16:colId xmlns:a16="http://schemas.microsoft.com/office/drawing/2014/main" val="3526935198"/>
                        </a:ext>
                      </a:extLst>
                    </a:gridCol>
                    <a:gridCol w="3201787">
                      <a:extLst>
                        <a:ext uri="{9D8B030D-6E8A-4147-A177-3AD203B41FA5}">
                          <a16:colId xmlns:a16="http://schemas.microsoft.com/office/drawing/2014/main" val="14543185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Direct-Address-Delete(</a:t>
                          </a:r>
                          <a:r>
                            <a:rPr lang="en-US" dirty="0" err="1"/>
                            <a:t>T,k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6445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7078" t="-109836" r="-75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31853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869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85D3F3-96E3-4EA0-BE4C-E0F31C48C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936048"/>
              </p:ext>
            </p:extLst>
          </p:nvPr>
        </p:nvGraphicFramePr>
        <p:xfrm>
          <a:off x="5312683" y="1350271"/>
          <a:ext cx="1594571" cy="4079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5130">
                  <a:extLst>
                    <a:ext uri="{9D8B030D-6E8A-4147-A177-3AD203B41FA5}">
                      <a16:colId xmlns:a16="http://schemas.microsoft.com/office/drawing/2014/main" val="2953831467"/>
                    </a:ext>
                  </a:extLst>
                </a:gridCol>
                <a:gridCol w="799441">
                  <a:extLst>
                    <a:ext uri="{9D8B030D-6E8A-4147-A177-3AD203B41FA5}">
                      <a16:colId xmlns:a16="http://schemas.microsoft.com/office/drawing/2014/main" val="1118326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5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28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25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7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046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13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25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01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2854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D48EB-420E-4096-B42E-D409876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5E88-2B26-447C-A01A-CDAD769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01A52-DFF0-40EA-9159-3E746CE71721}"/>
              </a:ext>
            </a:extLst>
          </p:cNvPr>
          <p:cNvSpPr/>
          <p:nvPr/>
        </p:nvSpPr>
        <p:spPr>
          <a:xfrm>
            <a:off x="1138710" y="1666304"/>
            <a:ext cx="3458984" cy="342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/>
              <p:nvPr/>
            </p:nvSpPr>
            <p:spPr>
              <a:xfrm>
                <a:off x="2601615" y="177562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615" y="1775626"/>
                <a:ext cx="410817" cy="490331"/>
              </a:xfrm>
              <a:prstGeom prst="roundRect">
                <a:avLst/>
              </a:prstGeom>
              <a:blipFill>
                <a:blip r:embed="rId2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/>
              <p:nvPr/>
            </p:nvSpPr>
            <p:spPr>
              <a:xfrm>
                <a:off x="2204990" y="311791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990" y="3117915"/>
                <a:ext cx="410817" cy="490331"/>
              </a:xfrm>
              <a:prstGeom prst="roundRect">
                <a:avLst/>
              </a:prstGeom>
              <a:blipFill>
                <a:blip r:embed="rId3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/>
              <p:nvPr/>
            </p:nvSpPr>
            <p:spPr>
              <a:xfrm>
                <a:off x="2412772" y="2532486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772" y="2532486"/>
                <a:ext cx="410817" cy="490331"/>
              </a:xfrm>
              <a:prstGeom prst="roundRect">
                <a:avLst/>
              </a:prstGeom>
              <a:blipFill>
                <a:blip r:embed="rId4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/>
              <p:nvPr/>
            </p:nvSpPr>
            <p:spPr>
              <a:xfrm>
                <a:off x="2403475" y="4446563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75" y="4446563"/>
                <a:ext cx="410817" cy="490331"/>
              </a:xfrm>
              <a:prstGeom prst="roundRect">
                <a:avLst/>
              </a:prstGeom>
              <a:blipFill>
                <a:blip r:embed="rId5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/>
              <p:nvPr/>
            </p:nvSpPr>
            <p:spPr>
              <a:xfrm>
                <a:off x="1696547" y="2974312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47" y="2974312"/>
                <a:ext cx="410817" cy="490331"/>
              </a:xfrm>
              <a:prstGeom prst="round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/>
              <p:nvPr/>
            </p:nvSpPr>
            <p:spPr>
              <a:xfrm>
                <a:off x="3776779" y="3045428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779" y="3045428"/>
                <a:ext cx="410817" cy="490331"/>
              </a:xfrm>
              <a:prstGeom prst="roundRect">
                <a:avLst/>
              </a:prstGeom>
              <a:blipFill>
                <a:blip r:embed="rId7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/>
              <p:nvPr/>
            </p:nvSpPr>
            <p:spPr>
              <a:xfrm>
                <a:off x="2429769" y="368615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769" y="3686155"/>
                <a:ext cx="410817" cy="490331"/>
              </a:xfrm>
              <a:prstGeom prst="roundRect">
                <a:avLst/>
              </a:prstGeom>
              <a:blipFill>
                <a:blip r:embed="rId8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/>
              <p:nvPr/>
            </p:nvSpPr>
            <p:spPr>
              <a:xfrm>
                <a:off x="3179305" y="4131077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305" y="4131077"/>
                <a:ext cx="410817" cy="490331"/>
              </a:xfrm>
              <a:prstGeom prst="roundRect">
                <a:avLst/>
              </a:prstGeom>
              <a:blipFill>
                <a:blip r:embed="rId9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F1FCB-CF30-425B-A4C4-37DF90F12E8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12432" y="1853248"/>
            <a:ext cx="2540229" cy="167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84106-246C-420F-A392-56E5F481830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87596" y="3290594"/>
            <a:ext cx="1310315" cy="72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D3DCEC-FECB-48F4-94EF-D8CEAD258E5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23589" y="2676939"/>
            <a:ext cx="2729072" cy="100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E910A-EF8B-4915-8AA1-61E828FFDEB0}"/>
              </a:ext>
            </a:extLst>
          </p:cNvPr>
          <p:cNvCxnSpPr>
            <a:cxnSpLocks/>
          </p:cNvCxnSpPr>
          <p:nvPr/>
        </p:nvCxnSpPr>
        <p:spPr>
          <a:xfrm>
            <a:off x="2577653" y="3406835"/>
            <a:ext cx="2975008" cy="36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DC253-01F2-4C22-A2D5-6B3E9851B7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4292" y="4691729"/>
            <a:ext cx="2683619" cy="1748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3FFA8-0C1C-49C3-A113-38D1E1550BE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107364" y="3033262"/>
            <a:ext cx="3390547" cy="186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079309-F8AD-45A4-95A8-2506EDB9976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840586" y="3931321"/>
            <a:ext cx="2657325" cy="185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091E7-0FCA-4357-851E-2E264DA54C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90122" y="4376243"/>
            <a:ext cx="1907789" cy="1296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F44BE991-A323-4E91-8D99-4EE9E32096C5}"/>
              </a:ext>
            </a:extLst>
          </p:cNvPr>
          <p:cNvSpPr/>
          <p:nvPr/>
        </p:nvSpPr>
        <p:spPr>
          <a:xfrm>
            <a:off x="6907254" y="168465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96C43A20-49B3-4AF6-90AB-29CAC9E53D92}"/>
              </a:ext>
            </a:extLst>
          </p:cNvPr>
          <p:cNvSpPr/>
          <p:nvPr/>
        </p:nvSpPr>
        <p:spPr>
          <a:xfrm>
            <a:off x="6907254" y="4990524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M-1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4CACBA9-8D18-4D83-BD6E-379C547C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Direct Address Tables (DAT)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/>
              <p:nvPr/>
            </p:nvSpPr>
            <p:spPr>
              <a:xfrm>
                <a:off x="1664754" y="208721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E404EF4E-E038-4CB4-A8EF-50EE74B25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54" y="2087215"/>
                <a:ext cx="410817" cy="490331"/>
              </a:xfrm>
              <a:prstGeom prst="roundRect">
                <a:avLst/>
              </a:prstGeom>
              <a:blipFill>
                <a:blip r:embed="rId10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C5EDB3-E540-4804-93B6-A54790AE1D0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075571" y="2226366"/>
            <a:ext cx="3477090" cy="106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9254DE1B-43FB-4D05-B439-ED6DD18338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7862" y="2265957"/>
            <a:ext cx="3785944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1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D840-D614-4451-9783-A4E42E48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97507-1C04-438B-BE41-CA07CBD17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293" y="1655352"/>
                <a:ext cx="8946541" cy="4195481"/>
              </a:xfrm>
            </p:spPr>
            <p:txBody>
              <a:bodyPr/>
              <a:lstStyle/>
              <a:p>
                <a:r>
                  <a:rPr lang="en-US" dirty="0"/>
                  <a:t>Merits</a:t>
                </a:r>
              </a:p>
              <a:p>
                <a:pPr lvl="1"/>
                <a:r>
                  <a:rPr lang="en-US" dirty="0"/>
                  <a:t>Fastest operation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Limitations</a:t>
                </a:r>
              </a:p>
              <a:p>
                <a:pPr lvl="1" fontAlgn="base"/>
                <a:r>
                  <a:rPr lang="en-US" dirty="0"/>
                  <a:t>Prior knowledge of maximum key value to define the size of DAT</a:t>
                </a:r>
              </a:p>
              <a:p>
                <a:pPr lvl="1" fontAlgn="base"/>
                <a:r>
                  <a:rPr lang="en-US" dirty="0"/>
                  <a:t>Practically useful only if the maximum value is very small</a:t>
                </a:r>
              </a:p>
              <a:p>
                <a:pPr lvl="1" fontAlgn="base"/>
                <a:r>
                  <a:rPr lang="en-US" dirty="0"/>
                  <a:t>For larger maximum value, wastage of memory space</a:t>
                </a:r>
              </a:p>
              <a:p>
                <a:pPr lvl="1" fontAlgn="base"/>
                <a:r>
                  <a:rPr lang="en-US" dirty="0"/>
                  <a:t>Issue with multiple similar keys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97507-1C04-438B-BE41-CA07CBD17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293" y="1655352"/>
                <a:ext cx="8946541" cy="4195481"/>
              </a:xfrm>
              <a:blipFill>
                <a:blip r:embed="rId2"/>
                <a:stretch>
                  <a:fillRect l="-27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7CBA8-6767-4AEA-97F4-D09FAEDD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9BFA1-6F2E-4C6C-9B7F-D516B00F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7885D3F3-96E3-4EA0-BE4C-E0F31C48CA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128277"/>
                  </p:ext>
                </p:extLst>
              </p:nvPr>
            </p:nvGraphicFramePr>
            <p:xfrm>
              <a:off x="5339187" y="2277923"/>
              <a:ext cx="4551245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6674">
                      <a:extLst>
                        <a:ext uri="{9D8B030D-6E8A-4147-A177-3AD203B41FA5}">
                          <a16:colId xmlns:a16="http://schemas.microsoft.com/office/drawing/2014/main" val="1075873095"/>
                        </a:ext>
                      </a:extLst>
                    </a:gridCol>
                    <a:gridCol w="795130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  <a:gridCol w="799441">
                      <a:extLst>
                        <a:ext uri="{9D8B030D-6E8A-4147-A177-3AD203B41FA5}">
                          <a16:colId xmlns:a16="http://schemas.microsoft.com/office/drawing/2014/main" val="1118326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7885D3F3-96E3-4EA0-BE4C-E0F31C48CAA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5128277"/>
                  </p:ext>
                </p:extLst>
              </p:nvPr>
            </p:nvGraphicFramePr>
            <p:xfrm>
              <a:off x="5339187" y="2277923"/>
              <a:ext cx="4551245" cy="40792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956674">
                      <a:extLst>
                        <a:ext uri="{9D8B030D-6E8A-4147-A177-3AD203B41FA5}">
                          <a16:colId xmlns:a16="http://schemas.microsoft.com/office/drawing/2014/main" val="1075873095"/>
                        </a:ext>
                      </a:extLst>
                    </a:gridCol>
                    <a:gridCol w="795130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  <a:gridCol w="799441">
                      <a:extLst>
                        <a:ext uri="{9D8B030D-6E8A-4147-A177-3AD203B41FA5}">
                          <a16:colId xmlns:a16="http://schemas.microsoft.com/office/drawing/2014/main" val="11183260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6" t="-208197" r="-5473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6" t="-606557" r="-5473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6" t="-806557" r="-547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6" t="-906557" r="-547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D48EB-420E-4096-B42E-D4098769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55E88-2B26-447C-A01A-CDAD7690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F01A52-DFF0-40EA-9159-3E746CE71721}"/>
              </a:ext>
            </a:extLst>
          </p:cNvPr>
          <p:cNvSpPr/>
          <p:nvPr/>
        </p:nvSpPr>
        <p:spPr>
          <a:xfrm>
            <a:off x="1165214" y="2593956"/>
            <a:ext cx="3458984" cy="3428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/>
              <p:nvPr/>
            </p:nvSpPr>
            <p:spPr>
              <a:xfrm>
                <a:off x="1538858" y="2862467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6AAA449-2DD7-4753-93B0-525A0975A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858" y="2862467"/>
                <a:ext cx="410817" cy="490331"/>
              </a:xfrm>
              <a:prstGeom prst="roundRect">
                <a:avLst/>
              </a:prstGeom>
              <a:blipFill>
                <a:blip r:embed="rId3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/>
              <p:nvPr/>
            </p:nvSpPr>
            <p:spPr>
              <a:xfrm>
                <a:off x="2231494" y="4045567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18DF443-F162-4E7E-BA35-86CECA56B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94" y="4045567"/>
                <a:ext cx="410817" cy="490331"/>
              </a:xfrm>
              <a:prstGeom prst="roundRect">
                <a:avLst/>
              </a:prstGeom>
              <a:blipFill>
                <a:blip r:embed="rId4"/>
                <a:stretch>
                  <a:fillRect l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/>
              <p:nvPr/>
            </p:nvSpPr>
            <p:spPr>
              <a:xfrm>
                <a:off x="1527314" y="3882884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FAA410C-431B-4046-8EED-C29E6EDF7B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314" y="3882884"/>
                <a:ext cx="410817" cy="490331"/>
              </a:xfrm>
              <a:prstGeom prst="roundRect">
                <a:avLst/>
              </a:prstGeom>
              <a:blipFill>
                <a:blip r:embed="rId5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/>
              <p:nvPr/>
            </p:nvSpPr>
            <p:spPr>
              <a:xfrm>
                <a:off x="3902766" y="4684642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9D70458-1750-4D14-A2BB-1F714D6FD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66" y="4684642"/>
                <a:ext cx="410817" cy="490331"/>
              </a:xfrm>
              <a:prstGeom prst="round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/>
              <p:nvPr/>
            </p:nvSpPr>
            <p:spPr>
              <a:xfrm>
                <a:off x="2354576" y="4525385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74D6F11-A203-427C-A519-8CE3BCDFB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576" y="4525385"/>
                <a:ext cx="410817" cy="490331"/>
              </a:xfrm>
              <a:prstGeom prst="roundRect">
                <a:avLst/>
              </a:prstGeom>
              <a:blipFill>
                <a:blip r:embed="rId7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/>
              <p:nvPr/>
            </p:nvSpPr>
            <p:spPr>
              <a:xfrm>
                <a:off x="3715736" y="3442251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BB38800-2FF2-4C50-A4FF-1D49D278C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736" y="3442251"/>
                <a:ext cx="410817" cy="490331"/>
              </a:xfrm>
              <a:prstGeom prst="roundRect">
                <a:avLst/>
              </a:prstGeom>
              <a:blipFill>
                <a:blip r:embed="rId8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/>
              <p:nvPr/>
            </p:nvSpPr>
            <p:spPr>
              <a:xfrm>
                <a:off x="3065470" y="5418884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627D9F-50FE-4146-95F9-F9D2BB10D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470" y="5418884"/>
                <a:ext cx="410817" cy="490331"/>
              </a:xfrm>
              <a:prstGeom prst="roundRect">
                <a:avLst/>
              </a:prstGeom>
              <a:blipFill>
                <a:blip r:embed="rId9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/>
              <p:nvPr/>
            </p:nvSpPr>
            <p:spPr>
              <a:xfrm>
                <a:off x="2915898" y="4859203"/>
                <a:ext cx="410817" cy="4903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7B35FDB-760E-453D-95C6-56D3822BA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98" y="4859203"/>
                <a:ext cx="410817" cy="490331"/>
              </a:xfrm>
              <a:prstGeom prst="round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4F1FCB-CF30-425B-A4C4-37DF90F12E8B}"/>
              </a:ext>
            </a:extLst>
          </p:cNvPr>
          <p:cNvCxnSpPr>
            <a:stCxn id="8" idx="3"/>
          </p:cNvCxnSpPr>
          <p:nvPr/>
        </p:nvCxnSpPr>
        <p:spPr>
          <a:xfrm>
            <a:off x="1949675" y="3107633"/>
            <a:ext cx="3389512" cy="3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384106-246C-420F-A392-56E5F4818302}"/>
              </a:ext>
            </a:extLst>
          </p:cNvPr>
          <p:cNvCxnSpPr>
            <a:cxnSpLocks/>
          </p:cNvCxnSpPr>
          <p:nvPr/>
        </p:nvCxnSpPr>
        <p:spPr>
          <a:xfrm flipV="1">
            <a:off x="4108174" y="3285966"/>
            <a:ext cx="1225950" cy="383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D3DCEC-FECB-48F4-94EF-D8CEAD258E56}"/>
              </a:ext>
            </a:extLst>
          </p:cNvPr>
          <p:cNvCxnSpPr>
            <a:cxnSpLocks/>
          </p:cNvCxnSpPr>
          <p:nvPr/>
        </p:nvCxnSpPr>
        <p:spPr>
          <a:xfrm>
            <a:off x="1944612" y="4067958"/>
            <a:ext cx="3389512" cy="57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EE910A-EF8B-4915-8AA1-61E828FFDEB0}"/>
              </a:ext>
            </a:extLst>
          </p:cNvPr>
          <p:cNvCxnSpPr>
            <a:cxnSpLocks/>
          </p:cNvCxnSpPr>
          <p:nvPr/>
        </p:nvCxnSpPr>
        <p:spPr>
          <a:xfrm>
            <a:off x="2604157" y="4334487"/>
            <a:ext cx="2729967" cy="3733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8DC253-01F2-4C22-A2D5-6B3E9851B737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313583" y="4761641"/>
            <a:ext cx="975648" cy="168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C3FFA8-0C1C-49C3-A113-38D1E1550BE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65393" y="4770551"/>
            <a:ext cx="2576091" cy="694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079309-F8AD-45A4-95A8-2506EDB9976A}"/>
              </a:ext>
            </a:extLst>
          </p:cNvPr>
          <p:cNvCxnSpPr>
            <a:cxnSpLocks/>
          </p:cNvCxnSpPr>
          <p:nvPr/>
        </p:nvCxnSpPr>
        <p:spPr>
          <a:xfrm>
            <a:off x="3481351" y="5659704"/>
            <a:ext cx="1857836" cy="214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091E7-0FCA-4357-851E-2E264DA54CB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326715" y="5104369"/>
            <a:ext cx="1960220" cy="70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Arrow: Left 2">
            <a:extLst>
              <a:ext uri="{FF2B5EF4-FFF2-40B4-BE49-F238E27FC236}">
                <a16:creationId xmlns:a16="http://schemas.microsoft.com/office/drawing/2014/main" id="{F44BE991-A323-4E91-8D99-4EE9E32096C5}"/>
              </a:ext>
            </a:extLst>
          </p:cNvPr>
          <p:cNvSpPr/>
          <p:nvPr/>
        </p:nvSpPr>
        <p:spPr>
          <a:xfrm>
            <a:off x="9890432" y="2608483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96C43A20-49B3-4AF6-90AB-29CAC9E53D92}"/>
              </a:ext>
            </a:extLst>
          </p:cNvPr>
          <p:cNvSpPr/>
          <p:nvPr/>
        </p:nvSpPr>
        <p:spPr>
          <a:xfrm>
            <a:off x="9890432" y="5909215"/>
            <a:ext cx="914400" cy="477899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M-1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AE3B2AC-8858-4437-8F91-65CD4A4B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>Hashing Function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98DB00-A24C-465B-A1B3-50B587266FAF}"/>
              </a:ext>
            </a:extLst>
          </p:cNvPr>
          <p:cNvSpPr/>
          <p:nvPr/>
        </p:nvSpPr>
        <p:spPr>
          <a:xfrm>
            <a:off x="1265583" y="1412766"/>
            <a:ext cx="8624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function that is used to distribute keys among all slots of DAT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020917-3D83-43DB-8784-6C65E2FD8D1B}"/>
              </a:ext>
            </a:extLst>
          </p:cNvPr>
          <p:cNvSpPr/>
          <p:nvPr/>
        </p:nvSpPr>
        <p:spPr>
          <a:xfrm>
            <a:off x="4686246" y="2694254"/>
            <a:ext cx="390220" cy="3662909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89A2D50-EE00-4CA8-8B62-E9193DEFB300}"/>
              </a:ext>
            </a:extLst>
          </p:cNvPr>
          <p:cNvSpPr/>
          <p:nvPr/>
        </p:nvSpPr>
        <p:spPr>
          <a:xfrm>
            <a:off x="3099929" y="1889660"/>
            <a:ext cx="1824582" cy="646104"/>
          </a:xfrm>
          <a:prstGeom prst="wedgeRoundRectCallout">
            <a:avLst>
              <a:gd name="adj1" fmla="val 43083"/>
              <a:gd name="adj2" fmla="val 809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</a:p>
        </p:txBody>
      </p:sp>
    </p:spTree>
    <p:extLst>
      <p:ext uri="{BB962C8B-B14F-4D97-AF65-F5344CB8AC3E}">
        <p14:creationId xmlns:p14="http://schemas.microsoft.com/office/powerpoint/2010/main" val="20858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1D39-81C7-4640-92D9-54122379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Collisions in Hash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D2CA-2DEE-4005-8C8F-9AB2AB10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430066"/>
            <a:ext cx="7513425" cy="4195481"/>
          </a:xfrm>
        </p:spPr>
        <p:txBody>
          <a:bodyPr/>
          <a:lstStyle/>
          <a:p>
            <a:r>
              <a:rPr lang="en-US" dirty="0"/>
              <a:t>Key Collision: There may be possibility that two key map to same array location</a:t>
            </a:r>
          </a:p>
          <a:p>
            <a:r>
              <a:rPr lang="en-US" dirty="0"/>
              <a:t>Solution of collision:</a:t>
            </a:r>
          </a:p>
          <a:p>
            <a:pPr lvl="1"/>
            <a:r>
              <a:rPr lang="en-US" dirty="0"/>
              <a:t>Choose a suitable hash function h </a:t>
            </a:r>
          </a:p>
          <a:p>
            <a:pPr lvl="1"/>
            <a:r>
              <a:rPr lang="en-US" dirty="0"/>
              <a:t>Use some technique to manage such collisions</a:t>
            </a:r>
          </a:p>
          <a:p>
            <a:r>
              <a:rPr lang="en-US" dirty="0"/>
              <a:t>Chaining for collision resolution</a:t>
            </a:r>
          </a:p>
          <a:p>
            <a:pPr lvl="1"/>
            <a:r>
              <a:rPr lang="en-US" dirty="0"/>
              <a:t>Each slot in an array keeps the address of the head of linked list</a:t>
            </a:r>
          </a:p>
          <a:p>
            <a:pPr lvl="1"/>
            <a:r>
              <a:rPr lang="en-US" dirty="0"/>
              <a:t>All items colliding in one slot are placed in same list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A2A14-828C-4EE8-B355-9020BB6E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By: Dr. Sajid Iqbal, COMputer EDucation eXplaineD - COMEDXD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E8A5E-673F-4BD4-A9CB-28AB32F2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0682-99BE-4071-AC2E-0FDA91FFAE9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13D6B81-072A-45FC-AB1A-59B29F22F3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6191999"/>
                  </p:ext>
                </p:extLst>
              </p:nvPr>
            </p:nvGraphicFramePr>
            <p:xfrm>
              <a:off x="7755114" y="2040763"/>
              <a:ext cx="1826208" cy="4002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26208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</a:tblGrid>
                  <a:tr h="424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h𝑒𝑎𝑑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linked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list</m:t>
                                </m:r>
                                <m:r>
                                  <a:rPr lang="en-US" sz="1200" b="0" i="0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linked</m:t>
                              </m:r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list</m:t>
                              </m:r>
                              <m:r>
                                <a:rPr lang="en-US" sz="12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13D6B81-072A-45FC-AB1A-59B29F22F3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36191999"/>
                  </p:ext>
                </p:extLst>
              </p:nvPr>
            </p:nvGraphicFramePr>
            <p:xfrm>
              <a:off x="7755114" y="2040763"/>
              <a:ext cx="1826208" cy="40022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26208">
                      <a:extLst>
                        <a:ext uri="{9D8B030D-6E8A-4147-A177-3AD203B41FA5}">
                          <a16:colId xmlns:a16="http://schemas.microsoft.com/office/drawing/2014/main" val="2953831467"/>
                        </a:ext>
                      </a:extLst>
                    </a:gridCol>
                  </a:tblGrid>
                  <a:tr h="424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35861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127119" r="-133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1284975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231034" r="-1333" b="-8155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541446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325424" r="-1333" b="-7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228030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425424" r="-1333" b="-6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256419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525424" r="-1333" b="-5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27782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625424" r="-1333" b="-4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046338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725424" r="-1333" b="-3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134091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839655" r="-1333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0251713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923729" r="-1333" b="-1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018156"/>
                      </a:ext>
                    </a:extLst>
                  </a:tr>
                  <a:tr h="3577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3" t="-1023729" r="-1333" b="-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285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CB50F37-E34C-4BE0-907E-2C233A689123}"/>
              </a:ext>
            </a:extLst>
          </p:cNvPr>
          <p:cNvGrpSpPr/>
          <p:nvPr/>
        </p:nvGrpSpPr>
        <p:grpSpPr>
          <a:xfrm>
            <a:off x="9443323" y="2438400"/>
            <a:ext cx="2315818" cy="304800"/>
            <a:chOff x="9435548" y="2438400"/>
            <a:chExt cx="2315818" cy="304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B4A8195-8945-4F4B-9E3D-92DAD9F2F70A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977740E-F282-45B6-A839-50CDACB7D28D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BB79E-43AC-4BE6-847F-ED5D637F6EF0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44C552-E365-4887-843D-043553F942FE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38DFE4-2FE3-48FD-8539-313B490D7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C72FCE-5C90-47EC-A93F-05114943D43E}"/>
              </a:ext>
            </a:extLst>
          </p:cNvPr>
          <p:cNvGrpSpPr/>
          <p:nvPr/>
        </p:nvGrpSpPr>
        <p:grpSpPr>
          <a:xfrm>
            <a:off x="9424888" y="2796281"/>
            <a:ext cx="2315818" cy="304800"/>
            <a:chOff x="9435548" y="2438400"/>
            <a:chExt cx="2315818" cy="304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B913045-076C-4696-B9D8-1E4BB1224221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A78D44-0345-4373-AC18-38EB3DA934BA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DF2CFA-87D1-492F-8C94-031C8968926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9C6049-4E96-40C3-A2E0-2C160102254F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78B276-155B-40D5-928F-F8EF58131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6AE9BC-B2F3-441C-B8C2-03BDF1F0CB4E}"/>
              </a:ext>
            </a:extLst>
          </p:cNvPr>
          <p:cNvGrpSpPr/>
          <p:nvPr/>
        </p:nvGrpSpPr>
        <p:grpSpPr>
          <a:xfrm>
            <a:off x="9424888" y="3160791"/>
            <a:ext cx="2315818" cy="304800"/>
            <a:chOff x="9435548" y="2438400"/>
            <a:chExt cx="2315818" cy="30480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2EBA914-DE74-465D-8DB5-CEE1D4C7CA3C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90B75EC-D615-48AD-ABBF-BB76D3E129A2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D03887F-30D0-47F3-BE22-DC249230858B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CF4E79-2007-481C-90A2-63F3D6161BAC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DE15C1-F8B5-4894-AD9C-ACFCCE2A7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745A19-C267-43DA-A781-CBCB283104EA}"/>
              </a:ext>
            </a:extLst>
          </p:cNvPr>
          <p:cNvGrpSpPr/>
          <p:nvPr/>
        </p:nvGrpSpPr>
        <p:grpSpPr>
          <a:xfrm>
            <a:off x="9424888" y="3525337"/>
            <a:ext cx="2315818" cy="304800"/>
            <a:chOff x="9435548" y="2438400"/>
            <a:chExt cx="2315818" cy="3048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0503266-152C-4804-84F3-70B94AD050AB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51C5075-F86F-4AB6-81B8-137397CFC624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92B17C-6BA7-4F7E-A12D-98D13BA3517E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6937659-920E-4D7B-98D6-6AA7AF291B73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1F543BD-00BA-4B76-8C6D-FC5F0456FC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E04A4C-DC7F-47FD-B8DF-349E7B8D3DE0}"/>
              </a:ext>
            </a:extLst>
          </p:cNvPr>
          <p:cNvGrpSpPr/>
          <p:nvPr/>
        </p:nvGrpSpPr>
        <p:grpSpPr>
          <a:xfrm>
            <a:off x="9443323" y="3889771"/>
            <a:ext cx="2315818" cy="304800"/>
            <a:chOff x="9435548" y="2438400"/>
            <a:chExt cx="2315818" cy="30480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91A5C0A-A0B7-41E6-8223-D55DA1851404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3D9863-65A6-45F3-BD8D-0B2C0FD8D624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5B0DD90-3833-4FB9-AFCA-9C7FE2C80A60}"/>
                </a:ext>
              </a:extLst>
            </p:cNvPr>
            <p:cNvCxnSpPr>
              <a:endCxn id="39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417EDD-5F09-4101-9C53-950A78D3082F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471FAEF-46EB-4553-8AEF-FA308D7642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212F7FC-7DC3-4CF0-A356-0AE36E853132}"/>
              </a:ext>
            </a:extLst>
          </p:cNvPr>
          <p:cNvGrpSpPr/>
          <p:nvPr/>
        </p:nvGrpSpPr>
        <p:grpSpPr>
          <a:xfrm>
            <a:off x="9443323" y="4274272"/>
            <a:ext cx="2315818" cy="304800"/>
            <a:chOff x="9435548" y="2438400"/>
            <a:chExt cx="2315818" cy="30480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3B83611-DAE7-4AF1-A85E-1912F3764C7C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4E55C15-54B1-4F06-B08E-BA0099F053F5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CC59A5F-F846-4DDE-A98F-F0D7A749DF2B}"/>
                </a:ext>
              </a:extLst>
            </p:cNvPr>
            <p:cNvCxnSpPr>
              <a:endCxn id="45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6836678-7740-48CA-9BC7-D2FE51C8132F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A0F17CC-2EE4-483E-9527-45A9595F3C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BC0806-3675-4D72-AF81-57822E305F4A}"/>
              </a:ext>
            </a:extLst>
          </p:cNvPr>
          <p:cNvGrpSpPr/>
          <p:nvPr/>
        </p:nvGrpSpPr>
        <p:grpSpPr>
          <a:xfrm>
            <a:off x="9443323" y="4632153"/>
            <a:ext cx="2315818" cy="304800"/>
            <a:chOff x="9435548" y="2438400"/>
            <a:chExt cx="2315818" cy="3048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D71E3E2-BB7E-43E8-989B-96F90E97D6D0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34AD04E4-110B-4C6E-B8EB-00AA6837360C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EA3E75-B517-4AB8-A597-C0EE4D6CAAC2}"/>
                </a:ext>
              </a:extLst>
            </p:cNvPr>
            <p:cNvCxnSpPr>
              <a:endCxn id="51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931A778-0587-48F4-B9FE-5FBEB15237B9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FDF36A9-5A37-40E9-8295-C03F45AE5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AE0C1A2-0EB2-4376-8C98-C5C7C8FA48F4}"/>
              </a:ext>
            </a:extLst>
          </p:cNvPr>
          <p:cNvGrpSpPr/>
          <p:nvPr/>
        </p:nvGrpSpPr>
        <p:grpSpPr>
          <a:xfrm>
            <a:off x="9459167" y="5029789"/>
            <a:ext cx="2315818" cy="304800"/>
            <a:chOff x="9435548" y="2438400"/>
            <a:chExt cx="2315818" cy="30480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1D818AD-4637-405E-8698-DFD20A56DA6F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CB1E5B7A-5D53-4DA6-9A86-030EE23FCEBD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B6E96FA-EC4D-4742-A805-A87DEF91ABCC}"/>
                </a:ext>
              </a:extLst>
            </p:cNvPr>
            <p:cNvCxnSpPr>
              <a:endCxn id="57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1D1373A-0833-4A8F-9546-B8FED9E02826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2228231-0C56-49F4-8609-447A57D4B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C993C6-544B-4E57-9F73-BE797C46F9D3}"/>
              </a:ext>
            </a:extLst>
          </p:cNvPr>
          <p:cNvGrpSpPr/>
          <p:nvPr/>
        </p:nvGrpSpPr>
        <p:grpSpPr>
          <a:xfrm>
            <a:off x="9459167" y="5385354"/>
            <a:ext cx="2315818" cy="304800"/>
            <a:chOff x="9435548" y="2438400"/>
            <a:chExt cx="2315818" cy="30480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6548FC-8B58-499D-88CE-9B7A6765D9BD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C8DEC1F-D856-46EB-B1FA-6D0481F45C9A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60FEAA2-12B3-4183-AC9F-E27EB87750E4}"/>
                </a:ext>
              </a:extLst>
            </p:cNvPr>
            <p:cNvCxnSpPr>
              <a:endCxn id="63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9D34B49-42E2-42E1-8314-EE02D5E52AAF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13A7A55-37D0-457F-9B90-1F45248EE9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E113DF-B91A-46E3-872B-6CD8C1DCDC7A}"/>
              </a:ext>
            </a:extLst>
          </p:cNvPr>
          <p:cNvGrpSpPr/>
          <p:nvPr/>
        </p:nvGrpSpPr>
        <p:grpSpPr>
          <a:xfrm>
            <a:off x="9443029" y="5725269"/>
            <a:ext cx="2315818" cy="304800"/>
            <a:chOff x="9435548" y="2438400"/>
            <a:chExt cx="2315818" cy="304800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2E11AF9-0997-4A4B-98AD-8BE7D817B9B1}"/>
                </a:ext>
              </a:extLst>
            </p:cNvPr>
            <p:cNvSpPr/>
            <p:nvPr/>
          </p:nvSpPr>
          <p:spPr>
            <a:xfrm>
              <a:off x="9915218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C16C53B-9926-43A6-9548-3BF444F86188}"/>
                </a:ext>
              </a:extLst>
            </p:cNvPr>
            <p:cNvSpPr/>
            <p:nvPr/>
          </p:nvSpPr>
          <p:spPr>
            <a:xfrm>
              <a:off x="11073127" y="2438400"/>
              <a:ext cx="678239" cy="304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5E9236B-B859-4284-8D18-39CE1BD2405A}"/>
                </a:ext>
              </a:extLst>
            </p:cNvPr>
            <p:cNvCxnSpPr>
              <a:endCxn id="69" idx="1"/>
            </p:cNvCxnSpPr>
            <p:nvPr/>
          </p:nvCxnSpPr>
          <p:spPr>
            <a:xfrm>
              <a:off x="9435548" y="2590800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468508-E3E6-4B8F-8B40-3BEB0BDB7AD9}"/>
                </a:ext>
              </a:extLst>
            </p:cNvPr>
            <p:cNvCxnSpPr/>
            <p:nvPr/>
          </p:nvCxnSpPr>
          <p:spPr>
            <a:xfrm>
              <a:off x="10593457" y="2551044"/>
              <a:ext cx="479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20820E1-5230-4956-8E92-2AAFB9218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5814" y="2663688"/>
              <a:ext cx="4640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085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4637</TotalTime>
  <Words>1410</Words>
  <Application>Microsoft Office PowerPoint</Application>
  <PresentationFormat>Widescreen</PresentationFormat>
  <Paragraphs>249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Ion</vt:lpstr>
      <vt:lpstr>Design and Analysis of Algorithms</vt:lpstr>
      <vt:lpstr>Hash Tables </vt:lpstr>
      <vt:lpstr>Dictionary data structure</vt:lpstr>
      <vt:lpstr>Dictionary Data Structure</vt:lpstr>
      <vt:lpstr>Direct Address Tables (DAT)</vt:lpstr>
      <vt:lpstr>Direct Address Tables (DAT)</vt:lpstr>
      <vt:lpstr>Direct Address Table</vt:lpstr>
      <vt:lpstr>Hashing Function</vt:lpstr>
      <vt:lpstr>Handling Collisions in Hash Table</vt:lpstr>
      <vt:lpstr>Dictionary Operations and Collisions</vt:lpstr>
      <vt:lpstr>PowerPoint Presentation</vt:lpstr>
      <vt:lpstr>Hashing with Chaining Analysis</vt:lpstr>
      <vt:lpstr>Theorem 11.1 </vt:lpstr>
      <vt:lpstr>Theorem 11.2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544</cp:revision>
  <dcterms:created xsi:type="dcterms:W3CDTF">2020-04-04T05:11:36Z</dcterms:created>
  <dcterms:modified xsi:type="dcterms:W3CDTF">2020-06-26T07:50:36Z</dcterms:modified>
</cp:coreProperties>
</file>