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3" r:id="rId4"/>
    <p:sldId id="284" r:id="rId5"/>
    <p:sldId id="285" r:id="rId6"/>
    <p:sldId id="287" r:id="rId7"/>
    <p:sldId id="288" r:id="rId8"/>
    <p:sldId id="286" r:id="rId9"/>
    <p:sldId id="28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27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032" y="4478010"/>
            <a:ext cx="542172" cy="542172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8106" y="4797903"/>
            <a:ext cx="567666" cy="567666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3608822" y="5525763"/>
            <a:ext cx="1344796" cy="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Binary Search Trees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Insertion and deletion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4833-AE71-42C2-A279-25656CC2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0927"/>
            <a:ext cx="9404723" cy="1400530"/>
          </a:xfrm>
        </p:spPr>
        <p:txBody>
          <a:bodyPr/>
          <a:lstStyle/>
          <a:p>
            <a:r>
              <a:rPr lang="en-US" dirty="0"/>
              <a:t>Insertion in BST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D2A10-738F-4615-BF15-2CAD2CFC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D5E14-E497-4C1D-889C-8042252D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59C65260-10F5-415E-90C5-771CD9C477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9466085"/>
                  </p:ext>
                </p:extLst>
              </p:nvPr>
            </p:nvGraphicFramePr>
            <p:xfrm>
              <a:off x="1394860" y="901192"/>
              <a:ext cx="4104792" cy="51917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3453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591339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Tree-Insert(</a:t>
                          </a:r>
                          <a:r>
                            <a:rPr lang="en-US" dirty="0" err="1"/>
                            <a:t>T,z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20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996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132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57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688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944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995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547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5642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59C65260-10F5-415E-90C5-771CD9C477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9466085"/>
                  </p:ext>
                </p:extLst>
              </p:nvPr>
            </p:nvGraphicFramePr>
            <p:xfrm>
              <a:off x="1394860" y="901192"/>
              <a:ext cx="4104792" cy="51917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3453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591339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Tree-Insert(</a:t>
                          </a:r>
                          <a:r>
                            <a:rPr lang="en-US" dirty="0" err="1"/>
                            <a:t>T,z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08197" r="-677" b="-1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208197" r="-67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308197" r="-67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408197" r="-67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508197" r="-677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20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608197" r="-67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996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720000" r="-677" b="-6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32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806557" r="-677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57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906557" r="-67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688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006557" r="-67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944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106557" r="-67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995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206557" r="-67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547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306557" r="-67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35642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24D1E70-9854-4D5E-A209-E69E262F64D3}"/>
              </a:ext>
            </a:extLst>
          </p:cNvPr>
          <p:cNvGrpSpPr/>
          <p:nvPr/>
        </p:nvGrpSpPr>
        <p:grpSpPr>
          <a:xfrm>
            <a:off x="7513984" y="2135926"/>
            <a:ext cx="3915294" cy="2722292"/>
            <a:chOff x="7513984" y="1601457"/>
            <a:chExt cx="3915294" cy="27222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C9084-AB91-468D-9A5A-693F894D6AA2}"/>
                </a:ext>
              </a:extLst>
            </p:cNvPr>
            <p:cNvSpPr/>
            <p:nvPr/>
          </p:nvSpPr>
          <p:spPr>
            <a:xfrm>
              <a:off x="9183757" y="1601457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AD14BA-ED5E-4863-A645-7253A5FE7214}"/>
                </a:ext>
              </a:extLst>
            </p:cNvPr>
            <p:cNvSpPr/>
            <p:nvPr/>
          </p:nvSpPr>
          <p:spPr>
            <a:xfrm>
              <a:off x="8116958" y="2321189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EA1344-0DBE-498F-9B68-E8FF8FC539ED}"/>
                </a:ext>
              </a:extLst>
            </p:cNvPr>
            <p:cNvSpPr/>
            <p:nvPr/>
          </p:nvSpPr>
          <p:spPr>
            <a:xfrm>
              <a:off x="10352540" y="2321189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5A11EC-ADA8-4BE7-A37B-08F90E2924F6}"/>
                </a:ext>
              </a:extLst>
            </p:cNvPr>
            <p:cNvSpPr/>
            <p:nvPr/>
          </p:nvSpPr>
          <p:spPr>
            <a:xfrm>
              <a:off x="7513984" y="3001987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8815CB-0363-41A5-9F52-E130AAA4DFF7}"/>
                </a:ext>
              </a:extLst>
            </p:cNvPr>
            <p:cNvSpPr/>
            <p:nvPr/>
          </p:nvSpPr>
          <p:spPr>
            <a:xfrm>
              <a:off x="8594036" y="3001987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A8E099-6C0E-4BCA-B9CC-5A27CC9E09F1}"/>
                </a:ext>
              </a:extLst>
            </p:cNvPr>
            <p:cNvSpPr/>
            <p:nvPr/>
          </p:nvSpPr>
          <p:spPr>
            <a:xfrm>
              <a:off x="9766855" y="3006102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E498CD-DAE6-42B6-B8B2-6813FC600613}"/>
                </a:ext>
              </a:extLst>
            </p:cNvPr>
            <p:cNvSpPr/>
            <p:nvPr/>
          </p:nvSpPr>
          <p:spPr>
            <a:xfrm>
              <a:off x="10952200" y="3001987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19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677900-EEBC-4C0F-82E1-1C11A7AE98B0}"/>
                </a:ext>
              </a:extLst>
            </p:cNvPr>
            <p:cNvSpPr/>
            <p:nvPr/>
          </p:nvSpPr>
          <p:spPr>
            <a:xfrm>
              <a:off x="9415671" y="3897623"/>
              <a:ext cx="477078" cy="4261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82F61E-4E61-4645-BF55-44FC61DACED7}"/>
                </a:ext>
              </a:extLst>
            </p:cNvPr>
            <p:cNvSpPr/>
            <p:nvPr/>
          </p:nvSpPr>
          <p:spPr>
            <a:xfrm>
              <a:off x="10259777" y="3897623"/>
              <a:ext cx="477078" cy="4261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17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C90586-827B-4529-82C7-68EAEAF7CE77}"/>
                </a:ext>
              </a:extLst>
            </p:cNvPr>
            <p:cNvCxnSpPr>
              <a:stCxn id="8" idx="4"/>
              <a:endCxn id="9" idx="7"/>
            </p:cNvCxnSpPr>
            <p:nvPr/>
          </p:nvCxnSpPr>
          <p:spPr>
            <a:xfrm flipH="1">
              <a:off x="8524170" y="2027583"/>
              <a:ext cx="898126" cy="3560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EA9486-61D9-4FC9-BD7F-1FAAF75339BE}"/>
                </a:ext>
              </a:extLst>
            </p:cNvPr>
            <p:cNvCxnSpPr>
              <a:cxnSpLocks/>
              <a:stCxn id="8" idx="4"/>
              <a:endCxn id="10" idx="1"/>
            </p:cNvCxnSpPr>
            <p:nvPr/>
          </p:nvCxnSpPr>
          <p:spPr>
            <a:xfrm>
              <a:off x="9422296" y="2027583"/>
              <a:ext cx="1000110" cy="3560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E469E3-97C2-474D-80BB-23F6C123BE9A}"/>
                </a:ext>
              </a:extLst>
            </p:cNvPr>
            <p:cNvCxnSpPr>
              <a:cxnSpLocks/>
              <a:stCxn id="9" idx="4"/>
              <a:endCxn id="11" idx="7"/>
            </p:cNvCxnSpPr>
            <p:nvPr/>
          </p:nvCxnSpPr>
          <p:spPr>
            <a:xfrm flipH="1">
              <a:off x="7921196" y="2747315"/>
              <a:ext cx="434301" cy="3170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A7E6C31-AEBF-4210-9483-CFCAA6455286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8355497" y="2747315"/>
              <a:ext cx="477078" cy="254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E1B94E5-886B-42F3-AF44-DCD2EEE4B443}"/>
                </a:ext>
              </a:extLst>
            </p:cNvPr>
            <p:cNvCxnSpPr>
              <a:cxnSpLocks/>
              <a:stCxn id="10" idx="4"/>
              <a:endCxn id="13" idx="7"/>
            </p:cNvCxnSpPr>
            <p:nvPr/>
          </p:nvCxnSpPr>
          <p:spPr>
            <a:xfrm flipH="1">
              <a:off x="10174067" y="2747315"/>
              <a:ext cx="417012" cy="321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1256485-A9A8-48C1-8E93-0B1C04526E66}"/>
                </a:ext>
              </a:extLst>
            </p:cNvPr>
            <p:cNvCxnSpPr>
              <a:cxnSpLocks/>
              <a:stCxn id="10" idx="4"/>
              <a:endCxn id="14" idx="1"/>
            </p:cNvCxnSpPr>
            <p:nvPr/>
          </p:nvCxnSpPr>
          <p:spPr>
            <a:xfrm>
              <a:off x="10591079" y="2747315"/>
              <a:ext cx="430987" cy="3170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BA1CA6C-C952-4E20-A5A0-7441A1E3DFCB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 flipH="1">
              <a:off x="9654210" y="3432228"/>
              <a:ext cx="351184" cy="465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887E94C-CB0B-4D7F-84ED-7A40A01BE872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10005394" y="3432228"/>
              <a:ext cx="492922" cy="465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85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D5C-9968-4A56-B8AD-66F87B24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7BEB-D91B-41D8-9A53-4AAD1A07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4684642"/>
          </a:xfrm>
        </p:spPr>
        <p:txBody>
          <a:bodyPr>
            <a:normAutofit/>
          </a:bodyPr>
          <a:lstStyle/>
          <a:p>
            <a:r>
              <a:rPr lang="en-US" dirty="0"/>
              <a:t>Let z is the node to be deleted from BST. This deletion has three basic cases</a:t>
            </a:r>
          </a:p>
          <a:p>
            <a:pPr lvl="1"/>
            <a:r>
              <a:rPr lang="en-US" dirty="0"/>
              <a:t>If z has no children, then simply remove it and place null pointer in its parent node for z</a:t>
            </a:r>
          </a:p>
          <a:p>
            <a:pPr lvl="1"/>
            <a:r>
              <a:rPr lang="en-US" dirty="0"/>
              <a:t>If z has just one child, then elevate that child to take z’s position in the tree by modifying z’s parent to replace z by z’s child. </a:t>
            </a:r>
          </a:p>
          <a:p>
            <a:pPr lvl="1"/>
            <a:r>
              <a:rPr lang="en-US" dirty="0"/>
              <a:t>If z has two children, then find z’s successor y—which must be in z’s right</a:t>
            </a:r>
            <a:br>
              <a:rPr lang="en-US" dirty="0"/>
            </a:br>
            <a:r>
              <a:rPr lang="en-US" dirty="0"/>
              <a:t>subtree—and have y take z’s position in the tree. </a:t>
            </a:r>
          </a:p>
          <a:p>
            <a:pPr lvl="2"/>
            <a:r>
              <a:rPr lang="en-US" dirty="0"/>
              <a:t>The rest of z’s original right subtree becomes y’s new right subtree, and z’s left subtree becomes y’s new left subtree. </a:t>
            </a:r>
          </a:p>
          <a:p>
            <a:pPr lvl="2"/>
            <a:r>
              <a:rPr lang="en-US" dirty="0"/>
              <a:t>This case is the tricky one because it matters whether y is z’s right child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7672-B320-42FB-A2CA-6090BC80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A7C0-89CF-4BBB-8155-7AB0959F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6D12-9298-49F0-929F-DD5CB0B1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The procedures to delete from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89DA-44B4-4A90-82F2-57861A52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0406"/>
            <a:ext cx="8946541" cy="5027994"/>
          </a:xfrm>
        </p:spPr>
        <p:txBody>
          <a:bodyPr>
            <a:normAutofit/>
          </a:bodyPr>
          <a:lstStyle/>
          <a:p>
            <a:r>
              <a:rPr lang="en-US" dirty="0"/>
              <a:t>Z with no child: then we replace z by its right child, which may or may not be NIL. </a:t>
            </a:r>
          </a:p>
          <a:p>
            <a:pPr lvl="1"/>
            <a:r>
              <a:rPr lang="en-US" dirty="0"/>
              <a:t>When z’s right child is NIL, this case deals with the situation in which z has no children. </a:t>
            </a:r>
          </a:p>
          <a:p>
            <a:pPr lvl="1"/>
            <a:r>
              <a:rPr lang="en-US" dirty="0"/>
              <a:t>When z’s right child is non-NIL, this case handles the situation in which z has just one child, which is its right child </a:t>
            </a:r>
          </a:p>
          <a:p>
            <a:r>
              <a:rPr lang="en-US" dirty="0"/>
              <a:t>Z with one child on left: replace z by its left child</a:t>
            </a:r>
          </a:p>
          <a:p>
            <a:r>
              <a:rPr lang="en-US" dirty="0"/>
              <a:t>Z with both children: find z’s successor y, which lies in ´’s right subtree and has no left child </a:t>
            </a:r>
          </a:p>
          <a:p>
            <a:pPr lvl="1"/>
            <a:r>
              <a:rPr lang="en-US" dirty="0"/>
              <a:t>splice y out of its current location and have it replace z in the tree </a:t>
            </a:r>
          </a:p>
          <a:p>
            <a:pPr lvl="1"/>
            <a:r>
              <a:rPr lang="en-US" dirty="0"/>
              <a:t>If y is z’s right child, then replace z by y, leaving y’s right child alone</a:t>
            </a:r>
          </a:p>
          <a:p>
            <a:pPr lvl="1"/>
            <a:r>
              <a:rPr lang="en-US" dirty="0"/>
              <a:t>Otherwise, y lies within z’s right subtree but is not z’s right child. In this case, first replace y by its own right child, and then we replace z by 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D3C3D-EDDE-4F77-845C-583FF2E3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6D00A-574F-42F5-8774-8DED8D15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AA852-C177-4856-879D-76B17778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3309-8AB4-4883-BA1B-B6BB378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1C5CBC-8DD3-49E2-8645-8A1F62030A17}"/>
              </a:ext>
            </a:extLst>
          </p:cNvPr>
          <p:cNvGrpSpPr/>
          <p:nvPr/>
        </p:nvGrpSpPr>
        <p:grpSpPr>
          <a:xfrm>
            <a:off x="835024" y="1605364"/>
            <a:ext cx="886598" cy="1560817"/>
            <a:chOff x="2756452" y="1616766"/>
            <a:chExt cx="1085381" cy="15608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DB6A13-17F7-46A1-8178-38B95A8C3E9B}"/>
                </a:ext>
              </a:extLst>
            </p:cNvPr>
            <p:cNvGrpSpPr/>
            <p:nvPr/>
          </p:nvGrpSpPr>
          <p:grpSpPr>
            <a:xfrm>
              <a:off x="2756452" y="1616766"/>
              <a:ext cx="1085381" cy="1272209"/>
              <a:chOff x="9974853" y="750369"/>
              <a:chExt cx="1301450" cy="209884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2E7D5A8-C98D-4D8D-BECC-5616A764A8EE}"/>
                  </a:ext>
                </a:extLst>
              </p:cNvPr>
              <p:cNvSpPr/>
              <p:nvPr/>
            </p:nvSpPr>
            <p:spPr>
              <a:xfrm>
                <a:off x="10352540" y="1497496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9710DB-86FF-4002-94B6-633A53B9A76C}"/>
                  </a:ext>
                </a:extLst>
              </p:cNvPr>
              <p:cNvSpPr/>
              <p:nvPr/>
            </p:nvSpPr>
            <p:spPr>
              <a:xfrm>
                <a:off x="10788565" y="2319131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E55F22-55A9-404E-BF11-363E032365DD}"/>
                  </a:ext>
                </a:extLst>
              </p:cNvPr>
              <p:cNvSpPr/>
              <p:nvPr/>
            </p:nvSpPr>
            <p:spPr>
              <a:xfrm>
                <a:off x="9974853" y="2319131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2FFFF5-C455-48E8-AEC1-90164D336DF3}"/>
                  </a:ext>
                </a:extLst>
              </p:cNvPr>
              <p:cNvSpPr/>
              <p:nvPr/>
            </p:nvSpPr>
            <p:spPr>
              <a:xfrm>
                <a:off x="10352540" y="750369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45C7573-D10C-4E27-9ABA-83C3F109BA89}"/>
                  </a:ext>
                </a:extLst>
              </p:cNvPr>
              <p:cNvCxnSpPr>
                <a:stCxn id="9" idx="4"/>
                <a:endCxn id="6" idx="0"/>
              </p:cNvCxnSpPr>
              <p:nvPr/>
            </p:nvCxnSpPr>
            <p:spPr>
              <a:xfrm>
                <a:off x="10596409" y="1280456"/>
                <a:ext cx="0" cy="217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CBC602A-0196-4C63-8FC5-EED15C3620D8}"/>
                  </a:ext>
                </a:extLst>
              </p:cNvPr>
              <p:cNvCxnSpPr>
                <a:cxnSpLocks/>
                <a:stCxn id="6" idx="4"/>
                <a:endCxn id="8" idx="7"/>
              </p:cNvCxnSpPr>
              <p:nvPr/>
            </p:nvCxnSpPr>
            <p:spPr>
              <a:xfrm flipH="1">
                <a:off x="10391163" y="2027583"/>
                <a:ext cx="205246" cy="369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E4DFE68-7B24-4919-978E-BE8EC7B29525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10596409" y="2027583"/>
                <a:ext cx="436025" cy="291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4019E2-0296-4A01-A2DE-389689CD796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3440068" y="2888975"/>
              <a:ext cx="198384" cy="2886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9546CC-5646-47DC-B67D-56C6DFEB3899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638452" y="2888975"/>
              <a:ext cx="203381" cy="2886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31D4DC-8976-4922-B2A6-149CEE85226D}"/>
              </a:ext>
            </a:extLst>
          </p:cNvPr>
          <p:cNvGrpSpPr/>
          <p:nvPr/>
        </p:nvGrpSpPr>
        <p:grpSpPr>
          <a:xfrm>
            <a:off x="1119898" y="4343692"/>
            <a:ext cx="332266" cy="1008625"/>
            <a:chOff x="10352540" y="750369"/>
            <a:chExt cx="487738" cy="166399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78C1CC-EA81-4629-B65A-6374BE1CE095}"/>
                </a:ext>
              </a:extLst>
            </p:cNvPr>
            <p:cNvSpPr/>
            <p:nvPr/>
          </p:nvSpPr>
          <p:spPr>
            <a:xfrm>
              <a:off x="10352540" y="1497496"/>
              <a:ext cx="487738" cy="53008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D28C67-4107-4871-9A90-2C7D1FAF3898}"/>
                </a:ext>
              </a:extLst>
            </p:cNvPr>
            <p:cNvSpPr/>
            <p:nvPr/>
          </p:nvSpPr>
          <p:spPr>
            <a:xfrm>
              <a:off x="10352540" y="750369"/>
              <a:ext cx="487738" cy="53008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750C4B-BA1C-4C2F-8C4A-7DF9333D5EAC}"/>
                </a:ext>
              </a:extLst>
            </p:cNvPr>
            <p:cNvCxnSpPr>
              <a:stCxn id="32" idx="4"/>
              <a:endCxn id="29" idx="0"/>
            </p:cNvCxnSpPr>
            <p:nvPr/>
          </p:nvCxnSpPr>
          <p:spPr>
            <a:xfrm>
              <a:off x="10596409" y="1280456"/>
              <a:ext cx="0" cy="2170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CACA4C0-324B-4176-8912-2CBE0D1E50FF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 flipH="1">
              <a:off x="10391163" y="2027583"/>
              <a:ext cx="205246" cy="36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98A290-CC33-4528-8057-F63B7299B0E4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10596409" y="2027583"/>
              <a:ext cx="203388" cy="3867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D3E0E7-6A7B-44CD-8A9E-8C70893229AC}"/>
              </a:ext>
            </a:extLst>
          </p:cNvPr>
          <p:cNvSpPr/>
          <p:nvPr/>
        </p:nvSpPr>
        <p:spPr>
          <a:xfrm rot="5400000">
            <a:off x="860043" y="3590851"/>
            <a:ext cx="790465" cy="30480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E88416-C831-41A3-B23E-6A4A728EF07F}"/>
              </a:ext>
            </a:extLst>
          </p:cNvPr>
          <p:cNvGrpSpPr/>
          <p:nvPr/>
        </p:nvGrpSpPr>
        <p:grpSpPr>
          <a:xfrm>
            <a:off x="3602740" y="1607215"/>
            <a:ext cx="886598" cy="3648352"/>
            <a:chOff x="3393014" y="1703965"/>
            <a:chExt cx="886598" cy="364835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C213EE-4BB9-4E16-9847-A2E99BA3CA7F}"/>
                </a:ext>
              </a:extLst>
            </p:cNvPr>
            <p:cNvGrpSpPr/>
            <p:nvPr/>
          </p:nvGrpSpPr>
          <p:grpSpPr>
            <a:xfrm>
              <a:off x="3393014" y="1703965"/>
              <a:ext cx="886598" cy="1272209"/>
              <a:chOff x="9974853" y="750369"/>
              <a:chExt cx="1301450" cy="209884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911DFE7-36DB-456F-BED0-106B73AE3EAC}"/>
                  </a:ext>
                </a:extLst>
              </p:cNvPr>
              <p:cNvSpPr/>
              <p:nvPr/>
            </p:nvSpPr>
            <p:spPr>
              <a:xfrm>
                <a:off x="10352540" y="1497496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1631A6-62CD-46BB-AAFB-D298DB7FD303}"/>
                  </a:ext>
                </a:extLst>
              </p:cNvPr>
              <p:cNvSpPr/>
              <p:nvPr/>
            </p:nvSpPr>
            <p:spPr>
              <a:xfrm>
                <a:off x="10788565" y="2319131"/>
                <a:ext cx="487738" cy="53008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14D6353-C288-4BBD-B87C-7C64C74E9E17}"/>
                      </a:ext>
                    </a:extLst>
                  </p:cNvPr>
                  <p:cNvSpPr/>
                  <p:nvPr/>
                </p:nvSpPr>
                <p:spPr>
                  <a:xfrm>
                    <a:off x="9974853" y="2319131"/>
                    <a:ext cx="487738" cy="530087"/>
                  </a:xfrm>
                  <a:prstGeom prst="ellipse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14D6353-C288-4BBD-B87C-7C64C74E9E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4853" y="2319131"/>
                    <a:ext cx="487738" cy="53008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1F7873C-BAFD-4E2D-A086-CE1B5BEC8B11}"/>
                  </a:ext>
                </a:extLst>
              </p:cNvPr>
              <p:cNvSpPr/>
              <p:nvPr/>
            </p:nvSpPr>
            <p:spPr>
              <a:xfrm>
                <a:off x="10352540" y="750369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9BF8D11-4905-497D-AE65-5D60EA63F1A3}"/>
                  </a:ext>
                </a:extLst>
              </p:cNvPr>
              <p:cNvCxnSpPr>
                <a:stCxn id="56" idx="4"/>
                <a:endCxn id="53" idx="0"/>
              </p:cNvCxnSpPr>
              <p:nvPr/>
            </p:nvCxnSpPr>
            <p:spPr>
              <a:xfrm>
                <a:off x="10596409" y="1280456"/>
                <a:ext cx="0" cy="217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72E246-261C-4788-94F1-4C16C3C2404B}"/>
                  </a:ext>
                </a:extLst>
              </p:cNvPr>
              <p:cNvCxnSpPr>
                <a:cxnSpLocks/>
                <a:stCxn id="53" idx="4"/>
                <a:endCxn id="55" idx="7"/>
              </p:cNvCxnSpPr>
              <p:nvPr/>
            </p:nvCxnSpPr>
            <p:spPr>
              <a:xfrm flipH="1">
                <a:off x="10391163" y="2027583"/>
                <a:ext cx="205246" cy="369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0C98168-0634-4C4C-9604-4537A1654811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10596409" y="2027583"/>
                <a:ext cx="436025" cy="291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0BD39A-8C6F-4C1F-8BC5-C3A5728111E5}"/>
                </a:ext>
              </a:extLst>
            </p:cNvPr>
            <p:cNvGrpSpPr/>
            <p:nvPr/>
          </p:nvGrpSpPr>
          <p:grpSpPr>
            <a:xfrm>
              <a:off x="3624601" y="4347888"/>
              <a:ext cx="332266" cy="1004429"/>
              <a:chOff x="10352540" y="750369"/>
              <a:chExt cx="487738" cy="16570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8D35C1AD-AF03-4336-9BA8-4EDFCC493DEC}"/>
                      </a:ext>
                    </a:extLst>
                  </p:cNvPr>
                  <p:cNvSpPr/>
                  <p:nvPr/>
                </p:nvSpPr>
                <p:spPr>
                  <a:xfrm>
                    <a:off x="10352540" y="1497496"/>
                    <a:ext cx="487738" cy="530087"/>
                  </a:xfrm>
                  <a:prstGeom prst="ellipse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8D35C1AD-AF03-4336-9BA8-4EDFCC493D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2540" y="1497496"/>
                    <a:ext cx="487738" cy="53008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893BE2-B786-44EB-B8CE-14ED4FCB5E4E}"/>
                  </a:ext>
                </a:extLst>
              </p:cNvPr>
              <p:cNvSpPr/>
              <p:nvPr/>
            </p:nvSpPr>
            <p:spPr>
              <a:xfrm>
                <a:off x="10352540" y="750369"/>
                <a:ext cx="487738" cy="53008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0DC0E11-536A-4351-9A7F-9C7E7AE5FDF3}"/>
                  </a:ext>
                </a:extLst>
              </p:cNvPr>
              <p:cNvCxnSpPr>
                <a:stCxn id="46" idx="4"/>
                <a:endCxn id="45" idx="0"/>
              </p:cNvCxnSpPr>
              <p:nvPr/>
            </p:nvCxnSpPr>
            <p:spPr>
              <a:xfrm>
                <a:off x="10596409" y="1280456"/>
                <a:ext cx="0" cy="217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5B827D6-2BD6-4111-A90A-0AEB83DE0C7D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10391163" y="2027583"/>
                <a:ext cx="205246" cy="369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695AC3-162F-4BEA-9351-6B426157D5CC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>
                <a:off x="10596409" y="2027583"/>
                <a:ext cx="229896" cy="379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0C346DB0-1021-4485-9607-F5695E637FBF}"/>
                </a:ext>
              </a:extLst>
            </p:cNvPr>
            <p:cNvSpPr/>
            <p:nvPr/>
          </p:nvSpPr>
          <p:spPr>
            <a:xfrm rot="5400000">
              <a:off x="3417327" y="3489491"/>
              <a:ext cx="790465" cy="304801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E9BB03-47D7-4FE8-9E96-C919AD0F83B1}"/>
                </a:ext>
              </a:extLst>
            </p:cNvPr>
            <p:cNvCxnSpPr>
              <a:cxnSpLocks/>
              <a:stCxn id="55" idx="4"/>
            </p:cNvCxnSpPr>
            <p:nvPr/>
          </p:nvCxnSpPr>
          <p:spPr>
            <a:xfrm flipH="1">
              <a:off x="3393014" y="2976174"/>
              <a:ext cx="166133" cy="17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2C05A8-7AB1-45F9-B51F-E9070DB75104}"/>
                </a:ext>
              </a:extLst>
            </p:cNvPr>
            <p:cNvCxnSpPr>
              <a:cxnSpLocks/>
              <a:stCxn id="55" idx="4"/>
            </p:cNvCxnSpPr>
            <p:nvPr/>
          </p:nvCxnSpPr>
          <p:spPr>
            <a:xfrm>
              <a:off x="3559147" y="2976174"/>
              <a:ext cx="130904" cy="17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66C15E4-A8EB-4B8F-8F2C-0074497072BE}"/>
              </a:ext>
            </a:extLst>
          </p:cNvPr>
          <p:cNvGrpSpPr/>
          <p:nvPr/>
        </p:nvGrpSpPr>
        <p:grpSpPr>
          <a:xfrm>
            <a:off x="6762706" y="1798913"/>
            <a:ext cx="1027043" cy="1742227"/>
            <a:chOff x="3816142" y="4194985"/>
            <a:chExt cx="1027043" cy="17422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FBF756D-0327-4A27-AE50-4B4201F86ADC}"/>
                </a:ext>
              </a:extLst>
            </p:cNvPr>
            <p:cNvSpPr/>
            <p:nvPr/>
          </p:nvSpPr>
          <p:spPr>
            <a:xfrm>
              <a:off x="4073437" y="4647853"/>
              <a:ext cx="332266" cy="32131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BD38E320-77D0-4ABD-B7DA-A68660C59C99}"/>
                    </a:ext>
                  </a:extLst>
                </p:cNvPr>
                <p:cNvSpPr/>
                <p:nvPr/>
              </p:nvSpPr>
              <p:spPr>
                <a:xfrm>
                  <a:off x="3816142" y="5145884"/>
                  <a:ext cx="332266" cy="321310"/>
                </a:xfrm>
                <a:prstGeom prst="ellips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BD38E320-77D0-4ABD-B7DA-A68660C59C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142" y="5145884"/>
                  <a:ext cx="332266" cy="321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9DB78D3-E812-47B3-8D6D-A49BF8E1B4AD}"/>
                </a:ext>
              </a:extLst>
            </p:cNvPr>
            <p:cNvSpPr/>
            <p:nvPr/>
          </p:nvSpPr>
          <p:spPr>
            <a:xfrm>
              <a:off x="4073437" y="4194985"/>
              <a:ext cx="332266" cy="32131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86D7D8A-F75E-46AD-9B73-AA9F05CFB188}"/>
                </a:ext>
              </a:extLst>
            </p:cNvPr>
            <p:cNvCxnSpPr>
              <a:stCxn id="71" idx="4"/>
              <a:endCxn id="68" idx="0"/>
            </p:cNvCxnSpPr>
            <p:nvPr/>
          </p:nvCxnSpPr>
          <p:spPr>
            <a:xfrm>
              <a:off x="4239570" y="4516295"/>
              <a:ext cx="0" cy="1315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588063-ECB5-43AB-8A79-881A075600E6}"/>
                </a:ext>
              </a:extLst>
            </p:cNvPr>
            <p:cNvCxnSpPr>
              <a:cxnSpLocks/>
              <a:stCxn id="68" idx="4"/>
              <a:endCxn id="70" idx="7"/>
            </p:cNvCxnSpPr>
            <p:nvPr/>
          </p:nvCxnSpPr>
          <p:spPr>
            <a:xfrm flipH="1">
              <a:off x="4099748" y="4969163"/>
              <a:ext cx="139822" cy="22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8AB86A1-2625-4955-9247-050BDE54A9EA}"/>
                </a:ext>
              </a:extLst>
            </p:cNvPr>
            <p:cNvCxnSpPr>
              <a:cxnSpLocks/>
              <a:stCxn id="68" idx="4"/>
            </p:cNvCxnSpPr>
            <p:nvPr/>
          </p:nvCxnSpPr>
          <p:spPr>
            <a:xfrm>
              <a:off x="4239570" y="4969163"/>
              <a:ext cx="155861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D07F1EC-5EEC-4824-B10C-EC9791C3CA0B}"/>
                    </a:ext>
                  </a:extLst>
                </p:cNvPr>
                <p:cNvSpPr/>
                <p:nvPr/>
              </p:nvSpPr>
              <p:spPr>
                <a:xfrm>
                  <a:off x="4240370" y="5180990"/>
                  <a:ext cx="327235" cy="321311"/>
                </a:xfrm>
                <a:prstGeom prst="ellips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D07F1EC-5EEC-4824-B10C-EC9791C3C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370" y="5180990"/>
                  <a:ext cx="327235" cy="321311"/>
                </a:xfrm>
                <a:prstGeom prst="ellipse">
                  <a:avLst/>
                </a:prstGeom>
                <a:blipFill>
                  <a:blip r:embed="rId5"/>
                  <a:stretch>
                    <a:fillRect l="-350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A84893F-6241-4B62-BDB7-8882E89449E7}"/>
                </a:ext>
              </a:extLst>
            </p:cNvPr>
            <p:cNvCxnSpPr>
              <a:cxnSpLocks/>
              <a:stCxn id="76" idx="5"/>
              <a:endCxn id="86" idx="0"/>
            </p:cNvCxnSpPr>
            <p:nvPr/>
          </p:nvCxnSpPr>
          <p:spPr>
            <a:xfrm>
              <a:off x="4519683" y="5455246"/>
              <a:ext cx="159885" cy="1606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E45F122-5BCE-4166-A8E7-260D298A3DA0}"/>
                    </a:ext>
                  </a:extLst>
                </p:cNvPr>
                <p:cNvSpPr/>
                <p:nvPr/>
              </p:nvSpPr>
              <p:spPr>
                <a:xfrm>
                  <a:off x="4515950" y="5615901"/>
                  <a:ext cx="327235" cy="321311"/>
                </a:xfrm>
                <a:prstGeom prst="ellips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E45F122-5BCE-4166-A8E7-260D298A3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950" y="5615901"/>
                  <a:ext cx="327235" cy="32131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953F1764-746D-49F2-802B-5AF4ADA8CF94}"/>
              </a:ext>
            </a:extLst>
          </p:cNvPr>
          <p:cNvSpPr/>
          <p:nvPr/>
        </p:nvSpPr>
        <p:spPr>
          <a:xfrm>
            <a:off x="6159660" y="5591557"/>
            <a:ext cx="3260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replace z</a:t>
            </a:r>
            <a:r>
              <a:rPr lang="en-US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by </a:t>
            </a:r>
            <a:r>
              <a:rPr lang="en-US" dirty="0">
                <a:latin typeface="MT2MIT"/>
              </a:rPr>
              <a:t>y</a:t>
            </a:r>
            <a:r>
              <a:rPr lang="en-US" dirty="0">
                <a:latin typeface="Times-Roman"/>
              </a:rPr>
              <a:t>, updating </a:t>
            </a:r>
            <a:r>
              <a:rPr lang="en-US" dirty="0">
                <a:latin typeface="MT2MIT"/>
              </a:rPr>
              <a:t>y</a:t>
            </a:r>
            <a:r>
              <a:rPr lang="en-US" dirty="0">
                <a:latin typeface="Times-Roman"/>
              </a:rPr>
              <a:t>’s left child to become </a:t>
            </a:r>
            <a:r>
              <a:rPr lang="en-US" dirty="0">
                <a:latin typeface="MT2MIT"/>
              </a:rPr>
              <a:t>l</a:t>
            </a:r>
            <a:r>
              <a:rPr lang="en-US" dirty="0">
                <a:latin typeface="Times-Roman"/>
              </a:rPr>
              <a:t>, but leaving </a:t>
            </a:r>
            <a:r>
              <a:rPr lang="en-US" dirty="0">
                <a:latin typeface="MT2MIT"/>
              </a:rPr>
              <a:t>x </a:t>
            </a:r>
            <a:r>
              <a:rPr lang="en-US" dirty="0">
                <a:latin typeface="Times-Roman"/>
              </a:rPr>
              <a:t>as </a:t>
            </a:r>
            <a:r>
              <a:rPr lang="en-US" dirty="0">
                <a:latin typeface="MT2MIT"/>
              </a:rPr>
              <a:t>y</a:t>
            </a:r>
            <a:r>
              <a:rPr lang="en-US" dirty="0">
                <a:latin typeface="Times-Roman"/>
              </a:rPr>
              <a:t>’s right child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7D212C-D0D9-42D0-AE88-842CA8401410}"/>
              </a:ext>
            </a:extLst>
          </p:cNvPr>
          <p:cNvGrpSpPr/>
          <p:nvPr/>
        </p:nvGrpSpPr>
        <p:grpSpPr>
          <a:xfrm>
            <a:off x="6789636" y="4068966"/>
            <a:ext cx="751463" cy="1307316"/>
            <a:chOff x="3816142" y="4194985"/>
            <a:chExt cx="751463" cy="1307316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ACF2EA7-BCAD-44B4-A64E-6766776AFA3B}"/>
                </a:ext>
              </a:extLst>
            </p:cNvPr>
            <p:cNvSpPr/>
            <p:nvPr/>
          </p:nvSpPr>
          <p:spPr>
            <a:xfrm>
              <a:off x="4073437" y="4647853"/>
              <a:ext cx="332266" cy="32131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EDE5DC1-D4BA-43E6-8821-9C00F710540D}"/>
                    </a:ext>
                  </a:extLst>
                </p:cNvPr>
                <p:cNvSpPr/>
                <p:nvPr/>
              </p:nvSpPr>
              <p:spPr>
                <a:xfrm>
                  <a:off x="3816142" y="5145884"/>
                  <a:ext cx="332266" cy="321310"/>
                </a:xfrm>
                <a:prstGeom prst="ellips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EDE5DC1-D4BA-43E6-8821-9C00F71054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142" y="5145884"/>
                  <a:ext cx="332266" cy="32131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8C8030E-04CD-481A-A774-DD7F6FED5B6A}"/>
                </a:ext>
              </a:extLst>
            </p:cNvPr>
            <p:cNvSpPr/>
            <p:nvPr/>
          </p:nvSpPr>
          <p:spPr>
            <a:xfrm>
              <a:off x="4073437" y="4194985"/>
              <a:ext cx="332266" cy="32131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A9E513-C46F-4827-AB0E-C250FF60D9A5}"/>
                </a:ext>
              </a:extLst>
            </p:cNvPr>
            <p:cNvCxnSpPr>
              <a:stCxn id="97" idx="4"/>
              <a:endCxn id="95" idx="0"/>
            </p:cNvCxnSpPr>
            <p:nvPr/>
          </p:nvCxnSpPr>
          <p:spPr>
            <a:xfrm>
              <a:off x="4239570" y="4516295"/>
              <a:ext cx="0" cy="1315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25C2EF6-8710-40B2-90F8-BA40C1FD2E87}"/>
                </a:ext>
              </a:extLst>
            </p:cNvPr>
            <p:cNvCxnSpPr>
              <a:cxnSpLocks/>
              <a:stCxn id="95" idx="4"/>
              <a:endCxn id="96" idx="7"/>
            </p:cNvCxnSpPr>
            <p:nvPr/>
          </p:nvCxnSpPr>
          <p:spPr>
            <a:xfrm flipH="1">
              <a:off x="4099748" y="4969163"/>
              <a:ext cx="139822" cy="22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EAEA74-150E-4644-BC2F-06AFEABCBE62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>
              <a:off x="4239570" y="4969163"/>
              <a:ext cx="155861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93F8D44-C6DE-40F8-9C9C-3325B2DBFBF3}"/>
                    </a:ext>
                  </a:extLst>
                </p:cNvPr>
                <p:cNvSpPr/>
                <p:nvPr/>
              </p:nvSpPr>
              <p:spPr>
                <a:xfrm>
                  <a:off x="4240370" y="5180990"/>
                  <a:ext cx="327235" cy="321311"/>
                </a:xfrm>
                <a:prstGeom prst="ellips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93F8D44-C6DE-40F8-9C9C-3325B2DBFB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370" y="5180990"/>
                  <a:ext cx="327235" cy="32131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Speech Bubble: Rectangle 103">
            <a:extLst>
              <a:ext uri="{FF2B5EF4-FFF2-40B4-BE49-F238E27FC236}">
                <a16:creationId xmlns:a16="http://schemas.microsoft.com/office/drawing/2014/main" id="{CC8A9CCB-952C-4341-8926-F7E56CED8D17}"/>
              </a:ext>
            </a:extLst>
          </p:cNvPr>
          <p:cNvSpPr/>
          <p:nvPr/>
        </p:nvSpPr>
        <p:spPr>
          <a:xfrm>
            <a:off x="386874" y="527593"/>
            <a:ext cx="2040192" cy="720213"/>
          </a:xfrm>
          <a:prstGeom prst="wedgeRectCallout">
            <a:avLst>
              <a:gd name="adj1" fmla="val -9791"/>
              <a:gd name="adj2" fmla="val 882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Z has no left child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6A16523F-2351-4AA8-A70B-BDB3E17D311A}"/>
                  </a:ext>
                </a:extLst>
              </p:cNvPr>
              <p:cNvSpPr/>
              <p:nvPr/>
            </p:nvSpPr>
            <p:spPr>
              <a:xfrm>
                <a:off x="3021327" y="521776"/>
                <a:ext cx="2040192" cy="720213"/>
              </a:xfrm>
              <a:prstGeom prst="wedgeRectCallout">
                <a:avLst>
                  <a:gd name="adj1" fmla="val -9791"/>
                  <a:gd name="adj2" fmla="val 8826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rgbClr val="231F20"/>
                    </a:solidFill>
                    <a:latin typeface="Times-Roman"/>
                  </a:rPr>
                  <a:t>Node z</a:t>
                </a:r>
                <a:r>
                  <a:rPr lang="en-US" dirty="0">
                    <a:solidFill>
                      <a:srgbClr val="231F20"/>
                    </a:solidFill>
                    <a:latin typeface="MT2MIT"/>
                  </a:rPr>
                  <a:t> </a:t>
                </a:r>
                <a:r>
                  <a:rPr lang="en-US" dirty="0">
                    <a:solidFill>
                      <a:srgbClr val="231F20"/>
                    </a:solidFill>
                    <a:latin typeface="Times-Roman"/>
                  </a:rPr>
                  <a:t>has a left child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  <a:latin typeface="MT2MIT"/>
                  </a:rPr>
                  <a:t> </a:t>
                </a:r>
                <a:r>
                  <a:rPr lang="en-US" dirty="0">
                    <a:solidFill>
                      <a:srgbClr val="231F20"/>
                    </a:solidFill>
                    <a:latin typeface="Times-Roman"/>
                  </a:rPr>
                  <a:t>but no right child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6A16523F-2351-4AA8-A70B-BDB3E17D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27" y="521776"/>
                <a:ext cx="2040192" cy="720213"/>
              </a:xfrm>
              <a:prstGeom prst="wedgeRectCallout">
                <a:avLst>
                  <a:gd name="adj1" fmla="val -9791"/>
                  <a:gd name="adj2" fmla="val 88260"/>
                </a:avLst>
              </a:prstGeom>
              <a:blipFill>
                <a:blip r:embed="rId9"/>
                <a:stretch>
                  <a:fillRect l="-2374" t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Speech Bubble: Rectangle 108">
                <a:extLst>
                  <a:ext uri="{FF2B5EF4-FFF2-40B4-BE49-F238E27FC236}">
                    <a16:creationId xmlns:a16="http://schemas.microsoft.com/office/drawing/2014/main" id="{2E7250F5-57F9-4F85-9A7E-4B56D14F5F03}"/>
                  </a:ext>
                </a:extLst>
              </p:cNvPr>
              <p:cNvSpPr/>
              <p:nvPr/>
            </p:nvSpPr>
            <p:spPr>
              <a:xfrm>
                <a:off x="5463174" y="521776"/>
                <a:ext cx="4780755" cy="720213"/>
              </a:xfrm>
              <a:prstGeom prst="wedgeRectCallout">
                <a:avLst>
                  <a:gd name="adj1" fmla="val -9791"/>
                  <a:gd name="adj2" fmla="val 8826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has left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right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; its right child is its successor y, and y’s right child is node x. </a:t>
                </a:r>
              </a:p>
            </p:txBody>
          </p:sp>
        </mc:Choice>
        <mc:Fallback>
          <p:sp>
            <p:nvSpPr>
              <p:cNvPr id="109" name="Speech Bubble: Rectangle 108">
                <a:extLst>
                  <a:ext uri="{FF2B5EF4-FFF2-40B4-BE49-F238E27FC236}">
                    <a16:creationId xmlns:a16="http://schemas.microsoft.com/office/drawing/2014/main" id="{2E7250F5-57F9-4F85-9A7E-4B56D14F5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174" y="521776"/>
                <a:ext cx="4780755" cy="720213"/>
              </a:xfrm>
              <a:prstGeom prst="wedgeRectCallout">
                <a:avLst>
                  <a:gd name="adj1" fmla="val -9791"/>
                  <a:gd name="adj2" fmla="val 88260"/>
                </a:avLst>
              </a:prstGeom>
              <a:blipFill>
                <a:blip r:embed="rId10"/>
                <a:stretch>
                  <a:fillRect l="-889" t="-12575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8450EFE3-2297-4E8D-B385-DAEEAC3C0883}"/>
              </a:ext>
            </a:extLst>
          </p:cNvPr>
          <p:cNvSpPr/>
          <p:nvPr/>
        </p:nvSpPr>
        <p:spPr>
          <a:xfrm rot="5400000">
            <a:off x="6747920" y="3439893"/>
            <a:ext cx="790465" cy="30480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209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1140-9140-4A53-9589-F17E7658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from BST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29B8F-A69C-42DC-B6A4-C5AFBFCDD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331259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has two children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): its successor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lies within the subtree rooted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by its own right child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and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s parent. Then,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/>
                  <a:t>’s child and the parent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29B8F-A69C-42DC-B6A4-C5AFBFCDD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331259"/>
                <a:ext cx="8946541" cy="4195481"/>
              </a:xfrm>
              <a:blipFill>
                <a:blip r:embed="rId2"/>
                <a:stretch>
                  <a:fillRect l="-341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BE9E0-A686-4128-A7B2-72F830E8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94390-F646-4777-979C-131EC1F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813C7-D92A-4F0B-8207-AE42299B4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8" t="4990" b="5720"/>
          <a:stretch/>
        </p:blipFill>
        <p:spPr>
          <a:xfrm>
            <a:off x="1240131" y="2889938"/>
            <a:ext cx="9711737" cy="31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162-A308-4774-B101-9A1210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Transplant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D310C-D4E2-419A-9EFF-61642D02B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331259"/>
                <a:ext cx="10289195" cy="18890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Transplant is a procedure to move subtrees around within BST</a:t>
                </a:r>
              </a:p>
              <a:p>
                <a:pPr lvl="1"/>
                <a:r>
                  <a:rPr lang="en-US" dirty="0"/>
                  <a:t>It replaces one subtree as a child of its parent with another subtree </a:t>
                </a:r>
              </a:p>
              <a:p>
                <a:pPr lvl="1"/>
                <a:r>
                  <a:rPr lang="en-US" dirty="0"/>
                  <a:t>When TRANSPLANT replaces the subtree rooted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with</a:t>
                </a:r>
                <a:br>
                  <a:rPr lang="en-US" dirty="0"/>
                </a:br>
                <a:r>
                  <a:rPr lang="en-US" dirty="0"/>
                  <a:t>the subtree rooted at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parent becomes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’s parent,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parent ends up having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as its appropriate child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D310C-D4E2-419A-9EFF-61642D02B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331259"/>
                <a:ext cx="10289195" cy="1889019"/>
              </a:xfrm>
              <a:blipFill>
                <a:blip r:embed="rId2"/>
                <a:stretch>
                  <a:fillRect l="-23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8C99-5427-472C-8BF3-50213A96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0A976-B545-4E25-8FE6-B5B448F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2EC96BB0-020E-4880-B160-3D9DDCF67B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71386010"/>
                  </p:ext>
                </p:extLst>
              </p:nvPr>
            </p:nvGraphicFramePr>
            <p:xfrm>
              <a:off x="7288696" y="3399282"/>
              <a:ext cx="4104792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3453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591339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Transplant(</a:t>
                          </a:r>
                          <a:r>
                            <a:rPr lang="en-US" dirty="0" err="1"/>
                            <a:t>T,u,v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20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996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132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2EC96BB0-020E-4880-B160-3D9DDCF67B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71386010"/>
                  </p:ext>
                </p:extLst>
              </p:nvPr>
            </p:nvGraphicFramePr>
            <p:xfrm>
              <a:off x="7288696" y="3399282"/>
              <a:ext cx="4104792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3453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591339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Transplant(</a:t>
                          </a:r>
                          <a:r>
                            <a:rPr lang="en-US" dirty="0" err="1"/>
                            <a:t>T,u,v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108197" r="-67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208197" r="-677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308197" r="-67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408197" r="-67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508197" r="-67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209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608197" r="-67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996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82" t="-708197" r="-67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32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0FC2683-C3A0-4CCA-B225-191ED340FE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92" y="3219694"/>
                <a:ext cx="5998873" cy="18890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Lines 1–2 handle the case in which u is the root of T </a:t>
                </a:r>
              </a:p>
              <a:p>
                <a:r>
                  <a:rPr lang="en-US" dirty="0"/>
                  <a:t>Otherwise, u is either a left child or a right child of its parent. Lines 3–4 take care of updating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u is a left child, and line 5 updates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u is a right child </a:t>
                </a:r>
              </a:p>
              <a:p>
                <a:r>
                  <a:rPr lang="en-US" dirty="0"/>
                  <a:t>lines 6–7 update v:</a:t>
                </a:r>
                <a:r>
                  <a:rPr lang="en-US" i="1" dirty="0"/>
                  <a:t>p </a:t>
                </a:r>
                <a:r>
                  <a:rPr lang="en-US" dirty="0"/>
                  <a:t>if v is non-NIL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0FC2683-C3A0-4CCA-B225-191ED340F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2" y="3219694"/>
                <a:ext cx="5998873" cy="1889019"/>
              </a:xfrm>
              <a:prstGeom prst="rect">
                <a:avLst/>
              </a:prstGeom>
              <a:blipFill>
                <a:blip r:embed="rId4"/>
                <a:stretch>
                  <a:fillRect l="-102" t="-2258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2E0-8779-4632-B6F2-085E0261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13" y="294560"/>
            <a:ext cx="6662462" cy="54019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TREE-DELETE procedure executes the four cases as follows. </a:t>
            </a:r>
          </a:p>
          <a:p>
            <a:pPr lvl="1"/>
            <a:r>
              <a:rPr lang="en-US" dirty="0"/>
              <a:t>Lines 1–2 handle the case in which node z has no left child</a:t>
            </a:r>
          </a:p>
          <a:p>
            <a:pPr lvl="1"/>
            <a:r>
              <a:rPr lang="en-US" dirty="0"/>
              <a:t>Lines 3–4 handle the case in which z has a left child but no right child. </a:t>
            </a:r>
          </a:p>
          <a:p>
            <a:pPr lvl="1"/>
            <a:r>
              <a:rPr lang="en-US" dirty="0"/>
              <a:t>Lines 5–12 deal with the remaining two cases, in which z has two children. </a:t>
            </a:r>
          </a:p>
          <a:p>
            <a:pPr lvl="2"/>
            <a:r>
              <a:rPr lang="en-US" dirty="0"/>
              <a:t>Line 5 finds node y, which is the successor of z.</a:t>
            </a:r>
          </a:p>
          <a:p>
            <a:r>
              <a:rPr lang="en-US" dirty="0"/>
              <a:t>Because z has a nonempty right subtree, its successor must be the node in that subtree with the smallest key </a:t>
            </a:r>
          </a:p>
          <a:p>
            <a:r>
              <a:rPr lang="en-US" dirty="0"/>
              <a:t>Splice y out of its current location, and it should replace z in the tree. </a:t>
            </a:r>
          </a:p>
          <a:p>
            <a:pPr lvl="1"/>
            <a:r>
              <a:rPr lang="en-US" dirty="0"/>
              <a:t>If y is z’s right child, then lines 10–12 replace z as a child of its parent by y and replace y’s left child by z’s left child. </a:t>
            </a:r>
          </a:p>
          <a:p>
            <a:pPr lvl="1"/>
            <a:r>
              <a:rPr lang="en-US" dirty="0"/>
              <a:t>If y is not z’s left child, lines 7–9 replace y as a child of its parent by y’s right child and turn z’s right child into y’s right child, </a:t>
            </a:r>
          </a:p>
          <a:p>
            <a:pPr lvl="1"/>
            <a:r>
              <a:rPr lang="en-US" dirty="0"/>
              <a:t>Lines 10–12 replace z as a child of its parent by y and replace y’s left child by z’s left child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A7CD-7F55-4E44-8527-C01A9057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113DD-B7D3-46E2-9E4C-BE7C63E1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06CE61F6-11D8-4BF2-8C03-76E3D8FCF9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9428238"/>
                  </p:ext>
                </p:extLst>
              </p:nvPr>
            </p:nvGraphicFramePr>
            <p:xfrm>
              <a:off x="7997457" y="1272209"/>
              <a:ext cx="4104792" cy="540195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3453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591339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415535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Tree-Delete(</a:t>
                          </a:r>
                          <a:r>
                            <a:rPr lang="en-US" dirty="0" err="1"/>
                            <a:t>T,z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𝑇𝑟𝑎𝑛𝑠𝑝𝑙𝑎𝑛𝑡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𝑇𝑟𝑎𝑛𝑠𝑝𝑙𝑎𝑛𝑡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𝑇𝑟𝑒𝑒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𝑀𝑖𝑛𝑖𝑚𝑢𝑚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20945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996113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𝑇𝑟𝑎𝑛𝑠𝑝𝑙𝑎𝑛𝑡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13220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57246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688071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𝑇𝑟𝑎𝑛𝑠𝑝𝑙𝑎𝑛𝑡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944759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995658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5472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06CE61F6-11D8-4BF2-8C03-76E3D8FCF9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9428238"/>
                  </p:ext>
                </p:extLst>
              </p:nvPr>
            </p:nvGraphicFramePr>
            <p:xfrm>
              <a:off x="7997457" y="1272209"/>
              <a:ext cx="4104792" cy="540195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3453">
                      <a:extLst>
                        <a:ext uri="{9D8B030D-6E8A-4147-A177-3AD203B41FA5}">
                          <a16:colId xmlns:a16="http://schemas.microsoft.com/office/drawing/2014/main" val="3039266000"/>
                        </a:ext>
                      </a:extLst>
                    </a:gridCol>
                    <a:gridCol w="3591339">
                      <a:extLst>
                        <a:ext uri="{9D8B030D-6E8A-4147-A177-3AD203B41FA5}">
                          <a16:colId xmlns:a16="http://schemas.microsoft.com/office/drawing/2014/main" val="2203406001"/>
                        </a:ext>
                      </a:extLst>
                    </a:gridCol>
                  </a:tblGrid>
                  <a:tr h="415535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Tree-Delete(</a:t>
                          </a:r>
                          <a:r>
                            <a:rPr lang="en-US" dirty="0" err="1"/>
                            <a:t>T,z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19246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07353" r="-677" b="-11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07329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204348" r="-677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795561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308824" r="-677" b="-9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763250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408824" r="-677" b="-8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797187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508824" r="-677" b="-7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20945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600000" r="-677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996113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710294" r="-677" b="-51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3220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810294" r="-677" b="-41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572464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910294" r="-677" b="-31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688071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995652" r="-677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944759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111765" r="-67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995658"/>
                      </a:ext>
                    </a:extLst>
                  </a:tr>
                  <a:tr h="4155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82" t="-1211765" r="-677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547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5A6B47B-9D36-495F-9C5B-256A4A0B101C}"/>
              </a:ext>
            </a:extLst>
          </p:cNvPr>
          <p:cNvSpPr/>
          <p:nvPr/>
        </p:nvSpPr>
        <p:spPr>
          <a:xfrm>
            <a:off x="863313" y="5585791"/>
            <a:ext cx="7228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-Roman"/>
              </a:rPr>
              <a:t>Each line of T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REE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-D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ELETE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, including the calls to T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RANSPLANT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, takes constant</a:t>
            </a:r>
            <a:br>
              <a:rPr lang="en-US" dirty="0">
                <a:solidFill>
                  <a:srgbClr val="FFFF00"/>
                </a:solidFill>
                <a:latin typeface="Times-Roman"/>
              </a:rPr>
            </a:br>
            <a:r>
              <a:rPr lang="en-US" dirty="0">
                <a:solidFill>
                  <a:srgbClr val="FFFF00"/>
                </a:solidFill>
                <a:latin typeface="Times-Roman"/>
              </a:rPr>
              <a:t>time, except for the call to T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REE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-M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INIMUM 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in line 5. Thus, T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REE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-D</a:t>
            </a:r>
            <a:r>
              <a:rPr lang="en-US" sz="1200" dirty="0">
                <a:solidFill>
                  <a:srgbClr val="FFFF00"/>
                </a:solidFill>
                <a:latin typeface="Times-Roman"/>
              </a:rPr>
              <a:t>ELETE 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runs</a:t>
            </a:r>
            <a:br>
              <a:rPr lang="en-US" dirty="0">
                <a:solidFill>
                  <a:srgbClr val="FFFF00"/>
                </a:solidFill>
                <a:latin typeface="Times-Roman"/>
              </a:rPr>
            </a:br>
            <a:r>
              <a:rPr lang="en-US" dirty="0">
                <a:solidFill>
                  <a:srgbClr val="FFFF00"/>
                </a:solidFill>
                <a:latin typeface="Times-Roman"/>
              </a:rPr>
              <a:t>in </a:t>
            </a:r>
            <a:r>
              <a:rPr lang="en-US" dirty="0">
                <a:solidFill>
                  <a:srgbClr val="FFFF00"/>
                </a:solidFill>
                <a:latin typeface="MT2MIT"/>
              </a:rPr>
              <a:t>O(h) 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time on a tree of height </a:t>
            </a:r>
            <a:r>
              <a:rPr lang="en-US" dirty="0">
                <a:solidFill>
                  <a:srgbClr val="FFFF00"/>
                </a:solidFill>
                <a:latin typeface="MT2MIT"/>
              </a:rPr>
              <a:t>h</a:t>
            </a:r>
            <a:r>
              <a:rPr lang="en-US" dirty="0">
                <a:solidFill>
                  <a:srgbClr val="FFFF00"/>
                </a:solidFill>
                <a:latin typeface="Times-Roman"/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61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5451</TotalTime>
  <Words>1339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MT2MIT</vt:lpstr>
      <vt:lpstr>Times-Roman</vt:lpstr>
      <vt:lpstr>Wingdings 3</vt:lpstr>
      <vt:lpstr>Ion</vt:lpstr>
      <vt:lpstr>Design and Analysis of Algorithms</vt:lpstr>
      <vt:lpstr>Binary Search Trees</vt:lpstr>
      <vt:lpstr>Insertion in BST</vt:lpstr>
      <vt:lpstr>Deletion from BST</vt:lpstr>
      <vt:lpstr>The procedures to delete from BST</vt:lpstr>
      <vt:lpstr>PowerPoint Presentation</vt:lpstr>
      <vt:lpstr>Deleting a node from BST</vt:lpstr>
      <vt:lpstr>Transplant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687</cp:revision>
  <dcterms:created xsi:type="dcterms:W3CDTF">2020-04-04T05:11:36Z</dcterms:created>
  <dcterms:modified xsi:type="dcterms:W3CDTF">2020-07-03T13:05:20Z</dcterms:modified>
</cp:coreProperties>
</file>