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7" r:id="rId2"/>
    <p:sldId id="256" r:id="rId3"/>
    <p:sldId id="283" r:id="rId4"/>
    <p:sldId id="284" r:id="rId5"/>
    <p:sldId id="285" r:id="rId6"/>
    <p:sldId id="28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444A8-03B3-45A6-A731-5A1E7D60395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5A291-46FD-44F5-BD25-B7EFB9AE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6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2314-02FA-4CB6-A94F-DF96D2D2E5C1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6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DD5-1B8C-43BA-971D-65166EC8F9BB}" type="datetime1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4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3F1E-3240-4EDE-9090-D72EA6B4B9E3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8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B00-FC9D-480C-B79D-008CB7012C6B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6130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6290-CDBD-4234-B8E1-A80119314B56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2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22AE-BDF2-4684-8AC1-80FE924E7085}" type="datetime1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25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4E64-D359-41D9-B738-142B208CE172}" type="datetime1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70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2EFD-7BAE-4034-80CD-F2BC399AFA08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95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630C-0CFF-4D40-BCB6-D7477B0457AB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1050589" y="6451374"/>
            <a:ext cx="990599" cy="304799"/>
          </a:xfrm>
        </p:spPr>
        <p:txBody>
          <a:bodyPr/>
          <a:lstStyle/>
          <a:p>
            <a:fld id="{4DEF7AF6-CC58-4A80-94AD-FFD085128EFD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6111" y="6553199"/>
            <a:ext cx="3859795" cy="304801"/>
          </a:xfrm>
        </p:spPr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9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EAE3-F3B6-4A40-8B03-FF17B2B93329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C380-F120-470D-BBAE-5F30A05DE56F}" type="datetime1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7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9066-CBE4-440F-B9DC-6345AE02830B}" type="datetime1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0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3C02-6FFD-43F9-9560-33938EC78559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0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F420-AAA8-440C-863B-BD3B2EBEFAF8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2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3EE4-C7D0-4173-B4F6-6C117310BF2C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0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0F31-E3F9-4BEA-A69E-C721FF000506}" type="datetime1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2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D328AA-2BE7-45C1-B68D-A3314E05F087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9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mitpress.mit.edu/books/introduction-algorithms-third-edi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jjo79/Design_and_Analysis_of_Algorithms" TargetMode="External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19624-B7BD-46AC-9071-DBAA48D4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Analysis of Algorithms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4FD36D-B691-4FA2-B422-FA5E7C0F4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Reference Book</a:t>
            </a:r>
          </a:p>
          <a:p>
            <a:pPr algn="ctr"/>
            <a:r>
              <a:rPr lang="en-US" sz="1600" dirty="0"/>
              <a:t>Introduction to Algorithms 3</a:t>
            </a:r>
            <a:r>
              <a:rPr lang="en-US" sz="1600" baseline="30000" dirty="0"/>
              <a:t>rd</a:t>
            </a:r>
            <a:r>
              <a:rPr lang="en-US" sz="1600" dirty="0"/>
              <a:t> Edition By </a:t>
            </a:r>
            <a:r>
              <a:rPr lang="en-US" sz="1600"/>
              <a:t>Thomas H. </a:t>
            </a:r>
            <a:r>
              <a:rPr lang="en-US" sz="1600" err="1"/>
              <a:t>Cormen</a:t>
            </a:r>
            <a:r>
              <a:rPr lang="en-US" sz="1600"/>
              <a:t> et. al.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654134-DFDA-455C-BD07-3B6ABC79A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927" y="3223591"/>
            <a:ext cx="3148073" cy="35383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46996C-EC79-48A9-9B74-22C7E4E3C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8156" y="808288"/>
            <a:ext cx="2638425" cy="29432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072F07-BA98-479E-AC44-A42C07BA019B}"/>
              </a:ext>
            </a:extLst>
          </p:cNvPr>
          <p:cNvSpPr txBox="1"/>
          <p:nvPr/>
        </p:nvSpPr>
        <p:spPr>
          <a:xfrm>
            <a:off x="4611506" y="629541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COMEDXD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94388-C7DE-4696-A53C-B9AFFBB4BC6D}"/>
              </a:ext>
            </a:extLst>
          </p:cNvPr>
          <p:cNvSpPr txBox="1"/>
          <p:nvPr/>
        </p:nvSpPr>
        <p:spPr>
          <a:xfrm>
            <a:off x="3809318" y="4080544"/>
            <a:ext cx="3148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Dr. </a:t>
            </a:r>
            <a:r>
              <a:rPr lang="en-US" b="1" dirty="0"/>
              <a:t>Sajid Iqbal</a:t>
            </a:r>
          </a:p>
          <a:p>
            <a:pPr algn="ctr"/>
            <a:r>
              <a:rPr lang="en-US">
                <a:solidFill>
                  <a:srgbClr val="FFFF00"/>
                </a:solidFill>
              </a:rPr>
              <a:t>sajidiqbal.pk</a:t>
            </a:r>
            <a:r>
              <a:rPr lang="en-US" err="1">
                <a:solidFill>
                  <a:srgbClr val="FFFF00"/>
                </a:solidFill>
              </a:rPr>
              <a:t>@</a:t>
            </a:r>
            <a:r>
              <a:rPr lang="en-US">
                <a:solidFill>
                  <a:srgbClr val="FFFF00"/>
                </a:solidFill>
              </a:rPr>
              <a:t>gmail.com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13E5057-F281-4C4E-B5DA-99BAA3FD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C8FEFEA-8FBC-4BBD-80F0-8D6E0BDE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51B675-2BC7-490E-B365-424920AA6236}"/>
              </a:ext>
            </a:extLst>
          </p:cNvPr>
          <p:cNvSpPr/>
          <p:nvPr/>
        </p:nvSpPr>
        <p:spPr>
          <a:xfrm>
            <a:off x="1172691" y="5893559"/>
            <a:ext cx="8269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://mitpress.mit.edu</a:t>
            </a:r>
            <a:r>
              <a:rPr lang="en-US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/books/introduction-algorithms-third-edition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90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F37B-A4F2-4F0E-9441-DA0A702C5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882090" cy="3329581"/>
          </a:xfrm>
        </p:spPr>
        <p:txBody>
          <a:bodyPr/>
          <a:lstStyle/>
          <a:p>
            <a:r>
              <a:rPr lang="en-US" b="1" dirty="0"/>
              <a:t>Basic Data Structures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1D8D5-CEEF-4EE2-AB83-2511893AF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Representing rooted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2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D6083-6542-4E73-ADD3-70F8F7C5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EAD25-CFC5-49CD-A551-20518E4C3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36083"/>
            <a:ext cx="8946541" cy="4195481"/>
          </a:xfrm>
        </p:spPr>
        <p:txBody>
          <a:bodyPr/>
          <a:lstStyle/>
          <a:p>
            <a:r>
              <a:rPr lang="en-US" dirty="0"/>
              <a:t>Linked lists can be used to represent rooted trees</a:t>
            </a:r>
          </a:p>
          <a:p>
            <a:r>
              <a:rPr lang="en-US" dirty="0"/>
              <a:t>A tree may contain homogeneous and heterogeneous data </a:t>
            </a:r>
          </a:p>
          <a:p>
            <a:r>
              <a:rPr lang="en-US" dirty="0"/>
              <a:t>In this lecture, we assume homogeneous data in tree</a:t>
            </a:r>
          </a:p>
          <a:p>
            <a:r>
              <a:rPr lang="en-US" dirty="0"/>
              <a:t>A tree node can be considered as an object</a:t>
            </a:r>
          </a:p>
          <a:p>
            <a:r>
              <a:rPr lang="en-US" dirty="0"/>
              <a:t>The structure of node may vary depending upon the tree type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DCB9D-A999-480E-A66A-A60008D94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DE6B0-EFD9-406C-B410-8217C98E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318C0F5-452F-4EC1-BE34-A6D9096351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934611"/>
                  </p:ext>
                </p:extLst>
              </p:nvPr>
            </p:nvGraphicFramePr>
            <p:xfrm>
              <a:off x="5242790" y="4019914"/>
              <a:ext cx="2199192" cy="390398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853211">
                      <a:extLst>
                        <a:ext uri="{9D8B030D-6E8A-4147-A177-3AD203B41FA5}">
                          <a16:colId xmlns:a16="http://schemas.microsoft.com/office/drawing/2014/main" val="3457238909"/>
                        </a:ext>
                      </a:extLst>
                    </a:gridCol>
                    <a:gridCol w="612917">
                      <a:extLst>
                        <a:ext uri="{9D8B030D-6E8A-4147-A177-3AD203B41FA5}">
                          <a16:colId xmlns:a16="http://schemas.microsoft.com/office/drawing/2014/main" val="2956358396"/>
                        </a:ext>
                      </a:extLst>
                    </a:gridCol>
                    <a:gridCol w="733064">
                      <a:extLst>
                        <a:ext uri="{9D8B030D-6E8A-4147-A177-3AD203B41FA5}">
                          <a16:colId xmlns:a16="http://schemas.microsoft.com/office/drawing/2014/main" val="14197162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𝒑𝒂𝒓𝒆𝒏𝒕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𝐾𝑒𝑦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𝒄𝒉𝒊𝒍𝒅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77124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318C0F5-452F-4EC1-BE34-A6D9096351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934611"/>
                  </p:ext>
                </p:extLst>
              </p:nvPr>
            </p:nvGraphicFramePr>
            <p:xfrm>
              <a:off x="5242790" y="4019914"/>
              <a:ext cx="2199192" cy="390398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853211">
                      <a:extLst>
                        <a:ext uri="{9D8B030D-6E8A-4147-A177-3AD203B41FA5}">
                          <a16:colId xmlns:a16="http://schemas.microsoft.com/office/drawing/2014/main" val="3457238909"/>
                        </a:ext>
                      </a:extLst>
                    </a:gridCol>
                    <a:gridCol w="612917">
                      <a:extLst>
                        <a:ext uri="{9D8B030D-6E8A-4147-A177-3AD203B41FA5}">
                          <a16:colId xmlns:a16="http://schemas.microsoft.com/office/drawing/2014/main" val="2956358396"/>
                        </a:ext>
                      </a:extLst>
                    </a:gridCol>
                    <a:gridCol w="733064">
                      <a:extLst>
                        <a:ext uri="{9D8B030D-6E8A-4147-A177-3AD203B41FA5}">
                          <a16:colId xmlns:a16="http://schemas.microsoft.com/office/drawing/2014/main" val="1419716296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29" t="-1538" r="-160714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0594" t="-1538" r="-122772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2500" t="-1538" r="-3333" b="-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771246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7ECB124-24AE-4323-8FD3-0D3B191CB3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0358861"/>
                  </p:ext>
                </p:extLst>
              </p:nvPr>
            </p:nvGraphicFramePr>
            <p:xfrm>
              <a:off x="5242790" y="4586790"/>
              <a:ext cx="4046985" cy="391795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839959">
                      <a:extLst>
                        <a:ext uri="{9D8B030D-6E8A-4147-A177-3AD203B41FA5}">
                          <a16:colId xmlns:a16="http://schemas.microsoft.com/office/drawing/2014/main" val="3457238909"/>
                        </a:ext>
                      </a:extLst>
                    </a:gridCol>
                    <a:gridCol w="622852">
                      <a:extLst>
                        <a:ext uri="{9D8B030D-6E8A-4147-A177-3AD203B41FA5}">
                          <a16:colId xmlns:a16="http://schemas.microsoft.com/office/drawing/2014/main" val="2956358396"/>
                        </a:ext>
                      </a:extLst>
                    </a:gridCol>
                    <a:gridCol w="1311965">
                      <a:extLst>
                        <a:ext uri="{9D8B030D-6E8A-4147-A177-3AD203B41FA5}">
                          <a16:colId xmlns:a16="http://schemas.microsoft.com/office/drawing/2014/main" val="1419716296"/>
                        </a:ext>
                      </a:extLst>
                    </a:gridCol>
                    <a:gridCol w="1272209">
                      <a:extLst>
                        <a:ext uri="{9D8B030D-6E8A-4147-A177-3AD203B41FA5}">
                          <a16:colId xmlns:a16="http://schemas.microsoft.com/office/drawing/2014/main" val="31937915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𝒑𝒂𝒓𝒆𝒏𝒕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𝐾𝑒𝑦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𝒍𝒆𝒇𝒕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𝒄𝒉𝒊𝒍𝒅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𝒓𝒊𝒈𝒉𝒕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𝒄𝒉𝒊𝒍𝒅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77124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7ECB124-24AE-4323-8FD3-0D3B191CB3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0358861"/>
                  </p:ext>
                </p:extLst>
              </p:nvPr>
            </p:nvGraphicFramePr>
            <p:xfrm>
              <a:off x="5242790" y="4586790"/>
              <a:ext cx="4046985" cy="391795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839959">
                      <a:extLst>
                        <a:ext uri="{9D8B030D-6E8A-4147-A177-3AD203B41FA5}">
                          <a16:colId xmlns:a16="http://schemas.microsoft.com/office/drawing/2014/main" val="3457238909"/>
                        </a:ext>
                      </a:extLst>
                    </a:gridCol>
                    <a:gridCol w="622852">
                      <a:extLst>
                        <a:ext uri="{9D8B030D-6E8A-4147-A177-3AD203B41FA5}">
                          <a16:colId xmlns:a16="http://schemas.microsoft.com/office/drawing/2014/main" val="2956358396"/>
                        </a:ext>
                      </a:extLst>
                    </a:gridCol>
                    <a:gridCol w="1311965">
                      <a:extLst>
                        <a:ext uri="{9D8B030D-6E8A-4147-A177-3AD203B41FA5}">
                          <a16:colId xmlns:a16="http://schemas.microsoft.com/office/drawing/2014/main" val="1419716296"/>
                        </a:ext>
                      </a:extLst>
                    </a:gridCol>
                    <a:gridCol w="1272209">
                      <a:extLst>
                        <a:ext uri="{9D8B030D-6E8A-4147-A177-3AD203B41FA5}">
                          <a16:colId xmlns:a16="http://schemas.microsoft.com/office/drawing/2014/main" val="3193791557"/>
                        </a:ext>
                      </a:extLst>
                    </a:gridCol>
                  </a:tblGrid>
                  <a:tr h="3917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49" t="-1538" r="-384783" b="-1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7255" t="-1538" r="-420588" b="-1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2558" t="-1538" r="-99535" b="-1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8660" t="-1538" r="-2392" b="-1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771246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8223C992-D9A8-4193-9E82-6107A9A46E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499745"/>
                  </p:ext>
                </p:extLst>
              </p:nvPr>
            </p:nvGraphicFramePr>
            <p:xfrm>
              <a:off x="5242790" y="5166629"/>
              <a:ext cx="4046985" cy="390398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921850">
                      <a:extLst>
                        <a:ext uri="{9D8B030D-6E8A-4147-A177-3AD203B41FA5}">
                          <a16:colId xmlns:a16="http://schemas.microsoft.com/office/drawing/2014/main" val="3457238909"/>
                        </a:ext>
                      </a:extLst>
                    </a:gridCol>
                    <a:gridCol w="530087">
                      <a:extLst>
                        <a:ext uri="{9D8B030D-6E8A-4147-A177-3AD203B41FA5}">
                          <a16:colId xmlns:a16="http://schemas.microsoft.com/office/drawing/2014/main" val="2956358396"/>
                        </a:ext>
                      </a:extLst>
                    </a:gridCol>
                    <a:gridCol w="901148">
                      <a:extLst>
                        <a:ext uri="{9D8B030D-6E8A-4147-A177-3AD203B41FA5}">
                          <a16:colId xmlns:a16="http://schemas.microsoft.com/office/drawing/2014/main" val="1419716296"/>
                        </a:ext>
                      </a:extLst>
                    </a:gridCol>
                    <a:gridCol w="821635">
                      <a:extLst>
                        <a:ext uri="{9D8B030D-6E8A-4147-A177-3AD203B41FA5}">
                          <a16:colId xmlns:a16="http://schemas.microsoft.com/office/drawing/2014/main" val="3193791557"/>
                        </a:ext>
                      </a:extLst>
                    </a:gridCol>
                    <a:gridCol w="872265">
                      <a:extLst>
                        <a:ext uri="{9D8B030D-6E8A-4147-A177-3AD203B41FA5}">
                          <a16:colId xmlns:a16="http://schemas.microsoft.com/office/drawing/2014/main" val="34471340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𝒑𝒂𝒓𝒆𝒏𝒕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𝐾𝑒𝑦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𝒄𝒉𝒊𝒍𝒅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𝒄𝒉𝒊𝒍𝒅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𝒄𝒉𝒊𝒍𝒅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77124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8223C992-D9A8-4193-9E82-6107A9A46E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499745"/>
                  </p:ext>
                </p:extLst>
              </p:nvPr>
            </p:nvGraphicFramePr>
            <p:xfrm>
              <a:off x="5242790" y="5166629"/>
              <a:ext cx="4046985" cy="390398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921850">
                      <a:extLst>
                        <a:ext uri="{9D8B030D-6E8A-4147-A177-3AD203B41FA5}">
                          <a16:colId xmlns:a16="http://schemas.microsoft.com/office/drawing/2014/main" val="3457238909"/>
                        </a:ext>
                      </a:extLst>
                    </a:gridCol>
                    <a:gridCol w="530087">
                      <a:extLst>
                        <a:ext uri="{9D8B030D-6E8A-4147-A177-3AD203B41FA5}">
                          <a16:colId xmlns:a16="http://schemas.microsoft.com/office/drawing/2014/main" val="2956358396"/>
                        </a:ext>
                      </a:extLst>
                    </a:gridCol>
                    <a:gridCol w="901148">
                      <a:extLst>
                        <a:ext uri="{9D8B030D-6E8A-4147-A177-3AD203B41FA5}">
                          <a16:colId xmlns:a16="http://schemas.microsoft.com/office/drawing/2014/main" val="1419716296"/>
                        </a:ext>
                      </a:extLst>
                    </a:gridCol>
                    <a:gridCol w="821635">
                      <a:extLst>
                        <a:ext uri="{9D8B030D-6E8A-4147-A177-3AD203B41FA5}">
                          <a16:colId xmlns:a16="http://schemas.microsoft.com/office/drawing/2014/main" val="3193791557"/>
                        </a:ext>
                      </a:extLst>
                    </a:gridCol>
                    <a:gridCol w="872265">
                      <a:extLst>
                        <a:ext uri="{9D8B030D-6E8A-4147-A177-3AD203B41FA5}">
                          <a16:colId xmlns:a16="http://schemas.microsoft.com/office/drawing/2014/main" val="3447134059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25" t="-1538" r="-343046" b="-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5862" t="-1538" r="-495402" b="-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2162" t="-1538" r="-191216" b="-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7407" t="-1538" r="-109630" b="-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65734" t="-1538" r="-3497" b="-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771246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06035A91-F082-4AB7-B1AF-F676AFBB9F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6644477"/>
                  </p:ext>
                </p:extLst>
              </p:nvPr>
            </p:nvGraphicFramePr>
            <p:xfrm>
              <a:off x="5242790" y="5723336"/>
              <a:ext cx="4915725" cy="390398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945976">
                      <a:extLst>
                        <a:ext uri="{9D8B030D-6E8A-4147-A177-3AD203B41FA5}">
                          <a16:colId xmlns:a16="http://schemas.microsoft.com/office/drawing/2014/main" val="3457238909"/>
                        </a:ext>
                      </a:extLst>
                    </a:gridCol>
                    <a:gridCol w="516835">
                      <a:extLst>
                        <a:ext uri="{9D8B030D-6E8A-4147-A177-3AD203B41FA5}">
                          <a16:colId xmlns:a16="http://schemas.microsoft.com/office/drawing/2014/main" val="2956358396"/>
                        </a:ext>
                      </a:extLst>
                    </a:gridCol>
                    <a:gridCol w="861391">
                      <a:extLst>
                        <a:ext uri="{9D8B030D-6E8A-4147-A177-3AD203B41FA5}">
                          <a16:colId xmlns:a16="http://schemas.microsoft.com/office/drawing/2014/main" val="1419716296"/>
                        </a:ext>
                      </a:extLst>
                    </a:gridCol>
                    <a:gridCol w="874644">
                      <a:extLst>
                        <a:ext uri="{9D8B030D-6E8A-4147-A177-3AD203B41FA5}">
                          <a16:colId xmlns:a16="http://schemas.microsoft.com/office/drawing/2014/main" val="3193791557"/>
                        </a:ext>
                      </a:extLst>
                    </a:gridCol>
                    <a:gridCol w="834887">
                      <a:extLst>
                        <a:ext uri="{9D8B030D-6E8A-4147-A177-3AD203B41FA5}">
                          <a16:colId xmlns:a16="http://schemas.microsoft.com/office/drawing/2014/main" val="2182473229"/>
                        </a:ext>
                      </a:extLst>
                    </a:gridCol>
                    <a:gridCol w="881992">
                      <a:extLst>
                        <a:ext uri="{9D8B030D-6E8A-4147-A177-3AD203B41FA5}">
                          <a16:colId xmlns:a16="http://schemas.microsoft.com/office/drawing/2014/main" val="14801315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𝒑𝒂𝒓𝒆𝒏𝒕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𝐾𝑒𝑦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𝒄𝒉𝒊𝒍𝒅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𝒄𝒉𝒊𝒍𝒅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𝒄𝒉𝒊𝒍𝒅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77124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06035A91-F082-4AB7-B1AF-F676AFBB9F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6644477"/>
                  </p:ext>
                </p:extLst>
              </p:nvPr>
            </p:nvGraphicFramePr>
            <p:xfrm>
              <a:off x="5242790" y="5723336"/>
              <a:ext cx="4915725" cy="390398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945976">
                      <a:extLst>
                        <a:ext uri="{9D8B030D-6E8A-4147-A177-3AD203B41FA5}">
                          <a16:colId xmlns:a16="http://schemas.microsoft.com/office/drawing/2014/main" val="3457238909"/>
                        </a:ext>
                      </a:extLst>
                    </a:gridCol>
                    <a:gridCol w="516835">
                      <a:extLst>
                        <a:ext uri="{9D8B030D-6E8A-4147-A177-3AD203B41FA5}">
                          <a16:colId xmlns:a16="http://schemas.microsoft.com/office/drawing/2014/main" val="2956358396"/>
                        </a:ext>
                      </a:extLst>
                    </a:gridCol>
                    <a:gridCol w="861391">
                      <a:extLst>
                        <a:ext uri="{9D8B030D-6E8A-4147-A177-3AD203B41FA5}">
                          <a16:colId xmlns:a16="http://schemas.microsoft.com/office/drawing/2014/main" val="1419716296"/>
                        </a:ext>
                      </a:extLst>
                    </a:gridCol>
                    <a:gridCol w="874644">
                      <a:extLst>
                        <a:ext uri="{9D8B030D-6E8A-4147-A177-3AD203B41FA5}">
                          <a16:colId xmlns:a16="http://schemas.microsoft.com/office/drawing/2014/main" val="3193791557"/>
                        </a:ext>
                      </a:extLst>
                    </a:gridCol>
                    <a:gridCol w="834887">
                      <a:extLst>
                        <a:ext uri="{9D8B030D-6E8A-4147-A177-3AD203B41FA5}">
                          <a16:colId xmlns:a16="http://schemas.microsoft.com/office/drawing/2014/main" val="2182473229"/>
                        </a:ext>
                      </a:extLst>
                    </a:gridCol>
                    <a:gridCol w="881992">
                      <a:extLst>
                        <a:ext uri="{9D8B030D-6E8A-4147-A177-3AD203B41FA5}">
                          <a16:colId xmlns:a16="http://schemas.microsoft.com/office/drawing/2014/main" val="1480131531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90" t="-7692" r="-423226" b="-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84706" t="-7692" r="-671765" b="-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70423" t="-7692" r="-302113" b="-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68531" t="-7692" r="-200000" b="-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57931" t="-7692" r="-2759" b="-1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77124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07E4A88A-93DE-47A0-9028-09A3939BB513}"/>
              </a:ext>
            </a:extLst>
          </p:cNvPr>
          <p:cNvSpPr/>
          <p:nvPr/>
        </p:nvSpPr>
        <p:spPr>
          <a:xfrm>
            <a:off x="3167270" y="4037671"/>
            <a:ext cx="1643269" cy="390398"/>
          </a:xfrm>
          <a:prstGeom prst="wedgeRoundRectCallout">
            <a:avLst>
              <a:gd name="adj1" fmla="val 77147"/>
              <a:gd name="adj2" fmla="val -199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Unary Tree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B6BA2266-DA6E-4D17-9638-572B14C3F0FA}"/>
              </a:ext>
            </a:extLst>
          </p:cNvPr>
          <p:cNvSpPr/>
          <p:nvPr/>
        </p:nvSpPr>
        <p:spPr>
          <a:xfrm>
            <a:off x="3167269" y="4574525"/>
            <a:ext cx="1643269" cy="390398"/>
          </a:xfrm>
          <a:prstGeom prst="wedgeRoundRectCallout">
            <a:avLst>
              <a:gd name="adj1" fmla="val 77147"/>
              <a:gd name="adj2" fmla="val -199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Binary Tree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B3E5C864-E610-46B0-AA82-E15676148700}"/>
              </a:ext>
            </a:extLst>
          </p:cNvPr>
          <p:cNvSpPr/>
          <p:nvPr/>
        </p:nvSpPr>
        <p:spPr>
          <a:xfrm>
            <a:off x="3167269" y="5153044"/>
            <a:ext cx="1643269" cy="390398"/>
          </a:xfrm>
          <a:prstGeom prst="wedgeRoundRectCallout">
            <a:avLst>
              <a:gd name="adj1" fmla="val 77147"/>
              <a:gd name="adj2" fmla="val -199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3-ary Tree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23B99E5E-4848-42B4-8000-E62854D447C8}"/>
              </a:ext>
            </a:extLst>
          </p:cNvPr>
          <p:cNvSpPr/>
          <p:nvPr/>
        </p:nvSpPr>
        <p:spPr>
          <a:xfrm>
            <a:off x="3167268" y="5703653"/>
            <a:ext cx="1643269" cy="390398"/>
          </a:xfrm>
          <a:prstGeom prst="wedgeRoundRectCallout">
            <a:avLst>
              <a:gd name="adj1" fmla="val 77147"/>
              <a:gd name="adj2" fmla="val -199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n-</a:t>
            </a:r>
            <a:r>
              <a:rPr lang="en-US" dirty="0" err="1"/>
              <a:t>ary</a:t>
            </a:r>
            <a:r>
              <a:rPr lang="en-US" dirty="0"/>
              <a:t> Tree</a:t>
            </a:r>
          </a:p>
        </p:txBody>
      </p:sp>
    </p:spTree>
    <p:extLst>
      <p:ext uri="{BB962C8B-B14F-4D97-AF65-F5344CB8AC3E}">
        <p14:creationId xmlns:p14="http://schemas.microsoft.com/office/powerpoint/2010/main" val="2599107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1F1E7-9AD5-4008-A831-81E3EF5F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Rooted trees with unbounded branching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91AFF-B325-4326-90DE-5DE2ACFDC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tree may have undefined number of children nodes</a:t>
            </a:r>
          </a:p>
          <a:p>
            <a:r>
              <a:rPr lang="en-US" dirty="0"/>
              <a:t>we do not know how many attributes to allocate in advance. </a:t>
            </a:r>
          </a:p>
          <a:p>
            <a:pPr lvl="1"/>
            <a:r>
              <a:rPr lang="en-US" dirty="0"/>
              <a:t>Even if the number of children k is defined, most nodes have a small number of children, we may waste a lot of memory </a:t>
            </a:r>
          </a:p>
          <a:p>
            <a:r>
              <a:rPr lang="en-US" dirty="0"/>
              <a:t>Instead of having a pointer to each of its children, each node x has only two pointers: </a:t>
            </a:r>
          </a:p>
          <a:p>
            <a:pPr lvl="1"/>
            <a:r>
              <a:rPr lang="en-US" dirty="0"/>
              <a:t>Left-child: A pointer that points to left child</a:t>
            </a:r>
          </a:p>
          <a:p>
            <a:pPr lvl="1"/>
            <a:r>
              <a:rPr lang="en-US" dirty="0"/>
              <a:t>Right-sibling: this pointer points to next child that is present on right side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3527E-E55F-4C6E-9FEB-D50DF924F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8629F-E1D0-45D3-87B3-E9E839CD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96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1A9FA8D7-C9B8-4B0C-BD4B-08BCB3866A5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22836408"/>
                  </p:ext>
                </p:extLst>
              </p:nvPr>
            </p:nvGraphicFramePr>
            <p:xfrm>
              <a:off x="4144678" y="1258914"/>
              <a:ext cx="2739818" cy="8763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392732">
                      <a:extLst>
                        <a:ext uri="{9D8B030D-6E8A-4147-A177-3AD203B41FA5}">
                          <a16:colId xmlns:a16="http://schemas.microsoft.com/office/drawing/2014/main" val="2342094994"/>
                        </a:ext>
                      </a:extLst>
                    </a:gridCol>
                    <a:gridCol w="1347086">
                      <a:extLst>
                        <a:ext uri="{9D8B030D-6E8A-4147-A177-3AD203B41FA5}">
                          <a16:colId xmlns:a16="http://schemas.microsoft.com/office/drawing/2014/main" val="180156767"/>
                        </a:ext>
                      </a:extLst>
                    </a:gridCol>
                  </a:tblGrid>
                  <a:tr h="285979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𝑟𝑜𝑜𝑡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6722094"/>
                      </a:ext>
                    </a:extLst>
                  </a:tr>
                  <a:tr h="51060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𝑐h𝑖𝑙𝑑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𝑠𝑖𝑏𝑙𝑖𝑛𝑔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288131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1A9FA8D7-C9B8-4B0C-BD4B-08BCB3866A5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22836408"/>
                  </p:ext>
                </p:extLst>
              </p:nvPr>
            </p:nvGraphicFramePr>
            <p:xfrm>
              <a:off x="4144678" y="1258914"/>
              <a:ext cx="2739818" cy="8763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392732">
                      <a:extLst>
                        <a:ext uri="{9D8B030D-6E8A-4147-A177-3AD203B41FA5}">
                          <a16:colId xmlns:a16="http://schemas.microsoft.com/office/drawing/2014/main" val="2342094994"/>
                        </a:ext>
                      </a:extLst>
                    </a:gridCol>
                    <a:gridCol w="1347086">
                      <a:extLst>
                        <a:ext uri="{9D8B030D-6E8A-4147-A177-3AD203B41FA5}">
                          <a16:colId xmlns:a16="http://schemas.microsoft.com/office/drawing/2014/main" val="180156767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2" t="-1639" r="-887" b="-14098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6722094"/>
                      </a:ext>
                    </a:extLst>
                  </a:tr>
                  <a:tr h="510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7" t="-73810" r="-98690" b="-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604" t="-73810" r="-1802" b="-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28813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0F79D-43D6-4EF6-A2CA-440A6BFA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626C7-2EF4-44B1-A229-FBA65962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5</a:t>
            </a:fld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DD79722-C61A-4BAC-AB3B-B4B9CEC7B1E7}"/>
              </a:ext>
            </a:extLst>
          </p:cNvPr>
          <p:cNvGrpSpPr/>
          <p:nvPr/>
        </p:nvGrpSpPr>
        <p:grpSpPr>
          <a:xfrm>
            <a:off x="1164099" y="2787412"/>
            <a:ext cx="8649405" cy="3299881"/>
            <a:chOff x="766534" y="2111552"/>
            <a:chExt cx="8649405" cy="329988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425FA46-6670-4427-AA5F-D11B0A1AD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42166" y="2111552"/>
              <a:ext cx="1749712" cy="56405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724AD8E-1E8B-41DF-B408-A85C5AC27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2592" y="3036063"/>
              <a:ext cx="1749712" cy="56405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B93A8F7-DA7C-47FF-B8FE-36B4BD1E2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63476" y="3036063"/>
              <a:ext cx="1749712" cy="56405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789F59D-A156-44B9-BE5E-F561AB39A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38569" y="3036063"/>
              <a:ext cx="1749712" cy="56405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7798137-10B8-4CF2-8348-135117228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534" y="3946995"/>
              <a:ext cx="1749712" cy="56405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0970CE-28B1-4A45-B943-FF3D39BEE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75606" y="3946995"/>
              <a:ext cx="1749712" cy="56405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23542E1-A036-4079-B24C-3771CFF40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6745" y="4847381"/>
              <a:ext cx="1749712" cy="56405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A7943CA-9A68-4F42-8533-A912AAF53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0622" y="3946995"/>
              <a:ext cx="1749712" cy="56405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3ECEDDE-5B22-46AE-9AF9-BEC08AE71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7776" y="4847381"/>
              <a:ext cx="1749712" cy="56405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12397E7-A77E-4F99-8D90-7FDC45345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0166" y="4847381"/>
              <a:ext cx="1749712" cy="564052"/>
            </a:xfrm>
            <a:prstGeom prst="rect">
              <a:avLst/>
            </a:prstGeom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394BDE2-D74C-470C-9FB9-B964A3631BA1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2357448" y="2675604"/>
              <a:ext cx="2759574" cy="3604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AD2D20-B73D-4FD1-9F79-16F4D90C1D2B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3232304" y="3318089"/>
              <a:ext cx="4311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72788D6-7B06-4C78-9CE2-67E8B0CD3B56}"/>
                </a:ext>
              </a:extLst>
            </p:cNvPr>
            <p:cNvCxnSpPr>
              <a:cxnSpLocks/>
            </p:cNvCxnSpPr>
            <p:nvPr/>
          </p:nvCxnSpPr>
          <p:spPr>
            <a:xfrm>
              <a:off x="5413188" y="3343013"/>
              <a:ext cx="4311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F986487-4C9E-4ABD-9F9A-FAE21C5FF85A}"/>
                </a:ext>
              </a:extLst>
            </p:cNvPr>
            <p:cNvCxnSpPr>
              <a:cxnSpLocks/>
              <a:stCxn id="7" idx="2"/>
              <a:endCxn id="32" idx="0"/>
            </p:cNvCxnSpPr>
            <p:nvPr/>
          </p:nvCxnSpPr>
          <p:spPr>
            <a:xfrm>
              <a:off x="5117022" y="2675604"/>
              <a:ext cx="3741509" cy="3920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2F0D495-DE4D-464E-82CA-1E8CEE7F6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01122" y="3067615"/>
              <a:ext cx="1114817" cy="564050"/>
            </a:xfrm>
            <a:prstGeom prst="rect">
              <a:avLst/>
            </a:prstGeom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EEBB4EE-9DE2-4DDE-B8B4-2D8C08BD53FD}"/>
                </a:ext>
              </a:extLst>
            </p:cNvPr>
            <p:cNvCxnSpPr>
              <a:cxnSpLocks/>
              <a:stCxn id="8" idx="2"/>
              <a:endCxn id="12" idx="0"/>
            </p:cNvCxnSpPr>
            <p:nvPr/>
          </p:nvCxnSpPr>
          <p:spPr>
            <a:xfrm flipH="1">
              <a:off x="1641390" y="3600115"/>
              <a:ext cx="716058" cy="3468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06922BC-ED26-4FAA-8958-C9EDE2BD1497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2516246" y="4229021"/>
              <a:ext cx="2593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4CD0910-4FB1-4617-A913-B12595074F62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3661601" y="4511047"/>
              <a:ext cx="321206" cy="3363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03BDAFA-1A70-4E18-911C-54DE39457395}"/>
                </a:ext>
              </a:extLst>
            </p:cNvPr>
            <p:cNvCxnSpPr>
              <a:cxnSpLocks/>
              <a:stCxn id="14" idx="3"/>
              <a:endCxn id="15" idx="1"/>
            </p:cNvCxnSpPr>
            <p:nvPr/>
          </p:nvCxnSpPr>
          <p:spPr>
            <a:xfrm flipV="1">
              <a:off x="4536457" y="4229021"/>
              <a:ext cx="314165" cy="9003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640D81E-F35A-420F-82E9-14CA994DD138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5765022" y="4511047"/>
              <a:ext cx="403608" cy="3363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BA82E1C-297D-4880-A404-0C778F835EAF}"/>
                </a:ext>
              </a:extLst>
            </p:cNvPr>
            <p:cNvCxnSpPr>
              <a:cxnSpLocks/>
              <a:stCxn id="17" idx="3"/>
              <a:endCxn id="16" idx="1"/>
            </p:cNvCxnSpPr>
            <p:nvPr/>
          </p:nvCxnSpPr>
          <p:spPr>
            <a:xfrm>
              <a:off x="6639878" y="5129407"/>
              <a:ext cx="3478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04C33F8D-8E1F-4B2E-A666-436588A6C3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0935" y="3817370"/>
            <a:ext cx="523714" cy="64878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AC30F45D-1472-4552-A59D-12CBA2F3B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9443" y="3796158"/>
            <a:ext cx="523714" cy="64878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D7721D5F-3E25-4899-B9F0-4FE7C7346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6675" y="3785425"/>
            <a:ext cx="523714" cy="64878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80B6784-2A7A-4878-BB6E-89AEBB4EC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0533" y="4716368"/>
            <a:ext cx="523714" cy="64878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56090E9-614C-4AD3-AEAF-6BA5D1FD60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3595" y="4694832"/>
            <a:ext cx="523714" cy="64878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14BB195-C6C8-4D9D-8D5D-1CA66E76B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8090" y="4716368"/>
            <a:ext cx="523714" cy="64878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8B2BAD4E-A89A-4046-9668-DD86DF0EC5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1741" y="5545663"/>
            <a:ext cx="523714" cy="64878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442E9BE7-6886-4B20-BEFC-8AD14254E4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393" y="5599654"/>
            <a:ext cx="523714" cy="64878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635FEF8C-6584-4DA1-8ABA-FA5F575B4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263" y="5565191"/>
            <a:ext cx="523714" cy="64878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B8084B0-58BB-4BCD-B7B9-4097330D49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1783" y="5599654"/>
            <a:ext cx="523714" cy="64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EF55E-BB3B-4BC4-AC59-6D41854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8DD2C-0E62-4D81-8F5C-82964F77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D3476B-4F33-4921-9B18-125FDBF4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564" y="1602345"/>
            <a:ext cx="8946541" cy="454666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Thanks for watching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>
                <a:solidFill>
                  <a:srgbClr val="FFFF00"/>
                </a:solidFill>
              </a:rPr>
              <a:t>Dr. </a:t>
            </a:r>
            <a:r>
              <a:rPr lang="en-US" b="1" dirty="0">
                <a:solidFill>
                  <a:srgbClr val="FFFF00"/>
                </a:solidFill>
              </a:rPr>
              <a:t>Sajid Iqbal</a:t>
            </a:r>
          </a:p>
          <a:p>
            <a:pPr marL="0" indent="0" algn="ctr">
              <a:buNone/>
            </a:pPr>
            <a:r>
              <a:rPr lang="en-US" dirty="0"/>
              <a:t>Assistant Professor</a:t>
            </a:r>
          </a:p>
          <a:p>
            <a:pPr marL="0" indent="0" algn="ctr">
              <a:buNone/>
            </a:pPr>
            <a:r>
              <a:rPr lang="en-US" dirty="0"/>
              <a:t>Department of Computer Science</a:t>
            </a:r>
          </a:p>
          <a:p>
            <a:pPr marL="0" indent="0" algn="ctr">
              <a:buNone/>
            </a:pPr>
            <a:r>
              <a:rPr lang="en-US" dirty="0"/>
              <a:t>Bahauddin Zakariya University, Multan</a:t>
            </a:r>
          </a:p>
          <a:p>
            <a:pPr marL="0" indent="0" algn="ctr">
              <a:buNone/>
            </a:pPr>
            <a:r>
              <a:rPr lang="en-US">
                <a:hlinkClick r:id="rId2"/>
              </a:rPr>
              <a:t>sajidiqbal.pk</a:t>
            </a:r>
            <a:r>
              <a:rPr lang="en-US" err="1">
                <a:hlinkClick r:id="rId2"/>
              </a:rPr>
              <a:t>@</a:t>
            </a:r>
            <a:r>
              <a:rPr lang="en-US">
                <a:hlinkClick r:id="rId2"/>
              </a:rPr>
              <a:t>gmail.com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Slides: </a:t>
            </a:r>
            <a:r>
              <a:rPr lang="en-US" dirty="0">
                <a:hlinkClick r:id="rId3"/>
              </a:rPr>
              <a:t>https</a:t>
            </a:r>
            <a:r>
              <a:rPr lang="en-US">
                <a:hlinkClick r:id="rId3"/>
              </a:rPr>
              <a:t>://github.com</a:t>
            </a:r>
            <a:r>
              <a:rPr lang="en-US" dirty="0">
                <a:hlinkClick r:id="rId3"/>
              </a:rPr>
              <a:t>/sajjo79/Design_and_Analysis_of_Algorithms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YouTube Channel: </a:t>
            </a:r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F24B2-5517-4FA2-B10F-A80107F4D14F}"/>
              </a:ext>
            </a:extLst>
          </p:cNvPr>
          <p:cNvSpPr/>
          <p:nvPr/>
        </p:nvSpPr>
        <p:spPr>
          <a:xfrm>
            <a:off x="2968487" y="1939225"/>
            <a:ext cx="5777947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Hafiz</a:t>
            </a:r>
          </a:p>
        </p:txBody>
      </p:sp>
      <p:pic>
        <p:nvPicPr>
          <p:cNvPr id="3" name="Graphic 2" descr="Envelope">
            <a:extLst>
              <a:ext uri="{FF2B5EF4-FFF2-40B4-BE49-F238E27FC236}">
                <a16:creationId xmlns:a16="http://schemas.microsoft.com/office/drawing/2014/main" id="{C441A441-5556-40D5-8E32-2D127AC56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04090" y="4713483"/>
            <a:ext cx="542172" cy="54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66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4345</TotalTime>
  <Words>339</Words>
  <Application>Microsoft Office PowerPoint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 Math</vt:lpstr>
      <vt:lpstr>Century Gothic</vt:lpstr>
      <vt:lpstr>Wingdings 3</vt:lpstr>
      <vt:lpstr>Ion</vt:lpstr>
      <vt:lpstr>Design and Analysis of Algorithms</vt:lpstr>
      <vt:lpstr>Basic Data Structures</vt:lpstr>
      <vt:lpstr>Introduction</vt:lpstr>
      <vt:lpstr>Rooted trees with unbounded branching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515</cp:revision>
  <dcterms:created xsi:type="dcterms:W3CDTF">2020-04-04T05:11:36Z</dcterms:created>
  <dcterms:modified xsi:type="dcterms:W3CDTF">2020-06-22T12:50:21Z</dcterms:modified>
</cp:coreProperties>
</file>