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97" r:id="rId4"/>
    <p:sldId id="286" r:id="rId5"/>
    <p:sldId id="298" r:id="rId6"/>
    <p:sldId id="299" r:id="rId7"/>
    <p:sldId id="300" r:id="rId8"/>
    <p:sldId id="296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4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3D3-C9AD-4A7C-9024-78E7C6EE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6B76-F1DB-4FD8-8823-BC54FFABA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0481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It offers one of the best methods available for open addressing</a:t>
                </a:r>
              </a:p>
              <a:p>
                <a:r>
                  <a:rPr lang="en-US" dirty="0"/>
                  <a:t>Double hashing uses hash function of the 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auxiliary functions</a:t>
                </a:r>
              </a:p>
              <a:p>
                <a:pPr lvl="1"/>
                <a:r>
                  <a:rPr lang="en-US" dirty="0"/>
                  <a:t>Initial probe find the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next probe position as offset from previous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relatively prime to the hash table size m</a:t>
                </a:r>
              </a:p>
              <a:p>
                <a:r>
                  <a:rPr lang="en-US" dirty="0"/>
                  <a:t>When m is prime or a power of 2, double hashing improves over linear or quadratic probing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6B76-F1DB-4FD8-8823-BC54FFABA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0481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D6AD-EE82-4E7D-8168-E8D0070C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FBD29-2928-419F-A0E1-30533B3C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438F-C345-49BE-A9EC-D7A5869C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open-address hashing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A823-5C66-4DE8-ADCA-8028D1FA7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28776"/>
                <a:ext cx="8946541" cy="4619624"/>
              </a:xfrm>
            </p:spPr>
            <p:txBody>
              <a:bodyPr/>
              <a:lstStyle/>
              <a:p>
                <a:r>
                  <a:rPr lang="en-US" dirty="0"/>
                  <a:t>To analyze the behavior of open addressing, load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used</a:t>
                </a:r>
              </a:p>
              <a:p>
                <a:r>
                  <a:rPr lang="en-US" dirty="0"/>
                  <a:t>In open addressing each element occupies only one slot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Inserting an element may follow any permutation of hash table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0,1,2,3,…,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of equally likely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A823-5C66-4DE8-ADCA-8028D1FA7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28776"/>
                <a:ext cx="8946541" cy="4619624"/>
              </a:xfrm>
              <a:blipFill>
                <a:blip r:embed="rId2"/>
                <a:stretch>
                  <a:fillRect l="-341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265F0-9F24-4642-B092-601ADBF0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48B2-9D13-43B7-BAEE-AFBE1E20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25B-1F71-467D-86AE-3109EFB9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8365-6EE4-47B6-8785-8E657EED6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85876"/>
                <a:ext cx="8946541" cy="49625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Theorem</a:t>
                </a:r>
              </a:p>
              <a:p>
                <a:pPr lvl="1"/>
                <a:r>
                  <a:rPr lang="en-US" dirty="0"/>
                  <a:t>Assuming uniform hashing for open address hash table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</m:t>
                    </m:r>
                  </m:oMath>
                </a14:m>
                <a:r>
                  <a:rPr lang="en-US" dirty="0"/>
                  <a:t> Expected number of probes in an unsuccessful search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Proof</a:t>
                </a:r>
              </a:p>
              <a:p>
                <a:pPr lvl="1"/>
                <a:r>
                  <a:rPr lang="en-US" dirty="0"/>
                  <a:t>An unsuccessful search probes filled keys except the last one which may be empty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random variable that denotes the unsuccessful probes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event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probe occurs in occupied slot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∗…∗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∩…∩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are n elements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prob.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prob. to occupied slot gives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probes were to occupied slots too </a:t>
                </a:r>
              </a:p>
              <a:p>
                <a:pPr lvl="2"/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occupied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probe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8365-6EE4-47B6-8785-8E657EED6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85876"/>
                <a:ext cx="8946541" cy="4962524"/>
              </a:xfrm>
              <a:blipFill>
                <a:blip r:embed="rId2"/>
                <a:stretch>
                  <a:fillRect l="-272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9636F-A71E-4994-A0FE-429983A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DF66A-0EFC-472E-8DFE-FE651BAA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04177-BAC7-4194-A296-56D0CCCD2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474" y="557213"/>
                <a:ext cx="8946541" cy="534352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…∗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	using arithmetic progression formula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First probe is made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and second probe is made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so on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constant then unsuccessful search runs in O(1) time </a:t>
                </a:r>
              </a:p>
              <a:p>
                <a:pPr lvl="2"/>
                <a:r>
                  <a:rPr lang="en-US" dirty="0"/>
                  <a:t>For example if table is half full then number of probes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in case of 90% full table , number of probes are 10.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04177-BAC7-4194-A296-56D0CCCD2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474" y="557213"/>
                <a:ext cx="8946541" cy="5343525"/>
              </a:xfrm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B35D-994A-4D7E-A5A5-EE9AA0FF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73994-6282-4CE8-99E4-5FBFDCE3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1C2-3AB5-4591-A8F8-37412E2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Theorem 11.8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CC60D-A762-48DC-AA0C-1833F625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57314"/>
                <a:ext cx="8946541" cy="4891086"/>
              </a:xfrm>
            </p:spPr>
            <p:txBody>
              <a:bodyPr/>
              <a:lstStyle/>
              <a:p>
                <a:r>
                  <a:rPr lang="en-US" dirty="0"/>
                  <a:t>Theorem</a:t>
                </a:r>
              </a:p>
              <a:p>
                <a:pPr lvl="1"/>
                <a:r>
                  <a:rPr lang="en-US" dirty="0"/>
                  <a:t>Given an open address hash table with load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the expected number of probes for successful search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assuming uniform hashing</a:t>
                </a:r>
              </a:p>
              <a:p>
                <a:r>
                  <a:rPr lang="en-US" dirty="0"/>
                  <a:t>Proof</a:t>
                </a:r>
              </a:p>
              <a:p>
                <a:pPr lvl="1"/>
                <a:r>
                  <a:rPr lang="en-US" dirty="0"/>
                  <a:t>A search for key k produces the same sequence which is produced for insert</a:t>
                </a:r>
              </a:p>
              <a:p>
                <a:pPr lvl="1"/>
                <a:r>
                  <a:rPr lang="en-US" dirty="0"/>
                  <a:t>To insert i+1</a:t>
                </a:r>
                <a:r>
                  <a:rPr lang="en-US" baseline="30000" dirty="0"/>
                  <a:t>st</a:t>
                </a:r>
                <a:r>
                  <a:rPr lang="en-US" dirty="0"/>
                  <a:t> key into the table expected number of probes are at most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Averaging this expression over all keys gives the expected search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CC60D-A762-48DC-AA0C-1833F625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57314"/>
                <a:ext cx="8946541" cy="4891086"/>
              </a:xfrm>
              <a:blipFill>
                <a:blip r:embed="rId2"/>
                <a:stretch>
                  <a:fillRect l="-341" t="-748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100C8-7C19-422A-ADDB-C5B4D3B7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303C-F6B2-49BB-8AD1-3ADC4EDC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5B091-06B7-4BA6-A71B-81EC83B2A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4763" y="1528764"/>
                <a:ext cx="3754438" cy="4286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5B091-06B7-4BA6-A71B-81EC83B2A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4763" y="1528764"/>
                <a:ext cx="3754438" cy="4286250"/>
              </a:xfrm>
              <a:blipFill>
                <a:blip r:embed="rId2"/>
                <a:stretch>
                  <a:fillRect l="-649" t="-9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67C-7389-4943-A353-B28FD75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4D477-0254-426E-BFC8-535C5B8F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21430-6412-48D9-8C45-F11F0697589B}"/>
              </a:ext>
            </a:extLst>
          </p:cNvPr>
          <p:cNvSpPr/>
          <p:nvPr/>
        </p:nvSpPr>
        <p:spPr>
          <a:xfrm>
            <a:off x="5372101" y="25375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If the hash table is half full, the expected number of probes in a successful search is less than </a:t>
            </a:r>
            <a:r>
              <a:rPr lang="en-US" dirty="0">
                <a:latin typeface="MT2MIT"/>
              </a:rPr>
              <a:t>1:387</a:t>
            </a:r>
            <a:r>
              <a:rPr lang="en-US" dirty="0">
                <a:latin typeface="Times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If the hash table is </a:t>
            </a:r>
            <a:r>
              <a:rPr lang="en-US" dirty="0">
                <a:latin typeface="MT2MIT"/>
              </a:rPr>
              <a:t>90 </a:t>
            </a:r>
            <a:r>
              <a:rPr lang="en-US" dirty="0">
                <a:latin typeface="Times-Roman"/>
              </a:rPr>
              <a:t>percent full, the expected number of probes is less than </a:t>
            </a:r>
            <a:r>
              <a:rPr lang="en-US" dirty="0">
                <a:latin typeface="MT2MIT"/>
              </a:rPr>
              <a:t>2:559</a:t>
            </a:r>
            <a:r>
              <a:rPr lang="en-US" dirty="0">
                <a:latin typeface="Times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Open Addressing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11: hash tables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303E-30B2-4736-84AE-9006666E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9477-03C0-48BE-8D16-61DA770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9249228" cy="4684642"/>
          </a:xfrm>
        </p:spPr>
        <p:txBody>
          <a:bodyPr>
            <a:normAutofit/>
          </a:bodyPr>
          <a:lstStyle/>
          <a:p>
            <a:r>
              <a:rPr lang="en-US" dirty="0"/>
              <a:t>In Open Addressing (OA) an elements is itself placed in hash table and no element is stored outside the table unlike chaining process</a:t>
            </a:r>
          </a:p>
          <a:p>
            <a:r>
              <a:rPr lang="en-US" dirty="0"/>
              <a:t>Insert: Store the key in table location where it is hashed by hash function</a:t>
            </a:r>
          </a:p>
          <a:p>
            <a:r>
              <a:rPr lang="en-US" dirty="0"/>
              <a:t>Search: Systematically examine table slots until element is found or table is exhausted </a:t>
            </a:r>
          </a:p>
          <a:p>
            <a:r>
              <a:rPr lang="en-US" dirty="0"/>
              <a:t>In OA, hash table can be filled </a:t>
            </a:r>
          </a:p>
          <a:p>
            <a:pPr lvl="1"/>
            <a:r>
              <a:rPr lang="en-US" dirty="0"/>
              <a:t>It load factor can never exceed 1</a:t>
            </a:r>
          </a:p>
          <a:p>
            <a:pPr lvl="1"/>
            <a:r>
              <a:rPr lang="en-US" dirty="0"/>
              <a:t>A large table can be used comparatively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EC4E9-2D75-44CE-9834-3B5F93E0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3BE31-E5F7-4289-AFDB-345E7053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7885D3F3-96E3-4EA0-BE4C-E0F31C48CA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821879"/>
                  </p:ext>
                </p:extLst>
              </p:nvPr>
            </p:nvGraphicFramePr>
            <p:xfrm>
              <a:off x="6492127" y="1482791"/>
              <a:ext cx="1594571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5130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  <a:gridCol w="799441">
                      <a:extLst>
                        <a:ext uri="{9D8B030D-6E8A-4147-A177-3AD203B41FA5}">
                          <a16:colId xmlns:a16="http://schemas.microsoft.com/office/drawing/2014/main" val="1118326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7885D3F3-96E3-4EA0-BE4C-E0F31C48CA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821879"/>
                  </p:ext>
                </p:extLst>
              </p:nvPr>
            </p:nvGraphicFramePr>
            <p:xfrm>
              <a:off x="6492127" y="1482791"/>
              <a:ext cx="1594571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5130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  <a:gridCol w="799441">
                      <a:extLst>
                        <a:ext uri="{9D8B030D-6E8A-4147-A177-3AD203B41FA5}">
                          <a16:colId xmlns:a16="http://schemas.microsoft.com/office/drawing/2014/main" val="1118326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08197" r="-10381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208197" r="-10381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308197" r="-10381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408197" r="-10381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516667" r="-10381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606557" r="-10381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706557" r="-1038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806557" r="-1038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906557" r="-1038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D48EB-420E-4096-B42E-D409876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5E88-2B26-447C-A01A-CDAD769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01A52-DFF0-40EA-9159-3E746CE71721}"/>
              </a:ext>
            </a:extLst>
          </p:cNvPr>
          <p:cNvSpPr/>
          <p:nvPr/>
        </p:nvSpPr>
        <p:spPr>
          <a:xfrm>
            <a:off x="2318154" y="1798824"/>
            <a:ext cx="3458984" cy="342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/>
              <p:nvPr/>
            </p:nvSpPr>
            <p:spPr>
              <a:xfrm>
                <a:off x="3781059" y="190814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59" y="1908146"/>
                <a:ext cx="410817" cy="490331"/>
              </a:xfrm>
              <a:prstGeom prst="roundRect">
                <a:avLst/>
              </a:prstGeom>
              <a:blipFill>
                <a:blip r:embed="rId3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/>
              <p:nvPr/>
            </p:nvSpPr>
            <p:spPr>
              <a:xfrm>
                <a:off x="3384434" y="325043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34" y="3250435"/>
                <a:ext cx="410817" cy="490331"/>
              </a:xfrm>
              <a:prstGeom prst="roundRect">
                <a:avLst/>
              </a:prstGeom>
              <a:blipFill>
                <a:blip r:embed="rId4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/>
              <p:nvPr/>
            </p:nvSpPr>
            <p:spPr>
              <a:xfrm>
                <a:off x="3592216" y="266500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16" y="2665006"/>
                <a:ext cx="410817" cy="490331"/>
              </a:xfrm>
              <a:prstGeom prst="roundRect">
                <a:avLst/>
              </a:prstGeom>
              <a:blipFill>
                <a:blip r:embed="rId5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/>
              <p:nvPr/>
            </p:nvSpPr>
            <p:spPr>
              <a:xfrm>
                <a:off x="3582919" y="4579083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19" y="4579083"/>
                <a:ext cx="410817" cy="490331"/>
              </a:xfrm>
              <a:prstGeom prst="round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/>
              <p:nvPr/>
            </p:nvSpPr>
            <p:spPr>
              <a:xfrm>
                <a:off x="2875991" y="3106832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91" y="3106832"/>
                <a:ext cx="410817" cy="490331"/>
              </a:xfrm>
              <a:prstGeom prst="roundRect">
                <a:avLst/>
              </a:prstGeom>
              <a:blipFill>
                <a:blip r:embed="rId7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/>
              <p:nvPr/>
            </p:nvSpPr>
            <p:spPr>
              <a:xfrm>
                <a:off x="4956223" y="3177948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23" y="3177948"/>
                <a:ext cx="410817" cy="490331"/>
              </a:xfrm>
              <a:prstGeom prst="roundRect">
                <a:avLst/>
              </a:prstGeom>
              <a:blipFill>
                <a:blip r:embed="rId8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/>
              <p:nvPr/>
            </p:nvSpPr>
            <p:spPr>
              <a:xfrm>
                <a:off x="3609213" y="381867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13" y="3818675"/>
                <a:ext cx="410817" cy="490331"/>
              </a:xfrm>
              <a:prstGeom prst="roundRect">
                <a:avLst/>
              </a:prstGeom>
              <a:blipFill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/>
              <p:nvPr/>
            </p:nvSpPr>
            <p:spPr>
              <a:xfrm>
                <a:off x="4358749" y="4263597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49" y="4263597"/>
                <a:ext cx="410817" cy="490331"/>
              </a:xfrm>
              <a:prstGeom prst="roundRect">
                <a:avLst/>
              </a:prstGeom>
              <a:blipFill>
                <a:blip r:embed="rId10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F1FCB-CF30-425B-A4C4-37DF90F12E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91876" y="1985768"/>
            <a:ext cx="2540229" cy="1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84106-246C-420F-A392-56E5F48183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367040" y="3423114"/>
            <a:ext cx="1310315" cy="7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D3DCEC-FECB-48F4-94EF-D8CEAD258E5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03033" y="2809459"/>
            <a:ext cx="2729072" cy="10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E910A-EF8B-4915-8AA1-61E828FFDEB0}"/>
              </a:ext>
            </a:extLst>
          </p:cNvPr>
          <p:cNvCxnSpPr>
            <a:cxnSpLocks/>
          </p:cNvCxnSpPr>
          <p:nvPr/>
        </p:nvCxnSpPr>
        <p:spPr>
          <a:xfrm>
            <a:off x="3757097" y="3539355"/>
            <a:ext cx="2975008" cy="36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DC253-01F2-4C22-A2D5-6B3E9851B7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93736" y="4824249"/>
            <a:ext cx="2683619" cy="174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3FFA8-0C1C-49C3-A113-38D1E1550B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286808" y="3165782"/>
            <a:ext cx="3390547" cy="18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079309-F8AD-45A4-95A8-2506EDB9976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20030" y="4063841"/>
            <a:ext cx="2657325" cy="185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091E7-0FCA-4357-851E-2E264DA54C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69566" y="4508763"/>
            <a:ext cx="1907789" cy="12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F44BE991-A323-4E91-8D99-4EE9E32096C5}"/>
              </a:ext>
            </a:extLst>
          </p:cNvPr>
          <p:cNvSpPr/>
          <p:nvPr/>
        </p:nvSpPr>
        <p:spPr>
          <a:xfrm>
            <a:off x="8086698" y="181717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96C43A20-49B3-4AF6-90AB-29CAC9E53D92}"/>
              </a:ext>
            </a:extLst>
          </p:cNvPr>
          <p:cNvSpPr/>
          <p:nvPr/>
        </p:nvSpPr>
        <p:spPr>
          <a:xfrm>
            <a:off x="8086698" y="512304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M-1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4CACBA9-8D18-4D83-BD6E-379C547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/>
              <p:nvPr/>
            </p:nvSpPr>
            <p:spPr>
              <a:xfrm>
                <a:off x="2844198" y="221973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98" y="2219735"/>
                <a:ext cx="410817" cy="490331"/>
              </a:xfrm>
              <a:prstGeom prst="roundRect">
                <a:avLst/>
              </a:prstGeom>
              <a:blipFill>
                <a:blip r:embed="rId11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5EDB3-E540-4804-93B6-A54790AE1D0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255015" y="2358886"/>
            <a:ext cx="3477090" cy="10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61F6-004D-4F35-8773-DF267115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FFD6-0816-4210-A487-001DC3288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327" y="1315651"/>
                <a:ext cx="9872312" cy="4195481"/>
              </a:xfrm>
            </p:spPr>
            <p:txBody>
              <a:bodyPr/>
              <a:lstStyle/>
              <a:p>
                <a:r>
                  <a:rPr lang="en-US" dirty="0"/>
                  <a:t>Probing: A process to search for empty slot in table </a:t>
                </a:r>
              </a:p>
              <a:p>
                <a:pPr lvl="1"/>
                <a:r>
                  <a:rPr lang="en-US" dirty="0"/>
                  <a:t>A free location can be found using probing and element is inserted there</a:t>
                </a:r>
              </a:p>
              <a:p>
                <a:pPr lvl="1"/>
                <a:r>
                  <a:rPr lang="en-US" dirty="0"/>
                  <a:t>The sequence of positions probed </a:t>
                </a:r>
                <a:r>
                  <a:rPr lang="en-US" i="1" dirty="0"/>
                  <a:t>depends upon the key being inserted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modified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is used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p is probe number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FFD6-0816-4210-A487-001DC3288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327" y="1315651"/>
                <a:ext cx="9872312" cy="4195481"/>
              </a:xfrm>
              <a:blipFill>
                <a:blip r:embed="rId2"/>
                <a:stretch>
                  <a:fillRect l="-30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C5487-D34F-4C9A-9134-4B6373CF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5C886-FC58-44C5-8110-50F026CB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A354B48-D984-4092-880D-D6AFB6BFB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418470"/>
                  </p:ext>
                </p:extLst>
              </p:nvPr>
            </p:nvGraphicFramePr>
            <p:xfrm>
              <a:off x="6511236" y="2997199"/>
              <a:ext cx="3692940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29598">
                      <a:extLst>
                        <a:ext uri="{9D8B030D-6E8A-4147-A177-3AD203B41FA5}">
                          <a16:colId xmlns:a16="http://schemas.microsoft.com/office/drawing/2014/main" val="3739805793"/>
                        </a:ext>
                      </a:extLst>
                    </a:gridCol>
                    <a:gridCol w="2753740">
                      <a:extLst>
                        <a:ext uri="{9D8B030D-6E8A-4147-A177-3AD203B41FA5}">
                          <a16:colId xmlns:a16="http://schemas.microsoft.com/office/drawing/2014/main" val="2768375774"/>
                        </a:ext>
                      </a:extLst>
                    </a:gridCol>
                    <a:gridCol w="609602">
                      <a:extLst>
                        <a:ext uri="{9D8B030D-6E8A-4147-A177-3AD203B41FA5}">
                          <a16:colId xmlns:a16="http://schemas.microsoft.com/office/drawing/2014/main" val="3804813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Hash-Insert(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192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262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𝑟𝑒𝑝𝑒𝑎𝑡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590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35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74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5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70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88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𝑢𝑛𝑡𝑖𝑙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1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"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h𝑎𝑠h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𝑡𝑎𝑏𝑙𝑒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𝑜𝑣𝑒𝑟𝑓𝑙𝑜𝑤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00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A354B48-D984-4092-880D-D6AFB6BFB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418470"/>
                  </p:ext>
                </p:extLst>
              </p:nvPr>
            </p:nvGraphicFramePr>
            <p:xfrm>
              <a:off x="6511236" y="2997199"/>
              <a:ext cx="3692940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29598">
                      <a:extLst>
                        <a:ext uri="{9D8B030D-6E8A-4147-A177-3AD203B41FA5}">
                          <a16:colId xmlns:a16="http://schemas.microsoft.com/office/drawing/2014/main" val="3739805793"/>
                        </a:ext>
                      </a:extLst>
                    </a:gridCol>
                    <a:gridCol w="2753740">
                      <a:extLst>
                        <a:ext uri="{9D8B030D-6E8A-4147-A177-3AD203B41FA5}">
                          <a16:colId xmlns:a16="http://schemas.microsoft.com/office/drawing/2014/main" val="2768375774"/>
                        </a:ext>
                      </a:extLst>
                    </a:gridCol>
                    <a:gridCol w="609602">
                      <a:extLst>
                        <a:ext uri="{9D8B030D-6E8A-4147-A177-3AD203B41FA5}">
                          <a16:colId xmlns:a16="http://schemas.microsoft.com/office/drawing/2014/main" val="3804813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Hash-Insert(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192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108197" r="-2323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262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208197" r="-2323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590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308197" r="-2323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35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408197" r="-2323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74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516667" r="-2323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5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606557" r="-232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70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706557" r="-232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88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806557" r="-232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1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8" t="-906557" r="-232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0004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85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724-260A-400D-9DBC-0D0DA417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0A0-6A5C-4B49-A1B0-72917753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3026"/>
            <a:ext cx="8946541" cy="4565373"/>
          </a:xfrm>
        </p:spPr>
        <p:txBody>
          <a:bodyPr/>
          <a:lstStyle/>
          <a:p>
            <a:r>
              <a:rPr lang="en-US" dirty="0"/>
              <a:t>Search for key k probes the same sequence of slots that the</a:t>
            </a:r>
            <a:br>
              <a:rPr lang="en-US" dirty="0"/>
            </a:br>
            <a:r>
              <a:rPr lang="en-US" dirty="0"/>
              <a:t>insertion algorithm examined</a:t>
            </a:r>
          </a:p>
          <a:p>
            <a:r>
              <a:rPr lang="en-US" dirty="0"/>
              <a:t>Unsuccessful search: Algorithm either finds the empty slot or complete table is examined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0B0D4-D93B-4E4C-A52B-A881F9B3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9F5C9-4081-4E6C-9BB0-6C37F049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23B7151-EC21-4217-8AAA-3597B5CA87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367042"/>
                  </p:ext>
                </p:extLst>
              </p:nvPr>
            </p:nvGraphicFramePr>
            <p:xfrm>
              <a:off x="4963107" y="3083556"/>
              <a:ext cx="4286910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2610">
                      <a:extLst>
                        <a:ext uri="{9D8B030D-6E8A-4147-A177-3AD203B41FA5}">
                          <a16:colId xmlns:a16="http://schemas.microsoft.com/office/drawing/2014/main" val="3739805793"/>
                        </a:ext>
                      </a:extLst>
                    </a:gridCol>
                    <a:gridCol w="3196650">
                      <a:extLst>
                        <a:ext uri="{9D8B030D-6E8A-4147-A177-3AD203B41FA5}">
                          <a16:colId xmlns:a16="http://schemas.microsoft.com/office/drawing/2014/main" val="2768375774"/>
                        </a:ext>
                      </a:extLst>
                    </a:gridCol>
                    <a:gridCol w="707650">
                      <a:extLst>
                        <a:ext uri="{9D8B030D-6E8A-4147-A177-3AD203B41FA5}">
                          <a16:colId xmlns:a16="http://schemas.microsoft.com/office/drawing/2014/main" val="3804813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Hash-Search(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192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262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𝑟𝑒𝑝𝑒𝑎𝑡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590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35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74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5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70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𝑢𝑛𝑡𝑖𝑙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88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1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23B7151-EC21-4217-8AAA-3597B5CA87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367042"/>
                  </p:ext>
                </p:extLst>
              </p:nvPr>
            </p:nvGraphicFramePr>
            <p:xfrm>
              <a:off x="4963107" y="3083556"/>
              <a:ext cx="4286910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2610">
                      <a:extLst>
                        <a:ext uri="{9D8B030D-6E8A-4147-A177-3AD203B41FA5}">
                          <a16:colId xmlns:a16="http://schemas.microsoft.com/office/drawing/2014/main" val="3739805793"/>
                        </a:ext>
                      </a:extLst>
                    </a:gridCol>
                    <a:gridCol w="3196650">
                      <a:extLst>
                        <a:ext uri="{9D8B030D-6E8A-4147-A177-3AD203B41FA5}">
                          <a16:colId xmlns:a16="http://schemas.microsoft.com/office/drawing/2014/main" val="2768375774"/>
                        </a:ext>
                      </a:extLst>
                    </a:gridCol>
                    <a:gridCol w="707650">
                      <a:extLst>
                        <a:ext uri="{9D8B030D-6E8A-4147-A177-3AD203B41FA5}">
                          <a16:colId xmlns:a16="http://schemas.microsoft.com/office/drawing/2014/main" val="3804813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Hash-Search(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192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108197" r="-2285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262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208197" r="-2285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590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308197" r="-2285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35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408197" r="-228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74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508197" r="-2285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5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608197" r="-2285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70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708197" r="-2285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88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90" t="-808197" r="-228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1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30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A159-986E-4C2B-9346-D2A16596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E896C-18F0-48CA-A195-6B6B95968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85888"/>
                <a:ext cx="8946541" cy="48625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conceptual method of </a:t>
                </a:r>
                <a:r>
                  <a:rPr lang="en-US" i="1" dirty="0"/>
                  <a:t>open addressing</a:t>
                </a:r>
                <a:r>
                  <a:rPr lang="en-US" dirty="0"/>
                  <a:t> for a </a:t>
                </a:r>
                <a:r>
                  <a:rPr lang="en-US" i="1" dirty="0"/>
                  <a:t>hash table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The probe sequence is equally likely to be any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for table slots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={0,1,2,3,…,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 </a:t>
                </a:r>
                <a:r>
                  <a:rPr lang="en-US" i="1" dirty="0"/>
                  <a:t>collision</a:t>
                </a:r>
                <a:r>
                  <a:rPr lang="en-US" dirty="0"/>
                  <a:t> is resolved by putting the item in the next empty place given by a </a:t>
                </a:r>
                <a:r>
                  <a:rPr lang="en-US" i="1" dirty="0"/>
                  <a:t>probe sequence</a:t>
                </a:r>
                <a:r>
                  <a:rPr lang="en-US" dirty="0"/>
                  <a:t> which is independent of sequences for all other </a:t>
                </a:r>
                <a:r>
                  <a:rPr lang="en-US" i="1" dirty="0"/>
                  <a:t>key i.e. each probe sequence is independent</a:t>
                </a:r>
              </a:p>
              <a:p>
                <a:r>
                  <a:rPr lang="en-US" dirty="0"/>
                  <a:t>Exact uniform hashing is difficult to implement so its approximations are used</a:t>
                </a:r>
              </a:p>
              <a:p>
                <a:r>
                  <a:rPr lang="en-US" dirty="0"/>
                  <a:t>There are three common approaches to compute probe sequences</a:t>
                </a:r>
              </a:p>
              <a:p>
                <a:pPr lvl="1"/>
                <a:r>
                  <a:rPr lang="en-US" dirty="0"/>
                  <a:t>Linear probing, </a:t>
                </a:r>
              </a:p>
              <a:p>
                <a:pPr lvl="1"/>
                <a:r>
                  <a:rPr lang="en-US" dirty="0"/>
                  <a:t>Quadratic probing, </a:t>
                </a:r>
              </a:p>
              <a:p>
                <a:pPr lvl="1"/>
                <a:r>
                  <a:rPr lang="en-US" dirty="0"/>
                  <a:t>Double hashing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E896C-18F0-48CA-A195-6B6B95968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85888"/>
                <a:ext cx="8946541" cy="4862511"/>
              </a:xfrm>
              <a:blipFill>
                <a:blip r:embed="rId2"/>
                <a:stretch>
                  <a:fillRect l="-341" t="-1253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B425-095B-49E9-8F41-21B2546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C4C0E-5C3C-4297-ACC2-E60F5DDE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A7B550C1-AB60-4D2E-845A-0CF6DE818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812501"/>
              </p:ext>
            </p:extLst>
          </p:nvPr>
        </p:nvGraphicFramePr>
        <p:xfrm>
          <a:off x="9471296" y="2473959"/>
          <a:ext cx="595474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737">
                  <a:extLst>
                    <a:ext uri="{9D8B030D-6E8A-4147-A177-3AD203B41FA5}">
                      <a16:colId xmlns:a16="http://schemas.microsoft.com/office/drawing/2014/main" val="1273986234"/>
                    </a:ext>
                  </a:extLst>
                </a:gridCol>
                <a:gridCol w="297737">
                  <a:extLst>
                    <a:ext uri="{9D8B030D-6E8A-4147-A177-3AD203B41FA5}">
                      <a16:colId xmlns:a16="http://schemas.microsoft.com/office/drawing/2014/main" val="2953831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535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2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54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22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22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5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60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1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202854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DAF6D84-83F7-495F-8470-9E8CFDF4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C8757-E4E9-40D2-A79C-D7A482F7E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22" y="1465105"/>
                <a:ext cx="8316668" cy="50131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simple method of collision avoidance </a:t>
                </a:r>
              </a:p>
              <a:p>
                <a:r>
                  <a:rPr lang="en-US" dirty="0"/>
                  <a:t>If collision occurs the colliding record next in hash table </a:t>
                </a:r>
              </a:p>
              <a:p>
                <a:r>
                  <a:rPr lang="en-US" dirty="0"/>
                  <a:t>Let consider an auxiliary hash function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Probe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the slot given by auxiliary function</a:t>
                </a:r>
              </a:p>
              <a:p>
                <a:pPr lvl="2"/>
                <a:r>
                  <a:rPr lang="en-US" dirty="0"/>
                  <a:t>Next probe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so on </a:t>
                </a:r>
                <a:r>
                  <a:rPr lang="en-US" dirty="0" err="1"/>
                  <a:t>upto</a:t>
                </a:r>
                <a:r>
                  <a:rPr lang="en-US" dirty="0"/>
                  <a:t> slot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After end of table, begin from start of table </a:t>
                </a:r>
                <a:r>
                  <a:rPr lang="en-US" dirty="0" err="1"/>
                  <a:t>upto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Issue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𝑃𝑟𝑖𝑚𝑎𝑟𝑦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𝑐𝑙𝑢𝑠𝑡𝑒𝑟𝑖𝑛𝑔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long runs of occupied sequences. The keys are not well distributed among all slots</a:t>
                </a:r>
              </a:p>
              <a:p>
                <a:pPr lvl="1"/>
                <a:r>
                  <a:rPr lang="en-US" dirty="0"/>
                  <a:t>Clustering is produced due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𝒊𝒕𝒉</m:t>
                    </m:r>
                  </m:oMath>
                </a14:m>
                <a:r>
                  <a:rPr lang="en-US" dirty="0"/>
                  <a:t> slot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filled slots is gets filled with probability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Long runs of occupied slots tend to get longer and the average search time increases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C8757-E4E9-40D2-A79C-D7A482F7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22" y="1465105"/>
                <a:ext cx="8316668" cy="5013147"/>
              </a:xfrm>
              <a:blipFill>
                <a:blip r:embed="rId2"/>
                <a:stretch>
                  <a:fillRect l="-293" t="-1823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EE3F8-78E4-4B5E-AC7F-982420A2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69BD-2583-4A29-B4E3-EFD5650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62DDA-5941-4BEB-9663-2F3BDFE74BD7}"/>
              </a:ext>
            </a:extLst>
          </p:cNvPr>
          <p:cNvSpPr/>
          <p:nvPr/>
        </p:nvSpPr>
        <p:spPr>
          <a:xfrm>
            <a:off x="10352540" y="4499043"/>
            <a:ext cx="1643270" cy="15902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7E785-E54B-416A-9E42-4EE3BFBAC86F}"/>
              </a:ext>
            </a:extLst>
          </p:cNvPr>
          <p:cNvSpPr/>
          <p:nvPr/>
        </p:nvSpPr>
        <p:spPr>
          <a:xfrm>
            <a:off x="11346624" y="5500332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9A47-662D-423D-BC5F-FCB5DFE5CC4E}"/>
              </a:ext>
            </a:extLst>
          </p:cNvPr>
          <p:cNvSpPr/>
          <p:nvPr/>
        </p:nvSpPr>
        <p:spPr>
          <a:xfrm>
            <a:off x="11346624" y="4731636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AEF70-4DBF-47BE-A811-B3792C9559ED}"/>
              </a:ext>
            </a:extLst>
          </p:cNvPr>
          <p:cNvSpPr/>
          <p:nvPr/>
        </p:nvSpPr>
        <p:spPr>
          <a:xfrm>
            <a:off x="10591250" y="5501917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E9A110-813D-4087-888D-BB23B2027CD4}"/>
              </a:ext>
            </a:extLst>
          </p:cNvPr>
          <p:cNvSpPr/>
          <p:nvPr/>
        </p:nvSpPr>
        <p:spPr>
          <a:xfrm>
            <a:off x="10585933" y="4751583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2ED76-FA44-4ED2-B9B5-18DE1CBD8C8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787530" y="5294173"/>
            <a:ext cx="803720" cy="43634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9B1B3-A475-444A-9176-309C5CFD60A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953176" y="4536955"/>
            <a:ext cx="1393448" cy="4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6293E3-05F1-4C4C-ADF0-017CC10ACD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953176" y="3429000"/>
            <a:ext cx="632757" cy="155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09927-B65E-483C-9DCD-9CC86B0FB0C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787530" y="5600894"/>
            <a:ext cx="803720" cy="12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982774-4578-4DB6-929B-5710D369254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953176" y="5185657"/>
            <a:ext cx="1393448" cy="543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Amdahl march 13 2008.jpg">
            <a:extLst>
              <a:ext uri="{FF2B5EF4-FFF2-40B4-BE49-F238E27FC236}">
                <a16:creationId xmlns:a16="http://schemas.microsoft.com/office/drawing/2014/main" id="{B318C08D-2EBC-4D9F-AE50-39ECE6C7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40" y="1285375"/>
            <a:ext cx="1384677" cy="17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6691F1D-B937-407F-9C14-1D00FABF99D3}"/>
              </a:ext>
            </a:extLst>
          </p:cNvPr>
          <p:cNvSpPr/>
          <p:nvPr/>
        </p:nvSpPr>
        <p:spPr>
          <a:xfrm>
            <a:off x="10286059" y="3111975"/>
            <a:ext cx="1646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Gene Amdahl 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1922-2015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1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F167-4A66-4F30-938C-A2BD13C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AD3AE-6925-4243-84DF-A4D3FA4F9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14438"/>
                <a:ext cx="8946541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This technique uses the hash function of the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an auxiliary function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auxiliary constants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Probing Sequence</a:t>
                </a:r>
              </a:p>
              <a:p>
                <a:pPr lvl="1"/>
                <a:r>
                  <a:rPr lang="en-US" dirty="0"/>
                  <a:t>Initial probing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Next probes are offset by amount that depend in quadratic manner on probe number I </a:t>
                </a:r>
              </a:p>
              <a:p>
                <a:pPr lvl="1"/>
                <a:r>
                  <a:rPr lang="en-US" dirty="0"/>
                  <a:t>This method works much better than linear probing</a:t>
                </a:r>
              </a:p>
              <a:p>
                <a:pPr lvl="1"/>
                <a:r>
                  <a:rPr lang="en-US" dirty="0"/>
                  <a:t>If two keys have same initial probe, their probe sequence will also be similar</a:t>
                </a:r>
              </a:p>
              <a:p>
                <a:pPr lvl="1"/>
                <a:r>
                  <a:rPr lang="en-US" dirty="0"/>
                  <a:t>This creates the situation known as secondary clustering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AD3AE-6925-4243-84DF-A4D3FA4F9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14438"/>
                <a:ext cx="8946541" cy="5033961"/>
              </a:xfrm>
              <a:blipFill>
                <a:blip r:embed="rId2"/>
                <a:stretch>
                  <a:fillRect l="-341" t="-1211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2B46-78EA-41D5-842F-0D15FF83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6BA6-556F-496A-A491-0BB7FF0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5015</TotalTime>
  <Words>1517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MT2MIT</vt:lpstr>
      <vt:lpstr>Times-Roman</vt:lpstr>
      <vt:lpstr>Wingdings 3</vt:lpstr>
      <vt:lpstr>Ion</vt:lpstr>
      <vt:lpstr>Design and Analysis of Algorithms</vt:lpstr>
      <vt:lpstr>Open Addressing</vt:lpstr>
      <vt:lpstr>Introduction</vt:lpstr>
      <vt:lpstr>Uniform Hashing</vt:lpstr>
      <vt:lpstr>Probing</vt:lpstr>
      <vt:lpstr>Searching in Hash Table</vt:lpstr>
      <vt:lpstr>Uniform Hashing</vt:lpstr>
      <vt:lpstr>Linear Probing</vt:lpstr>
      <vt:lpstr>Quadratic Probing</vt:lpstr>
      <vt:lpstr>Double hashing</vt:lpstr>
      <vt:lpstr>Analysis of open-address hashing </vt:lpstr>
      <vt:lpstr>Theorem 11.6</vt:lpstr>
      <vt:lpstr>PowerPoint Presentation</vt:lpstr>
      <vt:lpstr>Theorem 11.8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615</cp:revision>
  <dcterms:created xsi:type="dcterms:W3CDTF">2020-04-04T05:11:36Z</dcterms:created>
  <dcterms:modified xsi:type="dcterms:W3CDTF">2020-07-01T07:43:58Z</dcterms:modified>
</cp:coreProperties>
</file>