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jo79/Design_and_Analysis_of_Algorithms" TargetMode="External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3DBA-41D9-465F-82EE-8E21E287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20BA9-8495-491F-99F5-565BED613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Due to randomness, we cant know which sub-array will be chosen</a:t>
                </a:r>
              </a:p>
              <a:p>
                <a:r>
                  <a:rPr lang="en-US" dirty="0"/>
                  <a:t>Let assume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dirty="0"/>
                  <a:t> smallest element always lies on the largest sub-array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only one value of k and 0 for all other values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two subarrays on which we might recurse have sizes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20BA9-8495-491F-99F5-565BED613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b="-14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A9010-D3BE-4A7C-86FF-343F0C5B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768C-3045-495F-AB58-950A09D5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3BEA63-B935-4F98-97E3-F35B5E304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998975"/>
                  </p:ext>
                </p:extLst>
              </p:nvPr>
            </p:nvGraphicFramePr>
            <p:xfrm>
              <a:off x="7955722" y="4140133"/>
              <a:ext cx="3838713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65356">
                      <a:extLst>
                        <a:ext uri="{9D8B030D-6E8A-4147-A177-3AD203B41FA5}">
                          <a16:colId xmlns:a16="http://schemas.microsoft.com/office/drawing/2014/main" val="1177190167"/>
                        </a:ext>
                      </a:extLst>
                    </a:gridCol>
                    <a:gridCol w="490330">
                      <a:extLst>
                        <a:ext uri="{9D8B030D-6E8A-4147-A177-3AD203B41FA5}">
                          <a16:colId xmlns:a16="http://schemas.microsoft.com/office/drawing/2014/main" val="2154534439"/>
                        </a:ext>
                      </a:extLst>
                    </a:gridCol>
                    <a:gridCol w="1683027">
                      <a:extLst>
                        <a:ext uri="{9D8B030D-6E8A-4147-A177-3AD203B41FA5}">
                          <a16:colId xmlns:a16="http://schemas.microsoft.com/office/drawing/2014/main" val="2640842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0−(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051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3BEA63-B935-4F98-97E3-F35B5E304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998975"/>
                  </p:ext>
                </p:extLst>
              </p:nvPr>
            </p:nvGraphicFramePr>
            <p:xfrm>
              <a:off x="7955722" y="4140133"/>
              <a:ext cx="3838713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65356">
                      <a:extLst>
                        <a:ext uri="{9D8B030D-6E8A-4147-A177-3AD203B41FA5}">
                          <a16:colId xmlns:a16="http://schemas.microsoft.com/office/drawing/2014/main" val="1177190167"/>
                        </a:ext>
                      </a:extLst>
                    </a:gridCol>
                    <a:gridCol w="490330">
                      <a:extLst>
                        <a:ext uri="{9D8B030D-6E8A-4147-A177-3AD203B41FA5}">
                          <a16:colId xmlns:a16="http://schemas.microsoft.com/office/drawing/2014/main" val="2154534439"/>
                        </a:ext>
                      </a:extLst>
                    </a:gridCol>
                    <a:gridCol w="1683027">
                      <a:extLst>
                        <a:ext uri="{9D8B030D-6E8A-4147-A177-3AD203B41FA5}">
                          <a16:colId xmlns:a16="http://schemas.microsoft.com/office/drawing/2014/main" val="2640842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6" t="-1639" r="-13223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72" t="-1639" r="-345679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8623" t="-1639" r="-1449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65051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815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1311-5638-4375-9215-9A2E8E63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1F27E-0A04-4C5A-BCDD-89C945287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708361"/>
                <a:ext cx="8946541" cy="419548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that both arrays of same size then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𝑐𝑘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1F27E-0A04-4C5A-BCDD-89C945287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708361"/>
                <a:ext cx="8946541" cy="4195481"/>
              </a:xfrm>
              <a:blipFill>
                <a:blip r:embed="rId2"/>
                <a:stretch>
                  <a:fillRect l="-272" t="-10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52E84-72F9-4B3F-831A-116E2CA2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63676-E5E2-4BF8-B5CD-480A58B6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CC7B-38E2-43B6-A7B6-957C84E7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74488-1E97-4BF4-BAAA-1EDA61B07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74488-1E97-4BF4-BAAA-1EDA61B07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04969-ED0D-4BEB-AA6F-35687271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65B34-81EA-41C2-AAE7-CC4090EC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https://github.com/sajjo79/Design_and_Analysis_of_Algorithms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4090" y="4713483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Order Statistics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260A-04E7-4542-94C4-E9056976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630C7-E249-4BC9-A0FE-0F802FB9D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1036" y="1487779"/>
                <a:ext cx="9261504" cy="48269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smallest element in given data is known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order statistic</a:t>
                </a:r>
              </a:p>
              <a:p>
                <a:r>
                  <a:rPr lang="en-US" dirty="0"/>
                  <a:t>Following table shows the order statistics: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1</a:t>
                </a:r>
                <a:r>
                  <a:rPr lang="en-US" b="1" baseline="30000" dirty="0"/>
                  <a:t>st</a:t>
                </a:r>
                <a:r>
                  <a:rPr lang="en-US" b="1" dirty="0"/>
                  <a:t> order statistic</a:t>
                </a:r>
                <a:r>
                  <a:rPr lang="en-US" dirty="0"/>
                  <a:t>: The minimum element in data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order statistic</a:t>
                </a:r>
                <a:r>
                  <a:rPr lang="en-US" dirty="0"/>
                  <a:t>: the maximum element in n-element data</a:t>
                </a:r>
              </a:p>
              <a:p>
                <a:r>
                  <a:rPr lang="en-US" b="1" dirty="0"/>
                  <a:t>Median order statistic</a:t>
                </a:r>
                <a:r>
                  <a:rPr lang="en-US" dirty="0"/>
                  <a:t>: an element which is present in middle of data when it is in sorted order</a:t>
                </a:r>
              </a:p>
              <a:p>
                <a:pPr lvl="1"/>
                <a:r>
                  <a:rPr lang="en-US" dirty="0"/>
                  <a:t>If there are odd number of elements, central element is called the median </a:t>
                </a:r>
              </a:p>
              <a:p>
                <a:pPr lvl="1"/>
                <a:r>
                  <a:rPr lang="en-US" dirty="0"/>
                  <a:t>For even count of data, there are two central elements are medians, first is called the lower median and other is upper median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630C7-E249-4BC9-A0FE-0F802FB9D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1036" y="1487779"/>
                <a:ext cx="9261504" cy="4826992"/>
              </a:xfrm>
              <a:blipFill>
                <a:blip r:embed="rId2"/>
                <a:stretch>
                  <a:fillRect l="-329" t="-505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26D97-CFF1-4C3B-A480-CB7BD06C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1C1BF-BDE8-43E6-8296-3B50255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122E032-E0AE-4940-A04D-8C943EB36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081820"/>
                  </p:ext>
                </p:extLst>
              </p:nvPr>
            </p:nvGraphicFramePr>
            <p:xfrm>
              <a:off x="1839460" y="2351282"/>
              <a:ext cx="7259665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01866">
                      <a:extLst>
                        <a:ext uri="{9D8B030D-6E8A-4147-A177-3AD203B41FA5}">
                          <a16:colId xmlns:a16="http://schemas.microsoft.com/office/drawing/2014/main" val="3927165017"/>
                        </a:ext>
                      </a:extLst>
                    </a:gridCol>
                    <a:gridCol w="1014413">
                      <a:extLst>
                        <a:ext uri="{9D8B030D-6E8A-4147-A177-3AD203B41FA5}">
                          <a16:colId xmlns:a16="http://schemas.microsoft.com/office/drawing/2014/main" val="1851369414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3100259666"/>
                        </a:ext>
                      </a:extLst>
                    </a:gridCol>
                    <a:gridCol w="1128712">
                      <a:extLst>
                        <a:ext uri="{9D8B030D-6E8A-4147-A177-3AD203B41FA5}">
                          <a16:colId xmlns:a16="http://schemas.microsoft.com/office/drawing/2014/main" val="3289583399"/>
                        </a:ext>
                      </a:extLst>
                    </a:gridCol>
                    <a:gridCol w="1014413">
                      <a:extLst>
                        <a:ext uri="{9D8B030D-6E8A-4147-A177-3AD203B41FA5}">
                          <a16:colId xmlns:a16="http://schemas.microsoft.com/office/drawing/2014/main" val="3952147925"/>
                        </a:ext>
                      </a:extLst>
                    </a:gridCol>
                    <a:gridCol w="900111">
                      <a:extLst>
                        <a:ext uri="{9D8B030D-6E8A-4147-A177-3AD203B41FA5}">
                          <a16:colId xmlns:a16="http://schemas.microsoft.com/office/drawing/2014/main" val="2853415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136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Order 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2359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122E032-E0AE-4940-A04D-8C943EB36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081820"/>
                  </p:ext>
                </p:extLst>
              </p:nvPr>
            </p:nvGraphicFramePr>
            <p:xfrm>
              <a:off x="1839460" y="2351282"/>
              <a:ext cx="7259665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01866">
                      <a:extLst>
                        <a:ext uri="{9D8B030D-6E8A-4147-A177-3AD203B41FA5}">
                          <a16:colId xmlns:a16="http://schemas.microsoft.com/office/drawing/2014/main" val="3927165017"/>
                        </a:ext>
                      </a:extLst>
                    </a:gridCol>
                    <a:gridCol w="1014413">
                      <a:extLst>
                        <a:ext uri="{9D8B030D-6E8A-4147-A177-3AD203B41FA5}">
                          <a16:colId xmlns:a16="http://schemas.microsoft.com/office/drawing/2014/main" val="1851369414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3100259666"/>
                        </a:ext>
                      </a:extLst>
                    </a:gridCol>
                    <a:gridCol w="1128712">
                      <a:extLst>
                        <a:ext uri="{9D8B030D-6E8A-4147-A177-3AD203B41FA5}">
                          <a16:colId xmlns:a16="http://schemas.microsoft.com/office/drawing/2014/main" val="3289583399"/>
                        </a:ext>
                      </a:extLst>
                    </a:gridCol>
                    <a:gridCol w="1014413">
                      <a:extLst>
                        <a:ext uri="{9D8B030D-6E8A-4147-A177-3AD203B41FA5}">
                          <a16:colId xmlns:a16="http://schemas.microsoft.com/office/drawing/2014/main" val="3952147925"/>
                        </a:ext>
                      </a:extLst>
                    </a:gridCol>
                    <a:gridCol w="900111">
                      <a:extLst>
                        <a:ext uri="{9D8B030D-6E8A-4147-A177-3AD203B41FA5}">
                          <a16:colId xmlns:a16="http://schemas.microsoft.com/office/drawing/2014/main" val="2853415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136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Order 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8795" t="-109836" r="-42228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1777" t="-109836" r="-25583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581" t="-109836" r="-1709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518" t="-109836" r="-915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6081" t="-109836" r="-270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3597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4392FD-FB35-4ED6-88F7-17DFEC697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68773"/>
              </p:ext>
            </p:extLst>
          </p:nvPr>
        </p:nvGraphicFramePr>
        <p:xfrm>
          <a:off x="9266690" y="5840100"/>
          <a:ext cx="21717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9911">
                  <a:extLst>
                    <a:ext uri="{9D8B030D-6E8A-4147-A177-3AD203B41FA5}">
                      <a16:colId xmlns:a16="http://schemas.microsoft.com/office/drawing/2014/main" val="3927165017"/>
                    </a:ext>
                  </a:extLst>
                </a:gridCol>
                <a:gridCol w="411037">
                  <a:extLst>
                    <a:ext uri="{9D8B030D-6E8A-4147-A177-3AD203B41FA5}">
                      <a16:colId xmlns:a16="http://schemas.microsoft.com/office/drawing/2014/main" val="1851369414"/>
                    </a:ext>
                  </a:extLst>
                </a:gridCol>
                <a:gridCol w="411038">
                  <a:extLst>
                    <a:ext uri="{9D8B030D-6E8A-4147-A177-3AD203B41FA5}">
                      <a16:colId xmlns:a16="http://schemas.microsoft.com/office/drawing/2014/main" val="3100259666"/>
                    </a:ext>
                  </a:extLst>
                </a:gridCol>
                <a:gridCol w="444366">
                  <a:extLst>
                    <a:ext uri="{9D8B030D-6E8A-4147-A177-3AD203B41FA5}">
                      <a16:colId xmlns:a16="http://schemas.microsoft.com/office/drawing/2014/main" val="3289583399"/>
                    </a:ext>
                  </a:extLst>
                </a:gridCol>
                <a:gridCol w="405348">
                  <a:extLst>
                    <a:ext uri="{9D8B030D-6E8A-4147-A177-3AD203B41FA5}">
                      <a16:colId xmlns:a16="http://schemas.microsoft.com/office/drawing/2014/main" val="3952147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597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3BC0DE-2894-4695-A620-555FE7557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7306"/>
              </p:ext>
            </p:extLst>
          </p:nvPr>
        </p:nvGraphicFramePr>
        <p:xfrm>
          <a:off x="9266690" y="6286191"/>
          <a:ext cx="2634798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4484">
                  <a:extLst>
                    <a:ext uri="{9D8B030D-6E8A-4147-A177-3AD203B41FA5}">
                      <a16:colId xmlns:a16="http://schemas.microsoft.com/office/drawing/2014/main" val="3927165017"/>
                    </a:ext>
                  </a:extLst>
                </a:gridCol>
                <a:gridCol w="406575">
                  <a:extLst>
                    <a:ext uri="{9D8B030D-6E8A-4147-A177-3AD203B41FA5}">
                      <a16:colId xmlns:a16="http://schemas.microsoft.com/office/drawing/2014/main" val="1851369414"/>
                    </a:ext>
                  </a:extLst>
                </a:gridCol>
                <a:gridCol w="406576">
                  <a:extLst>
                    <a:ext uri="{9D8B030D-6E8A-4147-A177-3AD203B41FA5}">
                      <a16:colId xmlns:a16="http://schemas.microsoft.com/office/drawing/2014/main" val="3100259666"/>
                    </a:ext>
                  </a:extLst>
                </a:gridCol>
                <a:gridCol w="439542">
                  <a:extLst>
                    <a:ext uri="{9D8B030D-6E8A-4147-A177-3AD203B41FA5}">
                      <a16:colId xmlns:a16="http://schemas.microsoft.com/office/drawing/2014/main" val="3289583399"/>
                    </a:ext>
                  </a:extLst>
                </a:gridCol>
                <a:gridCol w="400948">
                  <a:extLst>
                    <a:ext uri="{9D8B030D-6E8A-4147-A177-3AD203B41FA5}">
                      <a16:colId xmlns:a16="http://schemas.microsoft.com/office/drawing/2014/main" val="3952147925"/>
                    </a:ext>
                  </a:extLst>
                </a:gridCol>
                <a:gridCol w="486673">
                  <a:extLst>
                    <a:ext uri="{9D8B030D-6E8A-4147-A177-3AD203B41FA5}">
                      <a16:colId xmlns:a16="http://schemas.microsoft.com/office/drawing/2014/main" val="2400431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5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9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B83F-CAC2-403A-914E-3CB27895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4A8FE-3265-4845-A607-23E98D76E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526588" cy="4195481"/>
              </a:xfrm>
            </p:spPr>
            <p:txBody>
              <a:bodyPr/>
              <a:lstStyle/>
              <a:p>
                <a:r>
                  <a:rPr lang="en-US" dirty="0"/>
                  <a:t>Order statistics tends to select and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order statistic</a:t>
                </a:r>
              </a:p>
              <a:p>
                <a:r>
                  <a:rPr lang="en-US" dirty="0"/>
                  <a:t>Selection Problem:</a:t>
                </a:r>
              </a:p>
              <a:p>
                <a:pPr lvl="1"/>
                <a:r>
                  <a:rPr lang="en-US" b="1" dirty="0"/>
                  <a:t>Input</a:t>
                </a:r>
                <a:r>
                  <a:rPr lang="en-US" dirty="0"/>
                  <a:t>: A 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with n-distinct elements and an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Output: </a:t>
                </a:r>
                <a:r>
                  <a:rPr lang="en-US" dirty="0"/>
                  <a:t>An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on the position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𝒊𝒕𝒉</m:t>
                    </m:r>
                  </m:oMath>
                </a14:m>
                <a:r>
                  <a:rPr lang="en-US" dirty="0"/>
                  <a:t> order statistic</a:t>
                </a:r>
              </a:p>
              <a:p>
                <a:r>
                  <a:rPr lang="en-US" b="1" dirty="0"/>
                  <a:t>Selection Problem </a:t>
                </a:r>
                <a:r>
                  <a:rPr lang="en-US" dirty="0"/>
                  <a:t> performs two operations</a:t>
                </a:r>
              </a:p>
              <a:p>
                <a:pPr lvl="1"/>
                <a:r>
                  <a:rPr lang="en-US" dirty="0"/>
                  <a:t>Sorting the data</a:t>
                </a:r>
              </a:p>
              <a:p>
                <a:pPr lvl="1"/>
                <a:r>
                  <a:rPr lang="en-US" dirty="0"/>
                  <a:t>Selecting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dirty="0"/>
                  <a:t> order statistic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4A8FE-3265-4845-A607-23E98D76E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526588" cy="4195481"/>
              </a:xfrm>
              <a:blipFill>
                <a:blip r:embed="rId2"/>
                <a:stretch>
                  <a:fillRect l="-320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FE25-F348-4CEC-8114-58B051C5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F8147-9A96-4B1F-904E-3E4A54D3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9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4240-961F-4A2E-889E-1C8A1D71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and Minimum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2682F88B-FFB9-4082-8515-E22E84B9C9E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8831050"/>
                  </p:ext>
                </p:extLst>
              </p:nvPr>
            </p:nvGraphicFramePr>
            <p:xfrm>
              <a:off x="8768215" y="1676235"/>
              <a:ext cx="3168650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39762">
                      <a:extLst>
                        <a:ext uri="{9D8B030D-6E8A-4147-A177-3AD203B41FA5}">
                          <a16:colId xmlns:a16="http://schemas.microsoft.com/office/drawing/2014/main" val="470052484"/>
                        </a:ext>
                      </a:extLst>
                    </a:gridCol>
                    <a:gridCol w="2528888">
                      <a:extLst>
                        <a:ext uri="{9D8B030D-6E8A-4147-A177-3AD203B41FA5}">
                          <a16:colId xmlns:a16="http://schemas.microsoft.com/office/drawing/2014/main" val="239486061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Minimum(A)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2844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2063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=2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489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dirty="0"/>
                            <a:t>i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99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927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4457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2682F88B-FFB9-4082-8515-E22E84B9C9E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8831050"/>
                  </p:ext>
                </p:extLst>
              </p:nvPr>
            </p:nvGraphicFramePr>
            <p:xfrm>
              <a:off x="8768215" y="1676235"/>
              <a:ext cx="3168650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39762">
                      <a:extLst>
                        <a:ext uri="{9D8B030D-6E8A-4147-A177-3AD203B41FA5}">
                          <a16:colId xmlns:a16="http://schemas.microsoft.com/office/drawing/2014/main" val="470052484"/>
                        </a:ext>
                      </a:extLst>
                    </a:gridCol>
                    <a:gridCol w="2528888">
                      <a:extLst>
                        <a:ext uri="{9D8B030D-6E8A-4147-A177-3AD203B41FA5}">
                          <a16:colId xmlns:a16="http://schemas.microsoft.com/office/drawing/2014/main" val="239486061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Minimum(A)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2844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481" t="-108197" r="-96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063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481" t="-208197" r="-96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8489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481" t="-308197" r="-96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99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481" t="-408197" r="-96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927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481" t="-508197" r="-96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4457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E0303-385E-4344-9811-679CA4BB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20A-53FE-4D26-95D6-617C92BF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A091E13-2BEF-4833-9717-861818538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67" y="1487779"/>
                <a:ext cx="7810077" cy="48269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two ways to find the min and max</a:t>
                </a:r>
              </a:p>
              <a:p>
                <a:pPr lvl="1"/>
                <a:r>
                  <a:rPr lang="en-US" dirty="0"/>
                  <a:t>Sort the input array and select the first or last element</a:t>
                </a:r>
              </a:p>
              <a:p>
                <a:pPr lvl="1"/>
                <a:r>
                  <a:rPr lang="en-US" dirty="0"/>
                  <a:t>Compare element by element to find the min and max using given algorithm</a:t>
                </a:r>
              </a:p>
              <a:p>
                <a:pPr lvl="1"/>
                <a:r>
                  <a:rPr lang="en-US" dirty="0"/>
                  <a:t>First method may take linear time however second method is guaranteed to take linear time</a:t>
                </a:r>
              </a:p>
              <a:p>
                <a:pPr lvl="2"/>
                <a:r>
                  <a:rPr lang="en-US" dirty="0"/>
                  <a:t>The time complexity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A091E13-2BEF-4833-9717-861818538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7" y="1487779"/>
                <a:ext cx="7810077" cy="4826992"/>
              </a:xfrm>
              <a:prstGeom prst="rect">
                <a:avLst/>
              </a:prstGeom>
              <a:blipFill>
                <a:blip r:embed="rId3"/>
                <a:stretch>
                  <a:fillRect l="-390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B466460E-7000-45A1-8C29-32057FD4AD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3343407"/>
                  </p:ext>
                </p:extLst>
              </p:nvPr>
            </p:nvGraphicFramePr>
            <p:xfrm>
              <a:off x="8768215" y="4176115"/>
              <a:ext cx="3168650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39762">
                      <a:extLst>
                        <a:ext uri="{9D8B030D-6E8A-4147-A177-3AD203B41FA5}">
                          <a16:colId xmlns:a16="http://schemas.microsoft.com/office/drawing/2014/main" val="470052484"/>
                        </a:ext>
                      </a:extLst>
                    </a:gridCol>
                    <a:gridCol w="2528888">
                      <a:extLst>
                        <a:ext uri="{9D8B030D-6E8A-4147-A177-3AD203B41FA5}">
                          <a16:colId xmlns:a16="http://schemas.microsoft.com/office/drawing/2014/main" val="239486061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Maximum(A)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2844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2063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=2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489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dirty="0"/>
                            <a:t>i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func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99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927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4457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B466460E-7000-45A1-8C29-32057FD4AD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3343407"/>
                  </p:ext>
                </p:extLst>
              </p:nvPr>
            </p:nvGraphicFramePr>
            <p:xfrm>
              <a:off x="8768215" y="4176115"/>
              <a:ext cx="3168650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39762">
                      <a:extLst>
                        <a:ext uri="{9D8B030D-6E8A-4147-A177-3AD203B41FA5}">
                          <a16:colId xmlns:a16="http://schemas.microsoft.com/office/drawing/2014/main" val="470052484"/>
                        </a:ext>
                      </a:extLst>
                    </a:gridCol>
                    <a:gridCol w="2528888">
                      <a:extLst>
                        <a:ext uri="{9D8B030D-6E8A-4147-A177-3AD203B41FA5}">
                          <a16:colId xmlns:a16="http://schemas.microsoft.com/office/drawing/2014/main" val="239486061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Maximum(A)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2844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81" t="-108197" r="-962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063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81" t="-208197" r="-962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8489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81" t="-308197" r="-962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99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81" t="-408197" r="-96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927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481" t="-508197" r="-96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445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134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0D97-0F7D-4075-A3C4-EB2590BF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in Linear Expected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43D0-D778-4FF4-AD9D-CA695D1E1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Based on logic used in quick sort, Randomize-Selection method is designed</a:t>
                </a:r>
              </a:p>
              <a:p>
                <a:pPr lvl="1"/>
                <a:r>
                  <a:rPr lang="en-US" dirty="0"/>
                  <a:t>Average case for quick sort takes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𝒏𝒍𝒐𝒈𝒏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time</a:t>
                </a:r>
              </a:p>
              <a:p>
                <a:pPr lvl="1"/>
                <a:r>
                  <a:rPr lang="en-US" dirty="0"/>
                  <a:t>Average case for Randomized Selection takes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time</a:t>
                </a:r>
              </a:p>
              <a:p>
                <a:pPr lvl="1"/>
                <a:r>
                  <a:rPr lang="en-US" dirty="0"/>
                  <a:t>RANDOMIZED-SELECT uses the procedure RANDOMIZED-PARTITION </a:t>
                </a:r>
              </a:p>
              <a:p>
                <a:pPr lvl="2"/>
                <a:r>
                  <a:rPr lang="en-US" dirty="0"/>
                  <a:t>(please watch the relevant lecture about quick sort for better understanding)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43D0-D778-4FF4-AD9D-CA695D1E1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  <a:blipFill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4624A-626B-4EED-BD52-F0A23A15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EA61-9F63-4B60-B1B1-1779A32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4C7F-0CCE-4266-A432-C3EA401E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0FC726C-F867-45BE-8B85-935AFF7EF1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2330802"/>
                  </p:ext>
                </p:extLst>
              </p:nvPr>
            </p:nvGraphicFramePr>
            <p:xfrm>
              <a:off x="1103314" y="2052638"/>
              <a:ext cx="5354635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31673">
                      <a:extLst>
                        <a:ext uri="{9D8B030D-6E8A-4147-A177-3AD203B41FA5}">
                          <a16:colId xmlns:a16="http://schemas.microsoft.com/office/drawing/2014/main" val="2548643978"/>
                        </a:ext>
                      </a:extLst>
                    </a:gridCol>
                    <a:gridCol w="4922962">
                      <a:extLst>
                        <a:ext uri="{9D8B030D-6E8A-4147-A177-3AD203B41FA5}">
                          <a16:colId xmlns:a16="http://schemas.microsoft.com/office/drawing/2014/main" val="267817687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Randomized_Select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A,p,r,i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349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5131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038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𝑅𝑎𝑛𝑑𝑜𝑚𝑖𝑧𝑒𝑑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𝑃𝑎𝑟𝑡𝑖𝑡𝑖𝑜𝑛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98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947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991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99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7554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𝑅𝑎𝑛𝑑𝑜𝑚𝑖𝑧𝑒𝑑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𝑆𝑒𝑙𝑒𝑐𝑡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5982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𝑒𝑙𝑎𝑠𝑒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2529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𝑅𝑎𝑛𝑑𝑜𝑚𝑖𝑧𝑒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𝑆𝑒𝑙𝑒𝑐𝑡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9483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0FC726C-F867-45BE-8B85-935AFF7EF1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2330802"/>
                  </p:ext>
                </p:extLst>
              </p:nvPr>
            </p:nvGraphicFramePr>
            <p:xfrm>
              <a:off x="1103314" y="2052638"/>
              <a:ext cx="5354635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31673">
                      <a:extLst>
                        <a:ext uri="{9D8B030D-6E8A-4147-A177-3AD203B41FA5}">
                          <a16:colId xmlns:a16="http://schemas.microsoft.com/office/drawing/2014/main" val="2548643978"/>
                        </a:ext>
                      </a:extLst>
                    </a:gridCol>
                    <a:gridCol w="4922962">
                      <a:extLst>
                        <a:ext uri="{9D8B030D-6E8A-4147-A177-3AD203B41FA5}">
                          <a16:colId xmlns:a16="http://schemas.microsoft.com/office/drawing/2014/main" val="267817687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Randomized_Select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A,p,r,i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349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108197" r="-494" b="-9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5131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208197" r="-494" b="-8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1038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308197" r="-494" b="-7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498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408197" r="-494" b="-6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947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516667" r="-494" b="-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1991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606557" r="-494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9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706557" r="-494" b="-3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554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806557" r="-494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982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906557" r="-494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529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00" t="-1006557" r="-494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9483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E7288-BAA3-4D9F-8AA4-34E25862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E1F56-80E1-4BE2-961E-8AEBB2B0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70C4BE-F8B3-495C-93C3-6D311925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578" y="2049320"/>
            <a:ext cx="3308806" cy="19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62CE-0E75-48CC-9456-0CCC9853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Randomized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B9C72-F848-4C7F-AE96-07014D0B5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5201" y="1524281"/>
                <a:ext cx="7397753" cy="48810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Line 1: </a:t>
                </a:r>
                <a:r>
                  <a:rPr lang="en-US" dirty="0"/>
                  <a:t>It checks for base case of recursion where array has only one element</a:t>
                </a:r>
              </a:p>
              <a:p>
                <a:r>
                  <a:rPr lang="en-US" b="1" dirty="0"/>
                  <a:t>Line 2</a:t>
                </a:r>
                <a:r>
                  <a:rPr lang="en-US" dirty="0"/>
                  <a:t>: It returns the only array element</a:t>
                </a:r>
              </a:p>
              <a:p>
                <a:r>
                  <a:rPr lang="en-US" b="1" dirty="0"/>
                  <a:t>Line 3</a:t>
                </a:r>
                <a:r>
                  <a:rPr lang="en-US" dirty="0"/>
                  <a:t>: It partitions the array into two parts by finding pivot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Line 4: </a:t>
                </a:r>
                <a:r>
                  <a:rPr lang="en-US" dirty="0"/>
                  <a:t>Finds the count of lower sub-array including pivot element</a:t>
                </a:r>
              </a:p>
              <a:p>
                <a:r>
                  <a:rPr lang="en-US" b="1" dirty="0"/>
                  <a:t>Line 5</a:t>
                </a:r>
                <a:r>
                  <a:rPr lang="en-US" dirty="0"/>
                  <a:t>: Whether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𝒊𝒕𝒉</m:t>
                    </m:r>
                  </m:oMath>
                </a14:m>
                <a:r>
                  <a:rPr lang="en-US" dirty="0"/>
                  <a:t> smallest element</a:t>
                </a:r>
              </a:p>
              <a:p>
                <a:r>
                  <a:rPr lang="en-US" b="1" dirty="0"/>
                  <a:t>Line 6</a:t>
                </a:r>
                <a:r>
                  <a:rPr lang="en-US" dirty="0"/>
                  <a:t>: return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if Line 5 is true</a:t>
                </a:r>
              </a:p>
              <a:p>
                <a:r>
                  <a:rPr lang="en-US" b="1" dirty="0"/>
                  <a:t>Line 7</a:t>
                </a:r>
                <a:r>
                  <a:rPr lang="en-US" dirty="0"/>
                  <a:t>: Determine in which sub-array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𝒊𝒕𝒉</m:t>
                    </m:r>
                  </m:oMath>
                </a14:m>
                <a:r>
                  <a:rPr lang="en-US" dirty="0"/>
                  <a:t> smallest element lies</a:t>
                </a:r>
              </a:p>
              <a:p>
                <a:r>
                  <a:rPr lang="en-US" b="1" dirty="0"/>
                  <a:t>Line 8</a:t>
                </a:r>
                <a:r>
                  <a:rPr lang="en-US" dirty="0"/>
                  <a:t>: Search in left sub-array</a:t>
                </a:r>
              </a:p>
              <a:p>
                <a:r>
                  <a:rPr lang="en-US" b="1" dirty="0"/>
                  <a:t>Line 9</a:t>
                </a:r>
                <a:r>
                  <a:rPr lang="en-US" dirty="0"/>
                  <a:t>: other wise</a:t>
                </a:r>
              </a:p>
              <a:p>
                <a:r>
                  <a:rPr lang="en-US" b="1" dirty="0"/>
                  <a:t>Line 10: </a:t>
                </a:r>
                <a:r>
                  <a:rPr lang="en-US" dirty="0"/>
                  <a:t>search in right sub-array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B9C72-F848-4C7F-AE96-07014D0B5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01" y="1524281"/>
                <a:ext cx="7397753" cy="4881001"/>
              </a:xfrm>
              <a:blipFill>
                <a:blip r:embed="rId2"/>
                <a:stretch>
                  <a:fillRect l="-330" t="-1873"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D653-CBFA-4CF2-BA8E-52E68D2C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C437A-FABB-41F6-B384-6E328D6C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ACCF2-7481-4462-AF27-CD73DCF2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955" y="2116592"/>
            <a:ext cx="3731420" cy="28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6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F06B-37C2-40AE-8838-34364DF1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905AF-2119-4E25-B104-B4DCD6A52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708361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Worst case running time of </a:t>
                </a:r>
                <a:r>
                  <a:rPr lang="en-US" dirty="0" err="1"/>
                  <a:t>randomized_select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Due to randomization, no particular input depicts the worst case</a:t>
                </a:r>
              </a:p>
              <a:p>
                <a:r>
                  <a:rPr lang="en-US" dirty="0"/>
                  <a:t>Expected running time </a:t>
                </a:r>
              </a:p>
              <a:p>
                <a:pPr lvl="1"/>
                <a:r>
                  <a:rPr lang="en-US" dirty="0"/>
                  <a:t>Let T(n) is random variable that describes the running time on an array A with distinct elements</a:t>
                </a:r>
              </a:p>
              <a:p>
                <a:pPr lvl="1"/>
                <a:r>
                  <a:rPr lang="en-US" dirty="0"/>
                  <a:t>For n-element input, </a:t>
                </a:r>
                <a:r>
                  <a:rPr lang="en-US" dirty="0" err="1"/>
                  <a:t>randomized_partition</a:t>
                </a:r>
                <a:r>
                  <a:rPr lang="en-US" dirty="0"/>
                  <a:t> returns the pivot element with probability 1/n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random variable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𝑠𝑢𝑏𝑎𝑟𝑟𝑎𝑦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𝑒𝑥𝑎𝑐𝑡𝑙𝑦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905AF-2119-4E25-B104-B4DCD6A52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708361"/>
                <a:ext cx="8946541" cy="4195481"/>
              </a:xfrm>
              <a:blipFill>
                <a:blip r:embed="rId2"/>
                <a:stretch>
                  <a:fillRect l="-272" t="-727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91BC1-2469-4998-9108-87455F58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0E7AD-EC6B-4FB8-972C-FE5A108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4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3712</TotalTime>
  <Words>1215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Order Statistics</vt:lpstr>
      <vt:lpstr>Introduction</vt:lpstr>
      <vt:lpstr>Introduction</vt:lpstr>
      <vt:lpstr>Maximum and Minimum</vt:lpstr>
      <vt:lpstr>Selection in Linear Expected Time</vt:lpstr>
      <vt:lpstr>Randomized Selection</vt:lpstr>
      <vt:lpstr>Working of Randomized Selection</vt:lpstr>
      <vt:lpstr>Time Complexity</vt:lpstr>
      <vt:lpstr>Time Complexity</vt:lpstr>
      <vt:lpstr>PowerPoint Presentation</vt:lpstr>
      <vt:lpstr>Time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424</cp:revision>
  <dcterms:created xsi:type="dcterms:W3CDTF">2020-04-04T05:11:36Z</dcterms:created>
  <dcterms:modified xsi:type="dcterms:W3CDTF">2020-06-19T13:35:48Z</dcterms:modified>
</cp:coreProperties>
</file>