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Basic Data Structures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Implementing pointers and objects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BBE1-FF5E-4AF3-AAC1-669C11C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B4D0-4BC5-4EDE-99FA-1D0EAD73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44488"/>
            <a:ext cx="6026358" cy="480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 language provide the ways to implement pointers</a:t>
            </a:r>
          </a:p>
          <a:p>
            <a:r>
              <a:rPr lang="en-US" dirty="0"/>
              <a:t>Modern languages do not allow to implement pointers directly</a:t>
            </a:r>
          </a:p>
          <a:p>
            <a:pPr lvl="1"/>
            <a:r>
              <a:rPr lang="en-US" dirty="0"/>
              <a:t>Pointers allow to access the memory directly </a:t>
            </a:r>
          </a:p>
          <a:p>
            <a:pPr lvl="1"/>
            <a:r>
              <a:rPr lang="en-US" dirty="0"/>
              <a:t>it can be unsafe to change the memory contents of the area reserved for other programs. </a:t>
            </a:r>
          </a:p>
          <a:p>
            <a:r>
              <a:rPr lang="en-US" dirty="0"/>
              <a:t>How do we implement pointers and objects in languages that do not provide them?</a:t>
            </a:r>
          </a:p>
          <a:p>
            <a:r>
              <a:rPr lang="en-US" b="1" dirty="0"/>
              <a:t>A multiple-array representation of objects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Objects with same data type elements can be represented as an array</a:t>
            </a:r>
          </a:p>
          <a:p>
            <a:pPr lvl="1"/>
            <a:r>
              <a:rPr lang="en-US" dirty="0"/>
              <a:t>Let we consider a doubly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9D51B-1AFE-46B8-B041-FAAF154E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5BF76-D31B-4D4B-94A3-40CEF174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8CA375-3013-42BC-BDD2-55049076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00556"/>
              </p:ext>
            </p:extLst>
          </p:nvPr>
        </p:nvGraphicFramePr>
        <p:xfrm>
          <a:off x="8216350" y="2144753"/>
          <a:ext cx="277853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6179">
                  <a:extLst>
                    <a:ext uri="{9D8B030D-6E8A-4147-A177-3AD203B41FA5}">
                      <a16:colId xmlns:a16="http://schemas.microsoft.com/office/drawing/2014/main" val="290574923"/>
                    </a:ext>
                  </a:extLst>
                </a:gridCol>
                <a:gridCol w="926179">
                  <a:extLst>
                    <a:ext uri="{9D8B030D-6E8A-4147-A177-3AD203B41FA5}">
                      <a16:colId xmlns:a16="http://schemas.microsoft.com/office/drawing/2014/main" val="4194053373"/>
                    </a:ext>
                  </a:extLst>
                </a:gridCol>
                <a:gridCol w="926179">
                  <a:extLst>
                    <a:ext uri="{9D8B030D-6E8A-4147-A177-3AD203B41FA5}">
                      <a16:colId xmlns:a16="http://schemas.microsoft.com/office/drawing/2014/main" val="2040555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53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397D9D4-672B-44DC-B221-4915155239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572955"/>
                  </p:ext>
                </p:extLst>
              </p:nvPr>
            </p:nvGraphicFramePr>
            <p:xfrm>
              <a:off x="7341705" y="2807098"/>
              <a:ext cx="4527828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6347">
                      <a:extLst>
                        <a:ext uri="{9D8B030D-6E8A-4147-A177-3AD203B41FA5}">
                          <a16:colId xmlns:a16="http://schemas.microsoft.com/office/drawing/2014/main" val="206344999"/>
                        </a:ext>
                      </a:extLst>
                    </a:gridCol>
                    <a:gridCol w="409837">
                      <a:extLst>
                        <a:ext uri="{9D8B030D-6E8A-4147-A177-3AD203B41FA5}">
                          <a16:colId xmlns:a16="http://schemas.microsoft.com/office/drawing/2014/main" val="767906402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5936644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982261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541440246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15626396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741904733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917171805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342363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166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1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724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101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397D9D4-672B-44DC-B221-4915155239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572955"/>
                  </p:ext>
                </p:extLst>
              </p:nvPr>
            </p:nvGraphicFramePr>
            <p:xfrm>
              <a:off x="7341705" y="2807098"/>
              <a:ext cx="4527828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6347">
                      <a:extLst>
                        <a:ext uri="{9D8B030D-6E8A-4147-A177-3AD203B41FA5}">
                          <a16:colId xmlns:a16="http://schemas.microsoft.com/office/drawing/2014/main" val="206344999"/>
                        </a:ext>
                      </a:extLst>
                    </a:gridCol>
                    <a:gridCol w="409837">
                      <a:extLst>
                        <a:ext uri="{9D8B030D-6E8A-4147-A177-3AD203B41FA5}">
                          <a16:colId xmlns:a16="http://schemas.microsoft.com/office/drawing/2014/main" val="767906402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5936644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982261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541440246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15626396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741904733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917171805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342363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166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108197" r="-66326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60241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1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208197" r="-6632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724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308197" r="-6632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795" t="-308197" r="-303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7317" t="-308197" r="-106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101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761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7452-2534-480C-BCD6-AD77433D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single-array representation of 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EE32-699D-428F-AEE0-B9245EFA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words in a computer memory are typically addressed by integers from 0 to M - 1.</a:t>
            </a:r>
          </a:p>
          <a:p>
            <a:r>
              <a:rPr lang="en-US" dirty="0"/>
              <a:t>An object occupies a contiguous set of locations in the computer memory. </a:t>
            </a:r>
          </a:p>
          <a:p>
            <a:r>
              <a:rPr lang="en-US" dirty="0"/>
              <a:t>A pointer is simply the address of the first memory location of the object</a:t>
            </a:r>
          </a:p>
          <a:p>
            <a:pPr lvl="1"/>
            <a:r>
              <a:rPr lang="en-US" dirty="0"/>
              <a:t>we can address other memory locations within the object by adding an offset to the pointer (indexing or addressing)</a:t>
            </a:r>
          </a:p>
          <a:p>
            <a:r>
              <a:rPr lang="en-US" dirty="0"/>
              <a:t>Same strategy can be adopted for languages that do not provide explicit pointers i.e.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F036-2584-4B5C-8C60-9CE9E9FD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199EF-D54B-41B6-A653-BFB97C2C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DECC-39A4-4299-84F1-2C0FB526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Array Representation of Objects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B53571-06B3-4FDE-9A92-2BE2DB550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988253"/>
              </p:ext>
            </p:extLst>
          </p:nvPr>
        </p:nvGraphicFramePr>
        <p:xfrm>
          <a:off x="1405388" y="3461543"/>
          <a:ext cx="894715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2798">
                  <a:extLst>
                    <a:ext uri="{9D8B030D-6E8A-4147-A177-3AD203B41FA5}">
                      <a16:colId xmlns:a16="http://schemas.microsoft.com/office/drawing/2014/main" val="1632855477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594438660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1407290197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584238052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013239038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205194948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1832768252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461664974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433699544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208251820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450856368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1573017336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13902690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250110218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296382829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871276912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1170447569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331573157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687810196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554806623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858525042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2362830135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1935878233"/>
                    </a:ext>
                  </a:extLst>
                </a:gridCol>
                <a:gridCol w="372798">
                  <a:extLst>
                    <a:ext uri="{9D8B030D-6E8A-4147-A177-3AD203B41FA5}">
                      <a16:colId xmlns:a16="http://schemas.microsoft.com/office/drawing/2014/main" val="361451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1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/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/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842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71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FC4B4-E3AF-4688-B1EE-4A239484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BB7E5-C57B-4548-BE0D-D9DCEAF9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C70F7F3-2D30-490B-A358-93914FC99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314255"/>
                  </p:ext>
                </p:extLst>
              </p:nvPr>
            </p:nvGraphicFramePr>
            <p:xfrm>
              <a:off x="3409945" y="1750581"/>
              <a:ext cx="4527828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6347">
                      <a:extLst>
                        <a:ext uri="{9D8B030D-6E8A-4147-A177-3AD203B41FA5}">
                          <a16:colId xmlns:a16="http://schemas.microsoft.com/office/drawing/2014/main" val="206344999"/>
                        </a:ext>
                      </a:extLst>
                    </a:gridCol>
                    <a:gridCol w="409837">
                      <a:extLst>
                        <a:ext uri="{9D8B030D-6E8A-4147-A177-3AD203B41FA5}">
                          <a16:colId xmlns:a16="http://schemas.microsoft.com/office/drawing/2014/main" val="767906402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5936644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982261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541440246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15626396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741904733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917171805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342363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166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1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724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10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C70F7F3-2D30-490B-A358-93914FC99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314255"/>
                  </p:ext>
                </p:extLst>
              </p:nvPr>
            </p:nvGraphicFramePr>
            <p:xfrm>
              <a:off x="3409945" y="1750581"/>
              <a:ext cx="4527828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6347">
                      <a:extLst>
                        <a:ext uri="{9D8B030D-6E8A-4147-A177-3AD203B41FA5}">
                          <a16:colId xmlns:a16="http://schemas.microsoft.com/office/drawing/2014/main" val="206344999"/>
                        </a:ext>
                      </a:extLst>
                    </a:gridCol>
                    <a:gridCol w="409837">
                      <a:extLst>
                        <a:ext uri="{9D8B030D-6E8A-4147-A177-3AD203B41FA5}">
                          <a16:colId xmlns:a16="http://schemas.microsoft.com/office/drawing/2014/main" val="767906402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5936644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02982261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3541440246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156263961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741904733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917171805"/>
                        </a:ext>
                      </a:extLst>
                    </a:gridCol>
                    <a:gridCol w="503092">
                      <a:extLst>
                        <a:ext uri="{9D8B030D-6E8A-4147-A177-3AD203B41FA5}">
                          <a16:colId xmlns:a16="http://schemas.microsoft.com/office/drawing/2014/main" val="13423639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166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8197" r="-66326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795" t="-108197" r="-60241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1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8197" r="-6632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724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6632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590" t="-308197" r="-303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6098" t="-308197" r="-106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101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4F17DA-A3B8-4D54-8F55-492865C877ED}"/>
              </a:ext>
            </a:extLst>
          </p:cNvPr>
          <p:cNvSpPr/>
          <p:nvPr/>
        </p:nvSpPr>
        <p:spPr>
          <a:xfrm>
            <a:off x="1457905" y="4899844"/>
            <a:ext cx="9581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object occupies a contiguous subarray A[j.. 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attribute of the object corresponds to an offset in the range from 0 to k –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single-array representation is flexible in that it permits objects of different</a:t>
            </a:r>
            <a:br>
              <a:rPr lang="en-US" dirty="0"/>
            </a:br>
            <a:r>
              <a:rPr lang="en-US" dirty="0"/>
              <a:t>lengths to be stored in the same array </a:t>
            </a:r>
          </a:p>
        </p:txBody>
      </p:sp>
    </p:spTree>
    <p:extLst>
      <p:ext uri="{BB962C8B-B14F-4D97-AF65-F5344CB8AC3E}">
        <p14:creationId xmlns:p14="http://schemas.microsoft.com/office/powerpoint/2010/main" val="238348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9782-2E14-45E9-8B09-9F4A5B60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Allocating and freeing objects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3CAB9-297D-4727-92A4-D2A08D99A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585" y="1585518"/>
                <a:ext cx="7076103" cy="471173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dynamic sets, memory is allocated for each node separately and using pointers, these nodes are linked</a:t>
                </a:r>
              </a:p>
              <a:p>
                <a:r>
                  <a:rPr lang="en-US" dirty="0"/>
                  <a:t>When a node is destroyed, allocated memory is recovered using garbage collection</a:t>
                </a:r>
              </a:p>
              <a:p>
                <a:r>
                  <a:rPr lang="en-US" dirty="0"/>
                  <a:t>Let there is an array that can keep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-objects and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-elements present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spaces are free</a:t>
                </a:r>
              </a:p>
              <a:p>
                <a:r>
                  <a:rPr lang="en-US" dirty="0"/>
                  <a:t>keep the free objects in a singly linked list, which we call the </a:t>
                </a:r>
                <a:r>
                  <a:rPr lang="en-US" b="1" i="1" dirty="0"/>
                  <a:t>free list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Figure (a) shows the free list</a:t>
                </a:r>
              </a:p>
              <a:p>
                <a:pPr lvl="1"/>
                <a:r>
                  <a:rPr lang="en-US" dirty="0"/>
                  <a:t>The head of the free list is held in the global variable </a:t>
                </a:r>
                <a:r>
                  <a:rPr lang="en-US" i="1" dirty="0"/>
                  <a:t>free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Note that each object in the representation is either</a:t>
                </a:r>
                <a:br>
                  <a:rPr lang="en-US" dirty="0"/>
                </a:br>
                <a:r>
                  <a:rPr lang="en-US" dirty="0"/>
                  <a:t>in list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or in the free list, but not in both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3CAB9-297D-4727-92A4-D2A08D99A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585" y="1585518"/>
                <a:ext cx="7076103" cy="4711732"/>
              </a:xfrm>
              <a:blipFill>
                <a:blip r:embed="rId2"/>
                <a:stretch>
                  <a:fillRect l="-345" t="-647" r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C3AB4-9E87-4026-B61D-C8023C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F58BE-00C1-4007-9EA8-2A06C1C6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CC460-3E57-4599-B450-9641FFB53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" r="51507" b="53630"/>
          <a:stretch/>
        </p:blipFill>
        <p:spPr>
          <a:xfrm>
            <a:off x="8180394" y="1331259"/>
            <a:ext cx="3201435" cy="158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B082D-8330-4DD9-9940-180555A3D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19" b="52604"/>
          <a:stretch/>
        </p:blipFill>
        <p:spPr>
          <a:xfrm>
            <a:off x="8180394" y="3112967"/>
            <a:ext cx="3201435" cy="1656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79215-767E-4480-9D75-A425CF958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0" t="50000" r="52636"/>
          <a:stretch/>
        </p:blipFill>
        <p:spPr>
          <a:xfrm>
            <a:off x="8190849" y="4814434"/>
            <a:ext cx="3180523" cy="1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DD3F-5257-4227-AC12-C2608CDD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Allocating and freeing 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09D2-AF05-44EB-8BAB-22177A54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96131" cy="4195481"/>
          </a:xfrm>
        </p:spPr>
        <p:txBody>
          <a:bodyPr/>
          <a:lstStyle/>
          <a:p>
            <a:r>
              <a:rPr lang="en-US" dirty="0"/>
              <a:t>The free list acts like a stack: the next object allocated is the last one freed. </a:t>
            </a:r>
          </a:p>
          <a:p>
            <a:r>
              <a:rPr lang="en-US" dirty="0"/>
              <a:t>We can use a list implementation of the stack operations PUSH and POP to implement the procedures for allocating and freeing objects, respectively. </a:t>
            </a:r>
          </a:p>
          <a:p>
            <a:r>
              <a:rPr lang="en-US" dirty="0"/>
              <a:t>We assume that the global variable </a:t>
            </a:r>
            <a:r>
              <a:rPr lang="en-US" b="1" i="1" dirty="0">
                <a:solidFill>
                  <a:srgbClr val="FFFF00"/>
                </a:solidFill>
              </a:rPr>
              <a:t>free</a:t>
            </a:r>
            <a:r>
              <a:rPr lang="en-US" i="1" dirty="0"/>
              <a:t> </a:t>
            </a:r>
            <a:r>
              <a:rPr lang="en-US" dirty="0"/>
              <a:t>used to point the first element of the free list.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FF243-C32C-46E9-95E7-58D7CBD2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C6F7C-F6EE-45A3-86F0-C15D2401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1DE0C-6026-4DFF-8DA0-0060856E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" t="50000" r="52636"/>
          <a:stretch/>
        </p:blipFill>
        <p:spPr>
          <a:xfrm>
            <a:off x="8799443" y="2164000"/>
            <a:ext cx="3180523" cy="17478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366ADDC-4BBE-4819-AE9D-2430A58CD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564598"/>
                  </p:ext>
                </p:extLst>
              </p:nvPr>
            </p:nvGraphicFramePr>
            <p:xfrm>
              <a:off x="10513392" y="4222589"/>
              <a:ext cx="1466574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66574">
                      <a:extLst>
                        <a:ext uri="{9D8B030D-6E8A-4147-A177-3AD203B41FA5}">
                          <a16:colId xmlns:a16="http://schemas.microsoft.com/office/drawing/2014/main" val="273651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159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6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360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96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4189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366ADDC-4BBE-4819-AE9D-2430A58CD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564598"/>
                  </p:ext>
                </p:extLst>
              </p:nvPr>
            </p:nvGraphicFramePr>
            <p:xfrm>
              <a:off x="10513392" y="4222589"/>
              <a:ext cx="1466574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66574">
                      <a:extLst>
                        <a:ext uri="{9D8B030D-6E8A-4147-A177-3AD203B41FA5}">
                          <a16:colId xmlns:a16="http://schemas.microsoft.com/office/drawing/2014/main" val="273651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159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3" t="-108197" r="-165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6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3" t="-208197" r="-165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360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3" t="-308197" r="-165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6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3" t="-408197" r="-16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4189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1B84B851-955B-4C31-82ED-C34454822BDF}"/>
              </a:ext>
            </a:extLst>
          </p:cNvPr>
          <p:cNvSpPr/>
          <p:nvPr/>
        </p:nvSpPr>
        <p:spPr>
          <a:xfrm>
            <a:off x="8799443" y="4455831"/>
            <a:ext cx="1713949" cy="5565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Stack Top</a:t>
            </a:r>
          </a:p>
        </p:txBody>
      </p:sp>
    </p:spTree>
    <p:extLst>
      <p:ext uri="{BB962C8B-B14F-4D97-AF65-F5344CB8AC3E}">
        <p14:creationId xmlns:p14="http://schemas.microsoft.com/office/powerpoint/2010/main" val="18135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1838-A620-486E-B277-15C26E7C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Object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E7C4513-40EF-4258-A140-9CF97E8864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5245272"/>
                  </p:ext>
                </p:extLst>
              </p:nvPr>
            </p:nvGraphicFramePr>
            <p:xfrm>
              <a:off x="941184" y="3059634"/>
              <a:ext cx="4319586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65168">
                      <a:extLst>
                        <a:ext uri="{9D8B030D-6E8A-4147-A177-3AD203B41FA5}">
                          <a16:colId xmlns:a16="http://schemas.microsoft.com/office/drawing/2014/main" val="2671795049"/>
                        </a:ext>
                      </a:extLst>
                    </a:gridCol>
                    <a:gridCol w="2974905">
                      <a:extLst>
                        <a:ext uri="{9D8B030D-6E8A-4147-A177-3AD203B41FA5}">
                          <a16:colId xmlns:a16="http://schemas.microsoft.com/office/drawing/2014/main" val="776896048"/>
                        </a:ext>
                      </a:extLst>
                    </a:gridCol>
                    <a:gridCol w="779513">
                      <a:extLst>
                        <a:ext uri="{9D8B030D-6E8A-4147-A177-3AD203B41FA5}">
                          <a16:colId xmlns:a16="http://schemas.microsoft.com/office/drawing/2014/main" val="171096173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Allocate_Object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9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𝐸𝑟𝑟𝑜𝑟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𝑠𝑝𝑎𝑐𝑒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45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e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494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𝑟𝑒𝑒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13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7733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E7C4513-40EF-4258-A140-9CF97E8864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5245272"/>
                  </p:ext>
                </p:extLst>
              </p:nvPr>
            </p:nvGraphicFramePr>
            <p:xfrm>
              <a:off x="941184" y="3059634"/>
              <a:ext cx="4319586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65168">
                      <a:extLst>
                        <a:ext uri="{9D8B030D-6E8A-4147-A177-3AD203B41FA5}">
                          <a16:colId xmlns:a16="http://schemas.microsoft.com/office/drawing/2014/main" val="2671795049"/>
                        </a:ext>
                      </a:extLst>
                    </a:gridCol>
                    <a:gridCol w="2974905">
                      <a:extLst>
                        <a:ext uri="{9D8B030D-6E8A-4147-A177-3AD203B41FA5}">
                          <a16:colId xmlns:a16="http://schemas.microsoft.com/office/drawing/2014/main" val="776896048"/>
                        </a:ext>
                      </a:extLst>
                    </a:gridCol>
                    <a:gridCol w="779513">
                      <a:extLst>
                        <a:ext uri="{9D8B030D-6E8A-4147-A177-3AD203B41FA5}">
                          <a16:colId xmlns:a16="http://schemas.microsoft.com/office/drawing/2014/main" val="171096173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Allocate_Object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8197" r="-66774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62" t="-108197" r="-2725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9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8197" r="-66774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62" t="-208197" r="-2725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45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308197" r="-66774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62" t="-308197" r="-2725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494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8197" r="-66774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62" t="-408197" r="-2725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13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508197" r="-66774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62" t="-508197" r="-2725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7733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ABEE9-02E1-4F4A-8B70-357B3FF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2A717-8153-4538-984D-208CDBA2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DBA25C6C-5886-45D0-A57C-D9B985E686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798527"/>
                  </p:ext>
                </p:extLst>
              </p:nvPr>
            </p:nvGraphicFramePr>
            <p:xfrm>
              <a:off x="5645737" y="3068936"/>
              <a:ext cx="4319586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65168">
                      <a:extLst>
                        <a:ext uri="{9D8B030D-6E8A-4147-A177-3AD203B41FA5}">
                          <a16:colId xmlns:a16="http://schemas.microsoft.com/office/drawing/2014/main" val="2671795049"/>
                        </a:ext>
                      </a:extLst>
                    </a:gridCol>
                    <a:gridCol w="2974905">
                      <a:extLst>
                        <a:ext uri="{9D8B030D-6E8A-4147-A177-3AD203B41FA5}">
                          <a16:colId xmlns:a16="http://schemas.microsoft.com/office/drawing/2014/main" val="776896048"/>
                        </a:ext>
                      </a:extLst>
                    </a:gridCol>
                    <a:gridCol w="779513">
                      <a:extLst>
                        <a:ext uri="{9D8B030D-6E8A-4147-A177-3AD203B41FA5}">
                          <a16:colId xmlns:a16="http://schemas.microsoft.com/office/drawing/2014/main" val="171096173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Free_Object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9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455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DBA25C6C-5886-45D0-A57C-D9B985E686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798527"/>
                  </p:ext>
                </p:extLst>
              </p:nvPr>
            </p:nvGraphicFramePr>
            <p:xfrm>
              <a:off x="5645737" y="3068936"/>
              <a:ext cx="4319586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65168">
                      <a:extLst>
                        <a:ext uri="{9D8B030D-6E8A-4147-A177-3AD203B41FA5}">
                          <a16:colId xmlns:a16="http://schemas.microsoft.com/office/drawing/2014/main" val="2671795049"/>
                        </a:ext>
                      </a:extLst>
                    </a:gridCol>
                    <a:gridCol w="2974905">
                      <a:extLst>
                        <a:ext uri="{9D8B030D-6E8A-4147-A177-3AD203B41FA5}">
                          <a16:colId xmlns:a16="http://schemas.microsoft.com/office/drawing/2014/main" val="776896048"/>
                        </a:ext>
                      </a:extLst>
                    </a:gridCol>
                    <a:gridCol w="779513">
                      <a:extLst>
                        <a:ext uri="{9D8B030D-6E8A-4147-A177-3AD203B41FA5}">
                          <a16:colId xmlns:a16="http://schemas.microsoft.com/office/drawing/2014/main" val="171096173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Free_Object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8197" r="-66666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62" t="-108197" r="-2704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9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8197" r="-66666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62" t="-208197" r="-2704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455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B7DEBBB-AE0A-4BE6-A2E0-D5BD51BD9CEA}"/>
              </a:ext>
            </a:extLst>
          </p:cNvPr>
          <p:cNvSpPr/>
          <p:nvPr/>
        </p:nvSpPr>
        <p:spPr>
          <a:xfrm>
            <a:off x="855985" y="1626186"/>
            <a:ext cx="10130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free list initially contains all n unallocated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is produced if free list is exhausted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procedures run in O(1) time, which makes them quite practical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even service several linked lists with just a single free list.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8EC33-EE2D-48EF-931D-C905A05CE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0" t="50000" r="52636"/>
          <a:stretch/>
        </p:blipFill>
        <p:spPr>
          <a:xfrm>
            <a:off x="5645737" y="4957762"/>
            <a:ext cx="3180523" cy="1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FFFF00"/>
                </a:solidFill>
              </a:rPr>
              <a:t>Dr. </a:t>
            </a:r>
            <a:r>
              <a:rPr lang="en-US" b="1" dirty="0">
                <a:solidFill>
                  <a:srgbClr val="FFFF00"/>
                </a:solidFill>
              </a:rPr>
              <a:t>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sajidiqbal.pk</a:t>
            </a:r>
            <a:r>
              <a:rPr lang="en-US" err="1">
                <a:hlinkClick r:id="rId2"/>
              </a:rPr>
              <a:t>@</a:t>
            </a:r>
            <a:r>
              <a:rPr lang="en-US">
                <a:hlinkClick r:id="rId2"/>
              </a:rPr>
              <a:t>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://github.com</a:t>
            </a:r>
            <a:r>
              <a:rPr lang="en-US" dirty="0">
                <a:hlinkClick r:id="rId3"/>
              </a:rPr>
              <a:t>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4471</TotalTime>
  <Words>810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Basic Data Structures</vt:lpstr>
      <vt:lpstr>Introduction</vt:lpstr>
      <vt:lpstr>A single-array representation of objects </vt:lpstr>
      <vt:lpstr>Single Array Representation of Objects</vt:lpstr>
      <vt:lpstr>Allocating and freeing objects </vt:lpstr>
      <vt:lpstr>Allocating and freeing objects </vt:lpstr>
      <vt:lpstr>Allocating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515</cp:revision>
  <dcterms:created xsi:type="dcterms:W3CDTF">2020-04-04T05:11:36Z</dcterms:created>
  <dcterms:modified xsi:type="dcterms:W3CDTF">2020-06-23T11:46:10Z</dcterms:modified>
</cp:coreProperties>
</file>