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7" r:id="rId2"/>
    <p:sldId id="256" r:id="rId3"/>
    <p:sldId id="283" r:id="rId4"/>
    <p:sldId id="284" r:id="rId5"/>
    <p:sldId id="286" r:id="rId6"/>
    <p:sldId id="287" r:id="rId7"/>
    <p:sldId id="288" r:id="rId8"/>
    <p:sldId id="282" r:id="rId9"/>
    <p:sldId id="28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444A8-03B3-45A6-A731-5A1E7D60395D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5A291-46FD-44F5-BD25-B7EFB9AEC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65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2314-02FA-4CB6-A94F-DF96D2D2E5C1}" type="datetime1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63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DDD5-1B8C-43BA-971D-65166EC8F9BB}" type="datetime1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48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3F1E-3240-4EDE-9090-D72EA6B4B9E3}" type="datetime1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81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B00-FC9D-480C-B79D-008CB7012C6B}" type="datetime1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6130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6290-CDBD-4234-B8E1-A80119314B56}" type="datetime1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28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022AE-BDF2-4684-8AC1-80FE924E7085}" type="datetime1">
              <a:rPr lang="en-US" smtClean="0"/>
              <a:t>5/9/2020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125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4E64-D359-41D9-B738-142B208CE172}" type="datetime1">
              <a:rPr lang="en-US" smtClean="0"/>
              <a:t>5/9/2020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70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2EFD-7BAE-4034-80CD-F2BC399AFA08}" type="datetime1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95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3630C-0CFF-4D40-BCB6-D7477B0457AB}" type="datetime1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9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1050589" y="6451374"/>
            <a:ext cx="990599" cy="304799"/>
          </a:xfrm>
        </p:spPr>
        <p:txBody>
          <a:bodyPr/>
          <a:lstStyle/>
          <a:p>
            <a:fld id="{4DEF7AF6-CC58-4A80-94AD-FFD085128EFD}" type="datetime1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6111" y="6553199"/>
            <a:ext cx="3859795" cy="304801"/>
          </a:xfrm>
        </p:spPr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96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EAE3-F3B6-4A40-8B03-FF17B2B93329}" type="datetime1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5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C380-F120-470D-BBAE-5F30A05DE56F}" type="datetime1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77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9066-CBE4-440F-B9DC-6345AE02830B}" type="datetime1">
              <a:rPr lang="en-US" smtClean="0"/>
              <a:t>5/9/2020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05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B3C02-6FFD-43F9-9560-33938EC78559}" type="datetime1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01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7F420-AAA8-440C-863B-BD3B2EBEFAF8}" type="datetime1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26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3EE4-C7D0-4173-B4F6-6C117310BF2C}" type="datetime1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08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0F31-E3F9-4BEA-A69E-C721FF000506}" type="datetime1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20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CD328AA-2BE7-45C1-B68D-A3314E05F087}" type="datetime1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99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mitpress.mit.edu/books/introduction-algorithms-third-editi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mailto:sajidiqbal.pk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519624-B7BD-46AC-9071-DBAA48D4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and Analysis of Algorithms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F4FD36D-B691-4FA2-B422-FA5E7C0F4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Reference Book</a:t>
            </a:r>
          </a:p>
          <a:p>
            <a:pPr algn="ctr"/>
            <a:r>
              <a:rPr lang="en-US" sz="1600" dirty="0"/>
              <a:t>Introduction to Algorithms 3</a:t>
            </a:r>
            <a:r>
              <a:rPr lang="en-US" sz="1600" baseline="30000" dirty="0"/>
              <a:t>rd</a:t>
            </a:r>
            <a:r>
              <a:rPr lang="en-US" sz="1600" dirty="0"/>
              <a:t> Edition By Thomas H. </a:t>
            </a:r>
            <a:r>
              <a:rPr lang="en-US" sz="1600" dirty="0" err="1"/>
              <a:t>Cormen</a:t>
            </a:r>
            <a:r>
              <a:rPr lang="en-US" sz="1600" dirty="0"/>
              <a:t> et. al.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654134-DFDA-455C-BD07-3B6ABC79A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3927" y="3223591"/>
            <a:ext cx="3148073" cy="35383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46996C-EC79-48A9-9B74-22C7E4E3CE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88156" y="808288"/>
            <a:ext cx="2638425" cy="29432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A072F07-BA98-479E-AC44-A42C07BA019B}"/>
              </a:ext>
            </a:extLst>
          </p:cNvPr>
          <p:cNvSpPr txBox="1"/>
          <p:nvPr/>
        </p:nvSpPr>
        <p:spPr>
          <a:xfrm>
            <a:off x="4611506" y="6295413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COMEDXD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F94388-C7DE-4696-A53C-B9AFFBB4BC6D}"/>
              </a:ext>
            </a:extLst>
          </p:cNvPr>
          <p:cNvSpPr txBox="1"/>
          <p:nvPr/>
        </p:nvSpPr>
        <p:spPr>
          <a:xfrm>
            <a:off x="3809318" y="4080544"/>
            <a:ext cx="3148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Dr. Sajid Iqbal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sajidiqbal.pk@gmail.com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E13E5057-F281-4C4E-B5DA-99BAA3FD1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C8FEFEA-8FBC-4BBD-80F0-8D6E0BDEE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51B675-2BC7-490E-B365-424920AA6236}"/>
              </a:ext>
            </a:extLst>
          </p:cNvPr>
          <p:cNvSpPr/>
          <p:nvPr/>
        </p:nvSpPr>
        <p:spPr>
          <a:xfrm>
            <a:off x="1172691" y="5893559"/>
            <a:ext cx="82693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https://mitpress.mit.edu/books/introduction-algorithms-third-edition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902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F37B-A4F2-4F0E-9441-DA0A702C59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9882090" cy="3329581"/>
          </a:xfrm>
        </p:spPr>
        <p:txBody>
          <a:bodyPr/>
          <a:lstStyle/>
          <a:p>
            <a:r>
              <a:rPr lang="fr-FR" sz="5400" b="1" dirty="0"/>
              <a:t>The </a:t>
            </a:r>
            <a:r>
              <a:rPr lang="fr-FR" sz="5400" b="1" dirty="0" err="1"/>
              <a:t>Randomized</a:t>
            </a:r>
            <a:r>
              <a:rPr lang="fr-FR" sz="5400" b="1" dirty="0"/>
              <a:t> Quick Sort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1D8D5-CEEF-4EE2-AB83-2511893AF5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b="1" dirty="0"/>
              <a:t>Application of </a:t>
            </a:r>
            <a:r>
              <a:rPr lang="fr-FR" b="1" dirty="0" err="1"/>
              <a:t>Divide</a:t>
            </a:r>
            <a:r>
              <a:rPr lang="fr-FR" b="1" dirty="0"/>
              <a:t> and </a:t>
            </a:r>
            <a:r>
              <a:rPr lang="fr-FR" b="1" dirty="0" err="1"/>
              <a:t>conquer</a:t>
            </a:r>
            <a:r>
              <a:rPr lang="fr-FR" b="1" dirty="0"/>
              <a:t> </a:t>
            </a:r>
            <a:r>
              <a:rPr lang="fr-FR" b="1" dirty="0" err="1"/>
              <a:t>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322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94A06-F6B2-4D78-AC58-F91069779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BB3CE-5073-4835-9A30-7E2CF1340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1524000"/>
            <a:ext cx="8300086" cy="4724399"/>
          </a:xfrm>
        </p:spPr>
        <p:txBody>
          <a:bodyPr>
            <a:normAutofit/>
          </a:bodyPr>
          <a:lstStyle/>
          <a:p>
            <a:r>
              <a:rPr lang="en-US" dirty="0"/>
              <a:t>Previously we have assumed that every permutation of input is equally likely</a:t>
            </a:r>
          </a:p>
          <a:p>
            <a:pPr lvl="1"/>
            <a:r>
              <a:rPr lang="en-US" dirty="0"/>
              <a:t>However our assumption may not hold</a:t>
            </a:r>
          </a:p>
          <a:p>
            <a:r>
              <a:rPr lang="en-US" dirty="0"/>
              <a:t>To get good average case performance over given input, we add randomization to algorithm</a:t>
            </a:r>
          </a:p>
          <a:p>
            <a:r>
              <a:rPr lang="en-US" dirty="0"/>
              <a:t>Randomized version of quick sort is usually choice for large sized inputs</a:t>
            </a:r>
          </a:p>
          <a:p>
            <a:r>
              <a:rPr lang="en-US" dirty="0"/>
              <a:t>Random Sampling: A method to randomize the input</a:t>
            </a:r>
          </a:p>
          <a:p>
            <a:pPr lvl="1"/>
            <a:r>
              <a:rPr lang="en-US" dirty="0"/>
              <a:t>Instead of always taking A[r] as the pivot</a:t>
            </a:r>
          </a:p>
          <a:p>
            <a:pPr lvl="1"/>
            <a:r>
              <a:rPr lang="en-US" dirty="0"/>
              <a:t>Choose an element randomly from the array A[p…r] to be pivot</a:t>
            </a:r>
          </a:p>
          <a:p>
            <a:pPr lvl="2"/>
            <a:r>
              <a:rPr lang="en-US" dirty="0"/>
              <a:t>Any element of the array could be pivot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This will increase the chances of good splits in the sort algorithm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ABC8D1-B1A1-40D1-95A9-36F2469C2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B49266-0F54-4B25-AB4F-84F3ED032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468D0DF-29F2-4867-9CAB-280A436BB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318981"/>
              </p:ext>
            </p:extLst>
          </p:nvPr>
        </p:nvGraphicFramePr>
        <p:xfrm>
          <a:off x="8945217" y="3159330"/>
          <a:ext cx="3120836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0418">
                  <a:extLst>
                    <a:ext uri="{9D8B030D-6E8A-4147-A177-3AD203B41FA5}">
                      <a16:colId xmlns:a16="http://schemas.microsoft.com/office/drawing/2014/main" val="165798248"/>
                    </a:ext>
                  </a:extLst>
                </a:gridCol>
                <a:gridCol w="1560418">
                  <a:extLst>
                    <a:ext uri="{9D8B030D-6E8A-4147-A177-3AD203B41FA5}">
                      <a16:colId xmlns:a16="http://schemas.microsoft.com/office/drawing/2014/main" val="4091276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29213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9D3A60E-4CF6-4406-92F9-4D3EE74B96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604990"/>
              </p:ext>
            </p:extLst>
          </p:nvPr>
        </p:nvGraphicFramePr>
        <p:xfrm>
          <a:off x="8945217" y="3694524"/>
          <a:ext cx="3120835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99940">
                  <a:extLst>
                    <a:ext uri="{9D8B030D-6E8A-4147-A177-3AD203B41FA5}">
                      <a16:colId xmlns:a16="http://schemas.microsoft.com/office/drawing/2014/main" val="165798248"/>
                    </a:ext>
                  </a:extLst>
                </a:gridCol>
                <a:gridCol w="2220895">
                  <a:extLst>
                    <a:ext uri="{9D8B030D-6E8A-4147-A177-3AD203B41FA5}">
                      <a16:colId xmlns:a16="http://schemas.microsoft.com/office/drawing/2014/main" val="4091276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29213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B9FCBA3-036B-4E17-BD56-AABEE94B39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268271"/>
              </p:ext>
            </p:extLst>
          </p:nvPr>
        </p:nvGraphicFramePr>
        <p:xfrm>
          <a:off x="8945217" y="4200636"/>
          <a:ext cx="3120835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73467">
                  <a:extLst>
                    <a:ext uri="{9D8B030D-6E8A-4147-A177-3AD203B41FA5}">
                      <a16:colId xmlns:a16="http://schemas.microsoft.com/office/drawing/2014/main" val="165798248"/>
                    </a:ext>
                  </a:extLst>
                </a:gridCol>
                <a:gridCol w="947368">
                  <a:extLst>
                    <a:ext uri="{9D8B030D-6E8A-4147-A177-3AD203B41FA5}">
                      <a16:colId xmlns:a16="http://schemas.microsoft.com/office/drawing/2014/main" val="4091276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292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3054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1715A-27F1-41B7-99C4-4A161E414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QS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4693E9-9A5F-4697-9CDA-60E3F9E7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3F5875-3F80-4950-AA53-1107CB39E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4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C723D7-A92E-4262-B12B-76CDA728E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0941" y="1260249"/>
            <a:ext cx="3308806" cy="27866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2C5293-0471-4C16-8BF6-962C7349A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0941" y="4143958"/>
            <a:ext cx="3308806" cy="1969528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5E538BE-94CE-4EA2-8028-0BE31F3E6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132" y="2233694"/>
            <a:ext cx="6738279" cy="1969529"/>
          </a:xfrm>
        </p:spPr>
        <p:txBody>
          <a:bodyPr>
            <a:normAutofit/>
          </a:bodyPr>
          <a:lstStyle/>
          <a:p>
            <a:r>
              <a:rPr lang="en-US" dirty="0"/>
              <a:t>The Partition method is same as before</a:t>
            </a:r>
          </a:p>
          <a:p>
            <a:r>
              <a:rPr lang="en-US" dirty="0"/>
              <a:t>Randomized partition selects the pivot element randomly</a:t>
            </a:r>
          </a:p>
          <a:p>
            <a:r>
              <a:rPr lang="en-US" dirty="0"/>
              <a:t>Rest of the process is same as before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F4B82F9-9BE3-40E3-9EF2-F70169DEC7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6008" y="4143958"/>
            <a:ext cx="4370331" cy="196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367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EE827-B2AD-4533-A49D-7813C0AB2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Worst-case analysis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BB66B4-CB38-4722-B5CF-2287BE0327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We saw that worst case running time of QS is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prove it now</a:t>
                </a:r>
              </a:p>
              <a:p>
                <a:r>
                  <a:rPr lang="en-US" dirty="0"/>
                  <a:t>There may be good and bad splits so we can write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∗1+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BB66B4-CB38-4722-B5CF-2287BE0327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6"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021C81-488E-4599-9DB0-73ED93E91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BE3564-4A0C-4F73-BA61-B3D5453D9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673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71926-3C21-4870-B501-CB122EB1A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case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2B082E-E742-4291-B732-60C9C18CA6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Randomization in QS creates more balanced partitions</a:t>
                </a:r>
              </a:p>
              <a:p>
                <a:r>
                  <a:rPr lang="en-US" dirty="0"/>
                  <a:t>No. of levels in recursion tree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𝑙𝑜𝑔𝑛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Cost to partition at each level: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 the total cost is: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2B082E-E742-4291-B732-60C9C18CA6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130518-1C49-434D-ADFA-9ABFF61C5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90830E-D5DD-4CAF-BF31-0687FC754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29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1FB58-E077-49BA-AC33-EAEA7E838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Implementation of QS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C3B94A-44E6-4AA2-9B0F-371846917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F44217-A109-4EBD-BD9B-BC41DD7DF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B6745C9-1CF2-4A70-8C50-1211EEEAC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583" y="1853248"/>
            <a:ext cx="2883439" cy="2308324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def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Partition(A, p, r):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x = A[r]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p-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for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range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(p, r):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A[j] &lt;= x: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i+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], A[j] = A[j], A[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A[i+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], A[r] = A[r], A[i+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(i+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FC7337F-D15B-498A-81FE-B56BF7B1B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5974" y="1859340"/>
            <a:ext cx="3630930" cy="1569660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def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Randomized_Partition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A,p,r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random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randint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randint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(p, r)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A[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],A[r]=A[r],A[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q = Partition(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A,p,r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q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852E0E0-0BC5-44FD-B62B-E33E14257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5748" y="3521599"/>
            <a:ext cx="3621156" cy="1323439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def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Randomized_Quick_Sort(A, p, r):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 &lt; r: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q = Randomized_Partition(A, p, r)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Randomized_Quick_Sort(A, p, q-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Randomized_Quick_Sort(A, q+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r)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14C7F81F-E7AC-41D2-B121-E4B5D7384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7721" y="1853248"/>
            <a:ext cx="3472068" cy="2062103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Driver code</a:t>
            </a:r>
            <a:b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 = [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8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7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5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20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4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10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9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6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 =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 =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len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(A)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Randomized_Quick_Sort(A, p, r-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"Array after quick sort..:"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(A)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C2A089-0BA0-4835-A6F8-C3B3F453355C}"/>
              </a:ext>
            </a:extLst>
          </p:cNvPr>
          <p:cNvSpPr/>
          <p:nvPr/>
        </p:nvSpPr>
        <p:spPr>
          <a:xfrm>
            <a:off x="2568541" y="1960969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1EC3DB-E3DC-40A5-A625-974C7C460B98}"/>
              </a:ext>
            </a:extLst>
          </p:cNvPr>
          <p:cNvSpPr/>
          <p:nvPr/>
        </p:nvSpPr>
        <p:spPr>
          <a:xfrm>
            <a:off x="6464311" y="1945847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E02392-0A41-4501-85A6-92EBDA8CD8F2}"/>
              </a:ext>
            </a:extLst>
          </p:cNvPr>
          <p:cNvSpPr/>
          <p:nvPr/>
        </p:nvSpPr>
        <p:spPr>
          <a:xfrm>
            <a:off x="6560404" y="3429000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79B5E1-3524-4FC7-9A24-8F199306219E}"/>
              </a:ext>
            </a:extLst>
          </p:cNvPr>
          <p:cNvSpPr/>
          <p:nvPr/>
        </p:nvSpPr>
        <p:spPr>
          <a:xfrm>
            <a:off x="10135141" y="1852895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781656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EF55E-BB3B-4BC4-AC59-6D41854E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8DD2C-0E62-4D81-8F5C-82964F77D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8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9D3476B-4F33-4921-9B18-125FDBF40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564" y="1602345"/>
            <a:ext cx="8946541" cy="454666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Thanks for watching</a:t>
            </a:r>
          </a:p>
          <a:p>
            <a:pPr algn="ctr"/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>
                <a:solidFill>
                  <a:srgbClr val="FFFF00"/>
                </a:solidFill>
              </a:rPr>
              <a:t>Dr. Sajid Iqbal</a:t>
            </a:r>
          </a:p>
          <a:p>
            <a:pPr marL="0" indent="0" algn="ctr">
              <a:buNone/>
            </a:pPr>
            <a:r>
              <a:rPr lang="en-US" dirty="0"/>
              <a:t>Assistant Professor</a:t>
            </a:r>
          </a:p>
          <a:p>
            <a:pPr marL="0" indent="0" algn="ctr">
              <a:buNone/>
            </a:pPr>
            <a:r>
              <a:rPr lang="en-US" dirty="0"/>
              <a:t>Department of Computer Science</a:t>
            </a:r>
          </a:p>
          <a:p>
            <a:pPr marL="0" indent="0" algn="ctr">
              <a:buNone/>
            </a:pPr>
            <a:r>
              <a:rPr lang="en-US" dirty="0"/>
              <a:t>Bahauddin Zakariya University, Multan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sajidiqbal.pk@gmail.com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YouTube Channel: </a:t>
            </a:r>
            <a:r>
              <a:rPr lang="en-US" b="1" dirty="0">
                <a:solidFill>
                  <a:srgbClr val="FFFF00"/>
                </a:solidFill>
              </a:rPr>
              <a:t>COMEDXD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2F24B2-5517-4FA2-B10F-A80107F4D14F}"/>
              </a:ext>
            </a:extLst>
          </p:cNvPr>
          <p:cNvSpPr/>
          <p:nvPr/>
        </p:nvSpPr>
        <p:spPr>
          <a:xfrm>
            <a:off x="2968487" y="2210688"/>
            <a:ext cx="5777947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Allah Hafiz</a:t>
            </a:r>
          </a:p>
        </p:txBody>
      </p:sp>
      <p:pic>
        <p:nvPicPr>
          <p:cNvPr id="3" name="Graphic 2" descr="Envelope">
            <a:extLst>
              <a:ext uri="{FF2B5EF4-FFF2-40B4-BE49-F238E27FC236}">
                <a16:creationId xmlns:a16="http://schemas.microsoft.com/office/drawing/2014/main" id="{C441A441-5556-40D5-8E32-2D127AC56C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89803" y="5096629"/>
            <a:ext cx="542172" cy="54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666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C5361-DCD5-439F-9E17-E3133750B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F37F1-234A-4B86-9607-3D2332689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77BCA2-9C0E-4AA3-925C-A96291928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03440B-54C1-4FB9-A264-547A487EA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6">
                <a:extLst>
                  <a:ext uri="{FF2B5EF4-FFF2-40B4-BE49-F238E27FC236}">
                    <a16:creationId xmlns:a16="http://schemas.microsoft.com/office/drawing/2014/main" id="{E0D7A918-2583-405E-BA13-DFADECDFD8D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52759481"/>
                  </p:ext>
                </p:extLst>
              </p:nvPr>
            </p:nvGraphicFramePr>
            <p:xfrm>
              <a:off x="7384488" y="3276123"/>
              <a:ext cx="3291854" cy="185420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447326">
                      <a:extLst>
                        <a:ext uri="{9D8B030D-6E8A-4147-A177-3AD203B41FA5}">
                          <a16:colId xmlns:a16="http://schemas.microsoft.com/office/drawing/2014/main" val="689789306"/>
                        </a:ext>
                      </a:extLst>
                    </a:gridCol>
                    <a:gridCol w="2844528">
                      <a:extLst>
                        <a:ext uri="{9D8B030D-6E8A-4147-A177-3AD203B41FA5}">
                          <a16:colId xmlns:a16="http://schemas.microsoft.com/office/drawing/2014/main" val="3708430902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en-US" dirty="0" err="1"/>
                            <a:t>Randomized_Partition</a:t>
                          </a:r>
                          <a:r>
                            <a:rPr lang="en-US" dirty="0"/>
                            <a:t>(</a:t>
                          </a:r>
                          <a:r>
                            <a:rPr lang="en-US" dirty="0" err="1"/>
                            <a:t>A,p,r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46140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𝑅𝑎𝑛𝑑𝑜𝑚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03491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𝑒𝑥𝑐h𝑎𝑛𝑔𝑒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],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])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3655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𝑃𝑎𝑟𝑡𝑖𝑡𝑖𝑜𝑛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54063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𝑒𝑡𝑢𝑟𝑛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86916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6">
                <a:extLst>
                  <a:ext uri="{FF2B5EF4-FFF2-40B4-BE49-F238E27FC236}">
                    <a16:creationId xmlns:a16="http://schemas.microsoft.com/office/drawing/2014/main" id="{E0D7A918-2583-405E-BA13-DFADECDFD8D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52759481"/>
                  </p:ext>
                </p:extLst>
              </p:nvPr>
            </p:nvGraphicFramePr>
            <p:xfrm>
              <a:off x="7384488" y="3276123"/>
              <a:ext cx="3291854" cy="185420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447326">
                      <a:extLst>
                        <a:ext uri="{9D8B030D-6E8A-4147-A177-3AD203B41FA5}">
                          <a16:colId xmlns:a16="http://schemas.microsoft.com/office/drawing/2014/main" val="689789306"/>
                        </a:ext>
                      </a:extLst>
                    </a:gridCol>
                    <a:gridCol w="2844528">
                      <a:extLst>
                        <a:ext uri="{9D8B030D-6E8A-4147-A177-3AD203B41FA5}">
                          <a16:colId xmlns:a16="http://schemas.microsoft.com/office/drawing/2014/main" val="3708430902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en-US" dirty="0" err="1"/>
                            <a:t>Randomized_Partition</a:t>
                          </a:r>
                          <a:r>
                            <a:rPr lang="en-US" dirty="0"/>
                            <a:t>(</a:t>
                          </a:r>
                          <a:r>
                            <a:rPr lang="en-US" dirty="0" err="1"/>
                            <a:t>A,p,r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46140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51" t="-108197" r="-636486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060" t="-108197" r="-857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203491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51" t="-208197" r="-636486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060" t="-208197" r="-857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3655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51" t="-308197" r="-63648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060" t="-308197" r="-857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54063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51" t="-408197" r="-63648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060" t="-408197" r="-857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69162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9022390C-74E6-4444-BF07-72BABE7635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4316445"/>
                  </p:ext>
                </p:extLst>
              </p:nvPr>
            </p:nvGraphicFramePr>
            <p:xfrm>
              <a:off x="2415703" y="3223558"/>
              <a:ext cx="4342296" cy="185420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463729">
                      <a:extLst>
                        <a:ext uri="{9D8B030D-6E8A-4147-A177-3AD203B41FA5}">
                          <a16:colId xmlns:a16="http://schemas.microsoft.com/office/drawing/2014/main" val="4228488293"/>
                        </a:ext>
                      </a:extLst>
                    </a:gridCol>
                    <a:gridCol w="3878567">
                      <a:extLst>
                        <a:ext uri="{9D8B030D-6E8A-4147-A177-3AD203B41FA5}">
                          <a16:colId xmlns:a16="http://schemas.microsoft.com/office/drawing/2014/main" val="875595195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en-US" dirty="0" err="1"/>
                            <a:t>Randomized_QuickSort</a:t>
                          </a:r>
                          <a:r>
                            <a:rPr lang="en-US" dirty="0"/>
                            <a:t>(</a:t>
                          </a:r>
                          <a:r>
                            <a:rPr lang="en-US" dirty="0" err="1"/>
                            <a:t>A,p,r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76475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𝐼𝑓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10165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𝑅𝑎𝑛𝑑𝑜𝑚𝑖𝑧𝑒𝑑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𝑝𝑎𝑟𝑡𝑖𝑡𝑖𝑜𝑛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25034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𝑅𝑎𝑛𝑑𝑜𝑚𝑖𝑧𝑒𝑑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𝑄𝑢𝑖𝑐𝑘𝑆𝑜𝑟𝑡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4603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𝑅𝑎𝑛𝑑𝑜𝑚𝑖𝑧𝑒𝑑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𝑄𝑢𝑖𝑐𝑘𝑆𝑜𝑟𝑡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+1,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93321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9022390C-74E6-4444-BF07-72BABE7635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4316445"/>
                  </p:ext>
                </p:extLst>
              </p:nvPr>
            </p:nvGraphicFramePr>
            <p:xfrm>
              <a:off x="2415703" y="3223558"/>
              <a:ext cx="4342296" cy="185420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463729">
                      <a:extLst>
                        <a:ext uri="{9D8B030D-6E8A-4147-A177-3AD203B41FA5}">
                          <a16:colId xmlns:a16="http://schemas.microsoft.com/office/drawing/2014/main" val="4228488293"/>
                        </a:ext>
                      </a:extLst>
                    </a:gridCol>
                    <a:gridCol w="3878567">
                      <a:extLst>
                        <a:ext uri="{9D8B030D-6E8A-4147-A177-3AD203B41FA5}">
                          <a16:colId xmlns:a16="http://schemas.microsoft.com/office/drawing/2014/main" val="875595195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en-US" dirty="0" err="1"/>
                            <a:t>Randomized_QuickSort</a:t>
                          </a:r>
                          <a:r>
                            <a:rPr lang="en-US" dirty="0"/>
                            <a:t>(</a:t>
                          </a:r>
                          <a:r>
                            <a:rPr lang="en-US" dirty="0" err="1"/>
                            <a:t>A,p,r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76475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16" t="-108197" r="-843421" b="-3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88" t="-108197" r="-628" b="-31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10165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16" t="-208197" r="-843421" b="-2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88" t="-208197" r="-628" b="-21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25034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16" t="-308197" r="-843421" b="-1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88" t="-308197" r="-628" b="-11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4603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16" t="-408197" r="-843421" b="-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88" t="-408197" r="-628" b="-1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933213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172801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2850</TotalTime>
  <Words>844</Words>
  <Application>Microsoft Office PowerPoint</Application>
  <PresentationFormat>Widescreen</PresentationFormat>
  <Paragraphs>94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Cambria Math</vt:lpstr>
      <vt:lpstr>Century Gothic</vt:lpstr>
      <vt:lpstr>JetBrains Mono</vt:lpstr>
      <vt:lpstr>Wingdings 3</vt:lpstr>
      <vt:lpstr>Ion</vt:lpstr>
      <vt:lpstr>Design and Analysis of Algorithms</vt:lpstr>
      <vt:lpstr>The Randomized Quick Sort</vt:lpstr>
      <vt:lpstr>Background</vt:lpstr>
      <vt:lpstr>Randomized QS</vt:lpstr>
      <vt:lpstr>Worst-case analysis </vt:lpstr>
      <vt:lpstr>Average case analysis</vt:lpstr>
      <vt:lpstr>Python Implementation of QS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317</cp:revision>
  <dcterms:created xsi:type="dcterms:W3CDTF">2020-04-04T05:11:36Z</dcterms:created>
  <dcterms:modified xsi:type="dcterms:W3CDTF">2020-05-09T18:34:08Z</dcterms:modified>
</cp:coreProperties>
</file>