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en.wikipedia.org/wiki/Function_(mathematics)" TargetMode="External"/><Relationship Id="rId7" Type="http://schemas.openxmlformats.org/officeDocument/2006/relationships/hyperlink" Target="https://en.wikipedia.org/wiki/Upper_bound" TargetMode="External"/><Relationship Id="rId2" Type="http://schemas.openxmlformats.org/officeDocument/2006/relationships/hyperlink" Target="https://en.wikipedia.org/wiki/Donald_Knu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est,_worst_and_average_case" TargetMode="External"/><Relationship Id="rId5" Type="http://schemas.openxmlformats.org/officeDocument/2006/relationships/hyperlink" Target="https://en.wikipedia.org/wiki/Space_complexity" TargetMode="External"/><Relationship Id="rId4" Type="http://schemas.openxmlformats.org/officeDocument/2006/relationships/hyperlink" Target="https://en.wikipedia.org/wiki/Time_complexit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anosecon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Constant" TargetMode="External"/><Relationship Id="rId2" Type="http://schemas.openxmlformats.org/officeDocument/2006/relationships/hyperlink" Target="https://en.wikipedia.org/wiki/Nanosecon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ciencefaith.com/muslim-heroes/muslim-scientists/al-kindi-alkindus-the-philosopher-of-the-arabs/" TargetMode="External"/><Relationship Id="rId2" Type="http://schemas.openxmlformats.org/officeDocument/2006/relationships/hyperlink" Target="http://www.iric.org/tabid/112/articleType/ArticleView/articleId/396/Al-Kindi-Encyclopaedic-Scholar-of-the-Baghdad-House-of-Wisdom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ephen_Cole_Kleene" TargetMode="External"/><Relationship Id="rId13" Type="http://schemas.openxmlformats.org/officeDocument/2006/relationships/hyperlink" Target="https://en.wikipedia.org/wiki/Formulation_1" TargetMode="External"/><Relationship Id="rId3" Type="http://schemas.openxmlformats.org/officeDocument/2006/relationships/hyperlink" Target="https://en.wikipedia.org/wiki/Entscheidungsproblem" TargetMode="External"/><Relationship Id="rId7" Type="http://schemas.openxmlformats.org/officeDocument/2006/relationships/hyperlink" Target="https://en.wikipedia.org/wiki/Jacques_Herbrand" TargetMode="External"/><Relationship Id="rId12" Type="http://schemas.openxmlformats.org/officeDocument/2006/relationships/hyperlink" Target="https://en.wikipedia.org/wiki/Emil_Post" TargetMode="External"/><Relationship Id="rId2" Type="http://schemas.openxmlformats.org/officeDocument/2006/relationships/hyperlink" Target="https://en.wikipedia.org/wiki/Muhammad_ibn_Musa_al-Khwarizmi" TargetMode="Externa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Kurt_G%C3%B6del" TargetMode="External"/><Relationship Id="rId11" Type="http://schemas.openxmlformats.org/officeDocument/2006/relationships/hyperlink" Target="https://en.wikipedia.org/wiki/Lambda_calculus" TargetMode="External"/><Relationship Id="rId5" Type="http://schemas.openxmlformats.org/officeDocument/2006/relationships/hyperlink" Target="https://en.wikipedia.org/wiki/Effective_calculability" TargetMode="External"/><Relationship Id="rId15" Type="http://schemas.openxmlformats.org/officeDocument/2006/relationships/hyperlink" Target="https://en.wikipedia.org/wiki/Turing_machines" TargetMode="External"/><Relationship Id="rId10" Type="http://schemas.openxmlformats.org/officeDocument/2006/relationships/hyperlink" Target="https://en.wikipedia.org/wiki/Alonzo_Church" TargetMode="External"/><Relationship Id="rId4" Type="http://schemas.openxmlformats.org/officeDocument/2006/relationships/hyperlink" Target="https://en.wikipedia.org/wiki/David_Hilbert" TargetMode="External"/><Relationship Id="rId9" Type="http://schemas.openxmlformats.org/officeDocument/2006/relationships/hyperlink" Target="https://en.wikipedia.org/wiki/Recursion_(computer_science)" TargetMode="External"/><Relationship Id="rId14" Type="http://schemas.openxmlformats.org/officeDocument/2006/relationships/hyperlink" Target="https://en.wikipedia.org/wiki/Alan_Turin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uhammad_ibn_Musa_al-Khwarizmi#Geography" TargetMode="External"/><Relationship Id="rId13" Type="http://schemas.openxmlformats.org/officeDocument/2006/relationships/hyperlink" Target="https://en.wikipedia.org/wiki/Sanskrit" TargetMode="External"/><Relationship Id="rId18" Type="http://schemas.openxmlformats.org/officeDocument/2006/relationships/hyperlink" Target="https://en.wikipedia.org/wiki/Algorithm#cite_note-Oaks-20" TargetMode="External"/><Relationship Id="rId3" Type="http://schemas.openxmlformats.org/officeDocument/2006/relationships/hyperlink" Target="https://en.wikipedia.org/wiki/Muhammad_ibn_Musa_al-Khwarizmi#Contributions" TargetMode="External"/><Relationship Id="rId7" Type="http://schemas.openxmlformats.org/officeDocument/2006/relationships/hyperlink" Target="https://en.wikipedia.org/wiki/Muhammad_ibn_Musa_al-Khwarizmi#Trigonometry" TargetMode="External"/><Relationship Id="rId12" Type="http://schemas.openxmlformats.org/officeDocument/2006/relationships/hyperlink" Target="https://en.wikipedia.org/wiki/Greek_language" TargetMode="External"/><Relationship Id="rId17" Type="http://schemas.openxmlformats.org/officeDocument/2006/relationships/hyperlink" Target="https://en.wikipedia.org/wiki/Algorithm#cite_note-Hogendijk-19" TargetMode="External"/><Relationship Id="rId2" Type="http://schemas.openxmlformats.org/officeDocument/2006/relationships/hyperlink" Target="https://en.wikipedia.org/wiki/Muhammad_ibn_Musa_al-Khwarizmi" TargetMode="External"/><Relationship Id="rId16" Type="http://schemas.openxmlformats.org/officeDocument/2006/relationships/hyperlink" Target="https://en.wikipedia.org/wiki/Uzbekist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hammad_ibn_Musa_al-Khwarizmi#Astronomy" TargetMode="External"/><Relationship Id="rId11" Type="http://schemas.openxmlformats.org/officeDocument/2006/relationships/hyperlink" Target="https://en.wikipedia.org/wiki/Al-Ma%27mun" TargetMode="External"/><Relationship Id="rId5" Type="http://schemas.openxmlformats.org/officeDocument/2006/relationships/hyperlink" Target="https://en.wikipedia.org/wiki/Muhammad_ibn_Musa_al-Khwarizmi#Arithmetic" TargetMode="External"/><Relationship Id="rId15" Type="http://schemas.openxmlformats.org/officeDocument/2006/relationships/hyperlink" Target="https://en.wikipedia.org/wiki/Greater_Iran" TargetMode="External"/><Relationship Id="rId10" Type="http://schemas.openxmlformats.org/officeDocument/2006/relationships/hyperlink" Target="https://en.wikipedia.org/wiki/Muhammad_ibn_Musa_al-Khwarizmi#Other_works" TargetMode="External"/><Relationship Id="rId4" Type="http://schemas.openxmlformats.org/officeDocument/2006/relationships/hyperlink" Target="https://en.wikipedia.org/wiki/Muhammad_ibn_Musa_al-Khwarizmi#Algebra" TargetMode="External"/><Relationship Id="rId9" Type="http://schemas.openxmlformats.org/officeDocument/2006/relationships/hyperlink" Target="https://en.wikipedia.org/wiki/Muhammad_ibn_Musa_al-Khwarizmi#Jewish_calendar" TargetMode="External"/><Relationship Id="rId14" Type="http://schemas.openxmlformats.org/officeDocument/2006/relationships/hyperlink" Target="https://en.wikipedia.org/wiki/Khwaraz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4134944" y="4080544"/>
            <a:ext cx="27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Sajid Iqbal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87C7-7660-47FF-A3DF-A966353F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6E19-C718-4337-92FC-BDF7E090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53871" cy="4195481"/>
          </a:xfrm>
        </p:spPr>
        <p:txBody>
          <a:bodyPr>
            <a:normAutofit/>
          </a:bodyPr>
          <a:lstStyle/>
          <a:p>
            <a:r>
              <a:rPr lang="en-US" dirty="0"/>
              <a:t>The term is coined by </a:t>
            </a:r>
            <a:r>
              <a:rPr lang="en-US" u="sng" dirty="0">
                <a:hlinkClick r:id="rId2"/>
              </a:rPr>
              <a:t>Donald Knuth</a:t>
            </a:r>
            <a:endParaRPr lang="en-US" dirty="0"/>
          </a:p>
          <a:p>
            <a:r>
              <a:rPr lang="en-US" dirty="0"/>
              <a:t>It is the process of finding the computational complexity of algorithms </a:t>
            </a:r>
          </a:p>
          <a:p>
            <a:pPr lvl="1"/>
            <a:r>
              <a:rPr lang="en-US" dirty="0"/>
              <a:t>the amount of time, storage, or other resources needed to execute them. </a:t>
            </a:r>
          </a:p>
          <a:p>
            <a:pPr lvl="2"/>
            <a:r>
              <a:rPr lang="en-US" dirty="0"/>
              <a:t>This involves determining a </a:t>
            </a:r>
            <a:r>
              <a:rPr lang="en-US" dirty="0">
                <a:hlinkClick r:id="rId3" tooltip="Function (mathematics)"/>
              </a:rPr>
              <a:t>function</a:t>
            </a:r>
            <a:r>
              <a:rPr lang="en-US" dirty="0"/>
              <a:t> that relates the length of an algorithm's input to the number of steps it takes (its </a:t>
            </a:r>
            <a:r>
              <a:rPr lang="en-US" dirty="0">
                <a:hlinkClick r:id="rId4" tooltip="Time complexity"/>
              </a:rPr>
              <a:t>time complexity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The number of storage locations it uses (its </a:t>
            </a:r>
            <a:r>
              <a:rPr lang="en-US" dirty="0">
                <a:hlinkClick r:id="rId5" tooltip="Space complexity"/>
              </a:rPr>
              <a:t>space complexity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An algorithm is said to be efficient when this function's values are small, or grow slowly compared to a growth in the size of the input. </a:t>
            </a:r>
          </a:p>
          <a:p>
            <a:pPr lvl="2"/>
            <a:r>
              <a:rPr lang="en-US" dirty="0"/>
              <a:t>Different inputs of the same length may cause the algorithm to have different behavior, so </a:t>
            </a:r>
            <a:r>
              <a:rPr lang="en-US" dirty="0">
                <a:hlinkClick r:id="rId6" tooltip="Best, worst and average case"/>
              </a:rPr>
              <a:t>best, worst and average case</a:t>
            </a:r>
            <a:r>
              <a:rPr lang="en-US" dirty="0"/>
              <a:t> .</a:t>
            </a:r>
          </a:p>
          <a:p>
            <a:pPr lvl="2"/>
            <a:r>
              <a:rPr lang="en-US" dirty="0"/>
              <a:t>Worst Case: The function describing the performance of an algorithm is usually an </a:t>
            </a:r>
            <a:r>
              <a:rPr lang="en-US" dirty="0">
                <a:hlinkClick r:id="rId7" tooltip="Upper bound"/>
              </a:rPr>
              <a:t>upper bound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9C164-3512-4511-973D-A01DA5E4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6EA81-5142-4819-9C0C-E26D98BB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Donald Knuth: Algorithms, Complexity, Life, and The Art of ...">
            <a:extLst>
              <a:ext uri="{FF2B5EF4-FFF2-40B4-BE49-F238E27FC236}">
                <a16:creationId xmlns:a16="http://schemas.microsoft.com/office/drawing/2014/main" id="{47B0C0FB-3B2C-47E9-A5AD-62D7390E9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334" y="82660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01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B08F-2F7E-4B6C-91A1-A19AD539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90498-316A-4E61-B3FD-0760BB14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 to estimate the complexity function for arbitrarily large input”</a:t>
            </a:r>
          </a:p>
          <a:p>
            <a:r>
              <a:rPr lang="en-US" dirty="0"/>
              <a:t>For this  Big O notation, Big-omega notation and Big-theta notation</a:t>
            </a:r>
          </a:p>
          <a:p>
            <a:r>
              <a:rPr lang="en-US" dirty="0"/>
              <a:t> Asymptotic estimates are used because different implementations </a:t>
            </a:r>
          </a:p>
          <a:p>
            <a:r>
              <a:rPr lang="en-US" dirty="0"/>
              <a:t>of the same algorithm may differ in efficiency. </a:t>
            </a:r>
          </a:p>
          <a:p>
            <a:r>
              <a:rPr lang="en-US" dirty="0"/>
              <a:t>Efficiencies of any two "reasonable" implementations of a given algorithm are related by a </a:t>
            </a:r>
            <a:r>
              <a:rPr lang="en-US" dirty="0">
                <a:solidFill>
                  <a:schemeClr val="bg2"/>
                </a:solidFill>
                <a:highlight>
                  <a:srgbClr val="FFFF00"/>
                </a:highlight>
              </a:rPr>
              <a:t>constant multiplicative </a:t>
            </a:r>
            <a:r>
              <a:rPr lang="en-US" dirty="0"/>
              <a:t>factor called a </a:t>
            </a:r>
            <a:r>
              <a:rPr lang="en-US" i="1" dirty="0">
                <a:solidFill>
                  <a:srgbClr val="FFFF00"/>
                </a:solidFill>
              </a:rPr>
              <a:t>hidden constant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Exact</a:t>
            </a:r>
            <a:r>
              <a:rPr lang="en-US" dirty="0"/>
              <a:t> measures of efficiency can be computed but they usually require certain assumptions concerning the particular implementation of the algorithm, called </a:t>
            </a:r>
            <a:r>
              <a:rPr lang="en-US" dirty="0">
                <a:solidFill>
                  <a:srgbClr val="FFFF00"/>
                </a:solidFill>
              </a:rPr>
              <a:t>model of computation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F9FF8-975C-445C-A389-FE5C7BF9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C1FE3-567B-42CE-9BF3-E0C1907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4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DC7F-C282-4E9C-A11C-4EAA3405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B0E3-325D-4AAC-9552-232D579BA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 efficiency estimates depend on what we define to be </a:t>
            </a:r>
            <a:r>
              <a:rPr lang="en-US" dirty="0">
                <a:solidFill>
                  <a:srgbClr val="FFFF00"/>
                </a:solidFill>
              </a:rPr>
              <a:t>a step</a:t>
            </a:r>
            <a:r>
              <a:rPr lang="en-US" dirty="0"/>
              <a:t>. </a:t>
            </a:r>
          </a:p>
          <a:p>
            <a:r>
              <a:rPr lang="en-US" dirty="0"/>
              <a:t>For the analysis to correspond usefully </a:t>
            </a:r>
          </a:p>
          <a:p>
            <a:pPr lvl="1"/>
            <a:r>
              <a:rPr lang="en-US" dirty="0"/>
              <a:t>to the actual execution time, the time required to perform a step must be guaranteed to be bounded above by a constant. </a:t>
            </a:r>
          </a:p>
          <a:p>
            <a:pPr lvl="1"/>
            <a:r>
              <a:rPr lang="en-US" dirty="0"/>
              <a:t>One must be careful here; for instance, some analyses count an addition of two numbers as one step and some do not. </a:t>
            </a:r>
          </a:p>
          <a:p>
            <a:r>
              <a:rPr lang="en-US" dirty="0"/>
              <a:t>Two cost models are generally used</a:t>
            </a:r>
          </a:p>
          <a:p>
            <a:pPr lvl="1"/>
            <a:r>
              <a:rPr lang="en-US" b="1" dirty="0"/>
              <a:t>Uniform cost model</a:t>
            </a:r>
            <a:r>
              <a:rPr lang="en-US" dirty="0"/>
              <a:t> or </a:t>
            </a:r>
            <a:r>
              <a:rPr lang="en-US" b="1" dirty="0"/>
              <a:t>uniform-cost measurement</a:t>
            </a:r>
            <a:r>
              <a:rPr lang="en-US" dirty="0"/>
              <a:t> assigns a constant cost to every machine operation, regardless of the size of the numbers involved</a:t>
            </a:r>
          </a:p>
          <a:p>
            <a:pPr lvl="1"/>
            <a:r>
              <a:rPr lang="en-US" b="1" dirty="0"/>
              <a:t>Logarithmic cost model or</a:t>
            </a:r>
            <a:r>
              <a:rPr lang="en-US" dirty="0"/>
              <a:t> </a:t>
            </a:r>
            <a:r>
              <a:rPr lang="en-US" b="1" dirty="0"/>
              <a:t>logarithmic-cost measurement</a:t>
            </a:r>
            <a:r>
              <a:rPr lang="en-US" dirty="0"/>
              <a:t>, assigns a cost to every machine operation proportional to the number of bits involved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3AF90-A2EB-47F8-B5D5-6488BE12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D26D1-C30F-4A9D-80BE-F28F38B3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1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DE15-FE47-448D-A57D-C9593B6A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34AB-A622-4A94-93A5-80D5B7FF3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59" y="1445750"/>
            <a:ext cx="8946541" cy="4195481"/>
          </a:xfrm>
        </p:spPr>
        <p:txBody>
          <a:bodyPr/>
          <a:lstStyle/>
          <a:p>
            <a:r>
              <a:rPr lang="en-US" dirty="0"/>
              <a:t>It is a theoretical classification that estimates and anticipates the increase in </a:t>
            </a:r>
            <a:r>
              <a:rPr lang="en-US" i="1" dirty="0"/>
              <a:t>running time</a:t>
            </a:r>
            <a:r>
              <a:rPr lang="en-US" dirty="0"/>
              <a:t> of an algorithm as its </a:t>
            </a:r>
            <a:r>
              <a:rPr lang="en-US" i="1" dirty="0"/>
              <a:t>input size</a:t>
            </a:r>
            <a:r>
              <a:rPr lang="en-US" dirty="0"/>
              <a:t> (denoted as </a:t>
            </a:r>
            <a:r>
              <a:rPr lang="en-US" i="1" dirty="0"/>
              <a:t>n</a:t>
            </a:r>
            <a:r>
              <a:rPr lang="en-US" dirty="0"/>
              <a:t>) increases. </a:t>
            </a:r>
          </a:p>
          <a:p>
            <a:r>
              <a:rPr lang="en-US" dirty="0"/>
              <a:t>Algorithms are platform independent hence it is difficult to compare two different implementations of same algorithm</a:t>
            </a:r>
          </a:p>
          <a:p>
            <a:pPr lvl="1"/>
            <a:r>
              <a:rPr lang="en-US" dirty="0"/>
              <a:t>Hence we only analyze in context of input size</a:t>
            </a:r>
          </a:p>
          <a:p>
            <a:pPr lvl="1"/>
            <a:r>
              <a:rPr lang="en-US" dirty="0"/>
              <a:t>Let a search algorithm is implemented on two computers</a:t>
            </a:r>
          </a:p>
          <a:p>
            <a:pPr lvl="2"/>
            <a:r>
              <a:rPr lang="en-US" dirty="0"/>
              <a:t>A: A new sate of the art computer – linear search</a:t>
            </a:r>
          </a:p>
          <a:p>
            <a:pPr lvl="2"/>
            <a:r>
              <a:rPr lang="en-US" dirty="0"/>
              <a:t>B: A ten years old computer – binary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5E367-B7BB-4AFA-B31F-CCE88B8F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77C94-EE41-48F7-AF2D-9CC3DBF8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7C9DE0-A20B-48DF-9CB3-CEE5DE754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45697"/>
              </p:ext>
            </p:extLst>
          </p:nvPr>
        </p:nvGraphicFramePr>
        <p:xfrm>
          <a:off x="6321287" y="4350530"/>
          <a:ext cx="5614505" cy="203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4643">
                  <a:extLst>
                    <a:ext uri="{9D8B030D-6E8A-4147-A177-3AD203B41FA5}">
                      <a16:colId xmlns:a16="http://schemas.microsoft.com/office/drawing/2014/main" val="364478789"/>
                    </a:ext>
                  </a:extLst>
                </a:gridCol>
                <a:gridCol w="2411896">
                  <a:extLst>
                    <a:ext uri="{9D8B030D-6E8A-4147-A177-3AD203B41FA5}">
                      <a16:colId xmlns:a16="http://schemas.microsoft.com/office/drawing/2014/main" val="1374932560"/>
                    </a:ext>
                  </a:extLst>
                </a:gridCol>
                <a:gridCol w="2327966">
                  <a:extLst>
                    <a:ext uri="{9D8B030D-6E8A-4147-A177-3AD203B41FA5}">
                      <a16:colId xmlns:a16="http://schemas.microsoft.com/office/drawing/2014/main" val="246972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  <a:p>
                      <a:pPr algn="ctr"/>
                      <a:r>
                        <a:rPr lang="en-US" sz="1400" dirty="0"/>
                        <a:t>List size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effectLst/>
                        </a:rPr>
                        <a:t>Computer A run-time</a:t>
                      </a:r>
                      <a:br>
                        <a:rPr lang="en-US" sz="1400" dirty="0"/>
                      </a:br>
                      <a:r>
                        <a:rPr lang="en-US" sz="1400" kern="1200" dirty="0">
                          <a:effectLst/>
                        </a:rPr>
                        <a:t>(in </a:t>
                      </a:r>
                      <a:r>
                        <a:rPr lang="en-US" sz="1400" u="none" strike="noStrike" kern="1200" dirty="0">
                          <a:effectLst/>
                          <a:hlinkClick r:id="rId2" tooltip="Nanosecond"/>
                        </a:rPr>
                        <a:t>nanoseconds</a:t>
                      </a:r>
                      <a:r>
                        <a:rPr lang="en-US" sz="1400" kern="1200" dirty="0">
                          <a:effectLst/>
                        </a:rPr>
                        <a:t>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Computer B run-time</a:t>
                      </a:r>
                      <a:br>
                        <a:rPr lang="en-US" sz="1400" kern="1200" dirty="0">
                          <a:effectLst/>
                        </a:rPr>
                      </a:br>
                      <a:r>
                        <a:rPr lang="en-US" sz="1400" kern="1200" dirty="0">
                          <a:effectLst/>
                        </a:rPr>
                        <a:t>(in </a:t>
                      </a:r>
                      <a:r>
                        <a:rPr lang="en-US" sz="1400" kern="1200" dirty="0">
                          <a:effectLst/>
                          <a:hlinkClick r:id="rId2" tooltip="Nanosecon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nanoseconds</a:t>
                      </a:r>
                      <a:r>
                        <a:rPr lang="en-US" sz="1400" kern="1200" dirty="0">
                          <a:effectLst/>
                        </a:rPr>
                        <a:t>)</a:t>
                      </a:r>
                      <a:endParaRPr lang="en-US" sz="1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1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64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65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16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88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1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A3BA-295F-433D-A9EB-89FEFDDA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Algorithm Growth Rate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742E6C-364B-48CC-8D45-506E38FAB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48370"/>
              </p:ext>
            </p:extLst>
          </p:nvPr>
        </p:nvGraphicFramePr>
        <p:xfrm>
          <a:off x="1103685" y="1220405"/>
          <a:ext cx="8947149" cy="4617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399112487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891447345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84170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(list 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Computer A run-time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(in 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2" tooltip="Nanosecond"/>
                        </a:rPr>
                        <a:t>nanoseconds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Computer B run-time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(in 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2" tooltip="Nanosecond"/>
                        </a:rPr>
                        <a:t>nanoseconds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31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32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9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20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05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8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64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00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63,072 × 10</a:t>
                      </a:r>
                      <a:r>
                        <a:rPr lang="en-US" baseline="30000">
                          <a:effectLst/>
                        </a:rPr>
                        <a:t>12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31,536 × 10</a:t>
                      </a:r>
                      <a:r>
                        <a:rPr lang="en-US" baseline="30000">
                          <a:effectLst/>
                        </a:rPr>
                        <a:t>12</a:t>
                      </a:r>
                      <a:r>
                        <a:rPr lang="en-US">
                          <a:effectLst/>
                        </a:rPr>
                        <a:t> ns,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or 1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1,375,000 ns,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or 1.375 milliseconds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40733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D817D-FFC5-4B08-94C9-FA3EA893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50515-031F-4411-9617-66C75356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B9ED59-13DD-40AA-A2CF-680E6B06DBCF}"/>
              </a:ext>
            </a:extLst>
          </p:cNvPr>
          <p:cNvSpPr/>
          <p:nvPr/>
        </p:nvSpPr>
        <p:spPr>
          <a:xfrm>
            <a:off x="1103684" y="5872496"/>
            <a:ext cx="8947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</a:rPr>
              <a:t>Quadrupling the input size only increases the run time of Computer B by a 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hlinkClick r:id="rId3" tooltip="wiktionary:Consta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constant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</a:rPr>
              <a:t> amount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6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4A1B-A765-460A-B68A-67E809B0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653ABE-4721-4D26-B65C-36E8151E8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the input size increases, the running time of algorithm increases</a:t>
                </a:r>
              </a:p>
              <a:p>
                <a:r>
                  <a:rPr lang="en-US" dirty="0"/>
                  <a:t>The rate of growth of algorithm running time can be expressed by a mathematical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multiplied with some constant, it can give the upper bound of function growth.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653ABE-4721-4D26-B65C-36E8151E8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3812D-03E0-4C3A-AAC6-6D27160E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9454F-D3F8-4823-A54F-C6FF7214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3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709E-3788-4F82-85C3-888434B0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order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DACD4-E015-4757-BA62-54C38278F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152983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Let we measure growth rate 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𝒈𝒓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𝒓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dirty="0" err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DACD4-E015-4757-BA62-54C38278F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152983"/>
                <a:ext cx="8946541" cy="4195481"/>
              </a:xfrm>
              <a:blipFill>
                <a:blip r:embed="rId2"/>
                <a:stretch>
                  <a:fillRect l="-272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463E2-5E9D-4B0F-9CB3-6FF8195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46732-41F2-4EE3-B59C-39FB4149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211074-6944-4EEA-8A1E-FDE73B834F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090036"/>
              </p:ext>
            </p:extLst>
          </p:nvPr>
        </p:nvGraphicFramePr>
        <p:xfrm>
          <a:off x="1254540" y="1841798"/>
          <a:ext cx="8947147" cy="4617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15521">
                  <a:extLst>
                    <a:ext uri="{9D8B030D-6E8A-4147-A177-3AD203B41FA5}">
                      <a16:colId xmlns:a16="http://schemas.microsoft.com/office/drawing/2014/main" val="2399112487"/>
                    </a:ext>
                  </a:extLst>
                </a:gridCol>
                <a:gridCol w="1439256">
                  <a:extLst>
                    <a:ext uri="{9D8B030D-6E8A-4147-A177-3AD203B41FA5}">
                      <a16:colId xmlns:a16="http://schemas.microsoft.com/office/drawing/2014/main" val="2455790714"/>
                    </a:ext>
                  </a:extLst>
                </a:gridCol>
                <a:gridCol w="2040834">
                  <a:extLst>
                    <a:ext uri="{9D8B030D-6E8A-4147-A177-3AD203B41FA5}">
                      <a16:colId xmlns:a16="http://schemas.microsoft.com/office/drawing/2014/main" val="3891447345"/>
                    </a:ext>
                  </a:extLst>
                </a:gridCol>
                <a:gridCol w="1366474">
                  <a:extLst>
                    <a:ext uri="{9D8B030D-6E8A-4147-A177-3AD203B41FA5}">
                      <a16:colId xmlns:a16="http://schemas.microsoft.com/office/drawing/2014/main" val="3601623188"/>
                    </a:ext>
                  </a:extLst>
                </a:gridCol>
                <a:gridCol w="2485062">
                  <a:extLst>
                    <a:ext uri="{9D8B030D-6E8A-4147-A177-3AD203B41FA5}">
                      <a16:colId xmlns:a16="http://schemas.microsoft.com/office/drawing/2014/main" val="84170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(list 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Computer A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Growth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Computer A 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run-time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Computer B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Growth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Computer B 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run-time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31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32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32/8=4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F0"/>
                          </a:solidFill>
                          <a:effectLst/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9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125/32=3.9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F0"/>
                          </a:solidFill>
                          <a:effectLst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20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F0"/>
                          </a:solidFill>
                          <a:effectLst/>
                        </a:rPr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05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800" b="1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F0"/>
                          </a:solidFill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8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F0"/>
                          </a:solidFill>
                          <a:effectLst/>
                        </a:rPr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64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F0"/>
                          </a:solidFill>
                          <a:effectLst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00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63,072 × 10</a:t>
                      </a:r>
                      <a:r>
                        <a:rPr lang="en-US" baseline="30000">
                          <a:effectLst/>
                        </a:rPr>
                        <a:t>12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31,536 × 10</a:t>
                      </a:r>
                      <a:r>
                        <a:rPr lang="en-US" baseline="30000" dirty="0">
                          <a:effectLst/>
                        </a:rPr>
                        <a:t>12</a:t>
                      </a:r>
                      <a:r>
                        <a:rPr lang="en-US" dirty="0">
                          <a:effectLst/>
                        </a:rPr>
                        <a:t> ns,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or 1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1,375,000 ns,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or 1.375 milliseconds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407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56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8043-7BBA-4E88-AD85-66330CB1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Evaluating run-time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F5464-7DBA-4DB4-9A49-0092E5332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540" y="1496326"/>
                <a:ext cx="8946541" cy="4908956"/>
              </a:xfrm>
            </p:spPr>
            <p:txBody>
              <a:bodyPr/>
              <a:lstStyle/>
              <a:p>
                <a:r>
                  <a:rPr lang="en-US" dirty="0"/>
                  <a:t>The run-time complexity for the worst-case scenario of a given algorithm can be evaluated by examining the structure of the algorithm and making some simplifying assumptions</a:t>
                </a:r>
              </a:p>
              <a:p>
                <a:r>
                  <a:rPr lang="en-US" dirty="0"/>
                  <a:t>Each instruction is executed in discrete time</a:t>
                </a:r>
              </a:p>
              <a:p>
                <a:pPr lvl="1"/>
                <a:r>
                  <a:rPr lang="en-US" dirty="0"/>
                  <a:t>Although each computer will give a different time</a:t>
                </a:r>
              </a:p>
              <a:p>
                <a:pPr lvl="1"/>
                <a:r>
                  <a:rPr lang="en-US" dirty="0"/>
                  <a:t>We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 as time of each step</a:t>
                </a:r>
              </a:p>
              <a:p>
                <a:pPr lvl="1"/>
                <a:r>
                  <a:rPr lang="en-US" dirty="0"/>
                  <a:t>Outer loop will execute n+1 times</a:t>
                </a:r>
              </a:p>
              <a:p>
                <a:pPr lvl="1"/>
                <a:r>
                  <a:rPr lang="en-US" dirty="0"/>
                  <a:t>Inner loop will execute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1,2,…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times in total.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Step 5 will be executed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times</a:t>
                </a:r>
              </a:p>
              <a:p>
                <a:pPr lvl="2"/>
                <a:r>
                  <a:rPr lang="en-US" dirty="0"/>
                  <a:t>Step 6 has cost T6 and will be executed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times</a:t>
                </a:r>
              </a:p>
              <a:p>
                <a:pPr lvl="3"/>
                <a:r>
                  <a:rPr lang="en-US" dirty="0"/>
                  <a:t>Total time for step 6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6∗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F5464-7DBA-4DB4-9A49-0092E5332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540" y="1496326"/>
                <a:ext cx="8946541" cy="4908956"/>
              </a:xfrm>
              <a:blipFill>
                <a:blip r:embed="rId2"/>
                <a:stretch>
                  <a:fillRect l="-272" t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D90BF-F217-4C47-A01A-288A6B54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A286C-CB4E-4675-868E-1786A545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1C6D4B-A843-45F7-BAB4-47E34E8B2633}"/>
              </a:ext>
            </a:extLst>
          </p:cNvPr>
          <p:cNvSpPr/>
          <p:nvPr/>
        </p:nvSpPr>
        <p:spPr>
          <a:xfrm>
            <a:off x="7662009" y="3062880"/>
            <a:ext cx="4126451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get a positive integer n from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if n &gt; 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     print "This might take a while..."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for </a:t>
            </a:r>
            <a:r>
              <a:rPr lang="en-US" dirty="0" err="1">
                <a:solidFill>
                  <a:srgbClr val="0070C0"/>
                </a:solidFill>
                <a:latin typeface="Book Antiqua" panose="0204060205030503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 = 1 to 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     for j = 1 to </a:t>
            </a:r>
            <a:r>
              <a:rPr lang="en-US" dirty="0" err="1">
                <a:solidFill>
                  <a:srgbClr val="0070C0"/>
                </a:solidFill>
                <a:latin typeface="Book Antiqua" panose="02040602050305030304" pitchFamily="18" charset="0"/>
              </a:rPr>
              <a:t>i</a:t>
            </a:r>
            <a:endParaRPr lang="en-US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           print </a:t>
            </a:r>
            <a:r>
              <a:rPr lang="en-US" dirty="0" err="1">
                <a:solidFill>
                  <a:srgbClr val="0070C0"/>
                </a:solidFill>
                <a:latin typeface="Book Antiqua" panose="0204060205030503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 * j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print "Done!"</a:t>
            </a:r>
          </a:p>
        </p:txBody>
      </p:sp>
    </p:spTree>
    <p:extLst>
      <p:ext uri="{BB962C8B-B14F-4D97-AF65-F5344CB8AC3E}">
        <p14:creationId xmlns:p14="http://schemas.microsoft.com/office/powerpoint/2010/main" val="95250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2487-D3D8-4E30-8433-A73F5CFC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calculation of 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18AA0-C5D0-4DDF-BA76-EE90284A9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249" y="1973405"/>
                <a:ext cx="3816657" cy="4195481"/>
              </a:xfrm>
            </p:spPr>
            <p:txBody>
              <a:bodyPr/>
              <a:lstStyle/>
              <a:p>
                <a:r>
                  <a:rPr lang="en-US" dirty="0"/>
                  <a:t>Step 1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Step 2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Step 3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Step 4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5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6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7 times: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18AA0-C5D0-4DDF-BA76-EE90284A9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249" y="1973405"/>
                <a:ext cx="3816657" cy="4195481"/>
              </a:xfrm>
              <a:blipFill>
                <a:blip r:embed="rId2"/>
                <a:stretch>
                  <a:fillRect l="-63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F1DAE-5E9A-4A90-A8E6-1CEA4E1B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0245C-0A5C-45DD-93DE-32BC0B3C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A2B9A-5AAF-417E-9F80-DA7467605F3E}"/>
              </a:ext>
            </a:extLst>
          </p:cNvPr>
          <p:cNvSpPr/>
          <p:nvPr/>
        </p:nvSpPr>
        <p:spPr>
          <a:xfrm>
            <a:off x="7986627" y="4692896"/>
            <a:ext cx="4126451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get a positive integer n from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if n &gt; 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     print "This might take a while..."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for </a:t>
            </a:r>
            <a:r>
              <a:rPr lang="en-US" dirty="0" err="1">
                <a:solidFill>
                  <a:srgbClr val="0070C0"/>
                </a:solidFill>
                <a:latin typeface="Book Antiqua" panose="0204060205030503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 = 1 to 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     for j = 1 to </a:t>
            </a:r>
            <a:r>
              <a:rPr lang="en-US" dirty="0" err="1">
                <a:solidFill>
                  <a:srgbClr val="0070C0"/>
                </a:solidFill>
                <a:latin typeface="Book Antiqua" panose="02040602050305030304" pitchFamily="18" charset="0"/>
              </a:rPr>
              <a:t>i</a:t>
            </a:r>
            <a:endParaRPr lang="en-US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           print </a:t>
            </a:r>
            <a:r>
              <a:rPr lang="en-US" dirty="0" err="1">
                <a:solidFill>
                  <a:srgbClr val="0070C0"/>
                </a:solidFill>
                <a:latin typeface="Book Antiqua" panose="02040602050305030304" pitchFamily="18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 * j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print "Done!"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11FA313-2C53-4E95-9F7A-4C4E5E7537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1913" y="1965610"/>
                <a:ext cx="8150087" cy="4195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/>
                  <a:t>Total time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11FA313-2C53-4E95-9F7A-4C4E5E75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913" y="1965610"/>
                <a:ext cx="8150087" cy="4195481"/>
              </a:xfrm>
              <a:prstGeom prst="rect">
                <a:avLst/>
              </a:prstGeom>
              <a:blipFill>
                <a:blip r:embed="rId3"/>
                <a:stretch>
                  <a:fillRect l="-299" t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54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201A-B328-4136-9490-A414A182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F09F-F082-4AB2-BC6C-803AC297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9686782" cy="4195481"/>
          </a:xfrm>
        </p:spPr>
        <p:txBody>
          <a:bodyPr>
            <a:normAutofit/>
          </a:bodyPr>
          <a:lstStyle/>
          <a:p>
            <a:r>
              <a:rPr lang="en-US" dirty="0"/>
              <a:t>There are various ways to classify algorithms, each with its own merits.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E4FE8-F634-4B30-AC5D-5ED35EBE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E8893-0A62-4390-89E6-82E9BCC3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B20030-06D8-470D-A885-ADC100B4B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49257"/>
              </p:ext>
            </p:extLst>
          </p:nvPr>
        </p:nvGraphicFramePr>
        <p:xfrm>
          <a:off x="185531" y="1753459"/>
          <a:ext cx="11820937" cy="4636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733">
                  <a:extLst>
                    <a:ext uri="{9D8B030D-6E8A-4147-A177-3AD203B41FA5}">
                      <a16:colId xmlns:a16="http://schemas.microsoft.com/office/drawing/2014/main" val="4175123562"/>
                    </a:ext>
                  </a:extLst>
                </a:gridCol>
                <a:gridCol w="2361301">
                  <a:extLst>
                    <a:ext uri="{9D8B030D-6E8A-4147-A177-3AD203B41FA5}">
                      <a16:colId xmlns:a16="http://schemas.microsoft.com/office/drawing/2014/main" val="2597896433"/>
                    </a:ext>
                  </a:extLst>
                </a:gridCol>
                <a:gridCol w="2361301">
                  <a:extLst>
                    <a:ext uri="{9D8B030D-6E8A-4147-A177-3AD203B41FA5}">
                      <a16:colId xmlns:a16="http://schemas.microsoft.com/office/drawing/2014/main" val="2185902982"/>
                    </a:ext>
                  </a:extLst>
                </a:gridCol>
                <a:gridCol w="2361301">
                  <a:extLst>
                    <a:ext uri="{9D8B030D-6E8A-4147-A177-3AD203B41FA5}">
                      <a16:colId xmlns:a16="http://schemas.microsoft.com/office/drawing/2014/main" val="2222974706"/>
                    </a:ext>
                  </a:extLst>
                </a:gridCol>
                <a:gridCol w="2361301">
                  <a:extLst>
                    <a:ext uri="{9D8B030D-6E8A-4147-A177-3AD203B41FA5}">
                      <a16:colId xmlns:a16="http://schemas.microsoft.com/office/drawing/2014/main" val="3197797701"/>
                    </a:ext>
                  </a:extLst>
                </a:gridCol>
              </a:tblGrid>
              <a:tr h="3997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design paradigm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field of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098982"/>
                  </a:ext>
                </a:extLst>
              </a:tr>
              <a:tr h="399793">
                <a:tc>
                  <a:txBody>
                    <a:bodyPr/>
                    <a:lstStyle/>
                    <a:p>
                      <a:r>
                        <a:rPr lang="en-US" sz="1600" dirty="0"/>
                        <a:t>Recursion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Brute-force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 programming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sorting 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algos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 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algos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numerical 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algos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graph 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computational geometric 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combinatorial 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 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cryptography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compression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parsing techniques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66376"/>
                  </a:ext>
                </a:extLst>
              </a:tr>
              <a:tr h="624334">
                <a:tc>
                  <a:txBody>
                    <a:bodyPr/>
                    <a:lstStyle/>
                    <a:p>
                      <a:r>
                        <a:rPr lang="en-US" sz="1600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 and conquer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programming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Logarithmic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46944"/>
                  </a:ext>
                </a:extLst>
              </a:tr>
              <a:tr h="887212">
                <a:tc>
                  <a:txBody>
                    <a:bodyPr/>
                    <a:lstStyle/>
                    <a:p>
                      <a:r>
                        <a:rPr lang="en-US" sz="1600" dirty="0"/>
                        <a:t>Serial, </a:t>
                      </a:r>
                      <a:r>
                        <a:rPr lang="en-US" sz="1600" dirty="0" err="1"/>
                        <a:t>Prallel</a:t>
                      </a:r>
                      <a:r>
                        <a:rPr lang="en-US" sz="1600" dirty="0"/>
                        <a:t>, 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and enumeration -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greedy method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224"/>
                  </a:ext>
                </a:extLst>
              </a:tr>
              <a:tr h="624334">
                <a:tc>
                  <a:txBody>
                    <a:bodyPr/>
                    <a:lstStyle/>
                    <a:p>
                      <a:r>
                        <a:rPr lang="en-US" sz="1600" dirty="0"/>
                        <a:t>Deterministic</a:t>
                      </a:r>
                    </a:p>
                    <a:p>
                      <a:r>
                        <a:rPr lang="en-US" sz="1600" dirty="0"/>
                        <a:t>Non-deterministic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Randomized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heuristic method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Polynomial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99203"/>
                  </a:ext>
                </a:extLst>
              </a:tr>
              <a:tr h="624334">
                <a:tc>
                  <a:txBody>
                    <a:bodyPr/>
                    <a:lstStyle/>
                    <a:p>
                      <a:r>
                        <a:rPr lang="en-US" sz="1600" dirty="0"/>
                        <a:t>Exact or Approximate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Reduction of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Exponential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89629"/>
                  </a:ext>
                </a:extLst>
              </a:tr>
              <a:tr h="881735">
                <a:tc>
                  <a:txBody>
                    <a:bodyPr/>
                    <a:lstStyle/>
                    <a:p>
                      <a:r>
                        <a:rPr lang="en-US" sz="1600" dirty="0"/>
                        <a:t>Quantum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4308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AB7AEF6-FF66-4396-BB46-856AC0A1EC5D}"/>
              </a:ext>
            </a:extLst>
          </p:cNvPr>
          <p:cNvSpPr/>
          <p:nvPr/>
        </p:nvSpPr>
        <p:spPr>
          <a:xfrm>
            <a:off x="5137952" y="6368533"/>
            <a:ext cx="454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algorithms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BC05-E914-4AE6-8093-50A48269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learn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C5E3E-64F0-4CE2-B6E6-5B974B39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68E1-AA5B-41EC-BC70-229AED43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F07CD-5C98-444F-8599-1416C2FB4073}"/>
              </a:ext>
            </a:extLst>
          </p:cNvPr>
          <p:cNvSpPr/>
          <p:nvPr/>
        </p:nvSpPr>
        <p:spPr>
          <a:xfrm>
            <a:off x="3757075" y="2684735"/>
            <a:ext cx="46778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/>
              <a:t>Attitude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6B442-D03E-4AC1-BE36-395E6175121E}"/>
              </a:ext>
            </a:extLst>
          </p:cNvPr>
          <p:cNvSpPr txBox="1"/>
          <p:nvPr/>
        </p:nvSpPr>
        <p:spPr>
          <a:xfrm>
            <a:off x="2372139" y="2684735"/>
            <a:ext cx="25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Mathematics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F6635-7399-451A-A680-9BBE380A5CF6}"/>
              </a:ext>
            </a:extLst>
          </p:cNvPr>
          <p:cNvSpPr txBox="1"/>
          <p:nvPr/>
        </p:nvSpPr>
        <p:spPr>
          <a:xfrm>
            <a:off x="3962399" y="2479429"/>
            <a:ext cx="5724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Computer Programming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81FE3-4ABF-4419-90BF-4D0DCEAED4BE}"/>
              </a:ext>
            </a:extLst>
          </p:cNvPr>
          <p:cNvSpPr txBox="1"/>
          <p:nvPr/>
        </p:nvSpPr>
        <p:spPr>
          <a:xfrm>
            <a:off x="5227982" y="3751816"/>
            <a:ext cx="5724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Lot of reading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72790-56E5-46DA-BE97-FB90757DE5D6}"/>
              </a:ext>
            </a:extLst>
          </p:cNvPr>
          <p:cNvSpPr txBox="1"/>
          <p:nvPr/>
        </p:nvSpPr>
        <p:spPr>
          <a:xfrm>
            <a:off x="8090452" y="3685588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20B3A-2D08-4A52-8F35-E73FD0288BDE}"/>
              </a:ext>
            </a:extLst>
          </p:cNvPr>
          <p:cNvSpPr txBox="1"/>
          <p:nvPr/>
        </p:nvSpPr>
        <p:spPr>
          <a:xfrm>
            <a:off x="1613520" y="3067156"/>
            <a:ext cx="330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Data Structures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574446-35F2-49A0-AABB-90060A1F3AA5}"/>
              </a:ext>
            </a:extLst>
          </p:cNvPr>
          <p:cNvSpPr txBox="1"/>
          <p:nvPr/>
        </p:nvSpPr>
        <p:spPr>
          <a:xfrm>
            <a:off x="6747797" y="4218153"/>
            <a:ext cx="330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Parallel Programming</a:t>
            </a:r>
          </a:p>
        </p:txBody>
      </p:sp>
    </p:spTree>
    <p:extLst>
      <p:ext uri="{BB962C8B-B14F-4D97-AF65-F5344CB8AC3E}">
        <p14:creationId xmlns:p14="http://schemas.microsoft.com/office/powerpoint/2010/main" val="1370380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</p:spTree>
    <p:extLst>
      <p:ext uri="{BB962C8B-B14F-4D97-AF65-F5344CB8AC3E}">
        <p14:creationId xmlns:p14="http://schemas.microsoft.com/office/powerpoint/2010/main" val="132668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4876-75AB-4019-97D2-E90D6208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3217-4592-416E-9058-66BB1855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9774"/>
            <a:ext cx="8946541" cy="4578625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i="1" dirty="0"/>
              <a:t>algorithm </a:t>
            </a:r>
            <a:r>
              <a:rPr lang="en-US" dirty="0"/>
              <a:t>is any well-defined computational procedure that takes</a:t>
            </a:r>
          </a:p>
          <a:p>
            <a:pPr lvl="1"/>
            <a:r>
              <a:rPr lang="en-US" dirty="0"/>
              <a:t>Some value/s as </a:t>
            </a:r>
            <a:r>
              <a:rPr lang="en-US" b="1" i="1" dirty="0"/>
              <a:t>input </a:t>
            </a:r>
          </a:p>
          <a:p>
            <a:pPr lvl="1"/>
            <a:r>
              <a:rPr lang="en-US" dirty="0"/>
              <a:t>Performs some processing</a:t>
            </a:r>
          </a:p>
          <a:p>
            <a:pPr lvl="1"/>
            <a:r>
              <a:rPr lang="en-US" b="1" i="1" dirty="0"/>
              <a:t>P</a:t>
            </a:r>
            <a:r>
              <a:rPr lang="en-US" dirty="0"/>
              <a:t>roduces some value/s as </a:t>
            </a:r>
            <a:r>
              <a:rPr lang="en-US" b="1" i="1" dirty="0"/>
              <a:t>output</a:t>
            </a:r>
            <a:r>
              <a:rPr lang="en-US" dirty="0"/>
              <a:t>. </a:t>
            </a:r>
          </a:p>
          <a:p>
            <a:r>
              <a:rPr lang="en-US" dirty="0"/>
              <a:t>An algorithm can be considered as a hypothetical machine as shown in figure</a:t>
            </a:r>
          </a:p>
          <a:p>
            <a:r>
              <a:rPr lang="en-US" dirty="0"/>
              <a:t>Algorithms can also be defined as</a:t>
            </a:r>
          </a:p>
          <a:p>
            <a:pPr lvl="1"/>
            <a:r>
              <a:rPr lang="en-US" dirty="0"/>
              <a:t>An algorithm is thus a sequence of computational steps that transform the input into the output. </a:t>
            </a:r>
          </a:p>
          <a:p>
            <a:pPr lvl="1"/>
            <a:r>
              <a:rPr lang="en-US" dirty="0"/>
              <a:t>We can also view an algorithm as a tool for solving a well-specified </a:t>
            </a:r>
            <a:r>
              <a:rPr lang="en-US" b="1" i="1" dirty="0"/>
              <a:t>computational problem</a:t>
            </a:r>
            <a:r>
              <a:rPr lang="en-US" dirty="0"/>
              <a:t>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B50B82-CAF4-4366-B6E5-B9D54CC90AF0}"/>
              </a:ext>
            </a:extLst>
          </p:cNvPr>
          <p:cNvGrpSpPr/>
          <p:nvPr/>
        </p:nvGrpSpPr>
        <p:grpSpPr>
          <a:xfrm>
            <a:off x="8878959" y="2310406"/>
            <a:ext cx="3039447" cy="781878"/>
            <a:chOff x="8839202" y="2429676"/>
            <a:chExt cx="3039447" cy="78187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5DA45AF-8408-49CE-9366-D37482D1CFA3}"/>
                </a:ext>
              </a:extLst>
            </p:cNvPr>
            <p:cNvSpPr/>
            <p:nvPr/>
          </p:nvSpPr>
          <p:spPr>
            <a:xfrm>
              <a:off x="9753600" y="2429676"/>
              <a:ext cx="1165391" cy="78187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Processing</a:t>
              </a:r>
              <a:endParaRPr lang="en-US" b="1" dirty="0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BB62DC1-5DA5-4B2F-8B2F-0F75C0354A69}"/>
                </a:ext>
              </a:extLst>
            </p:cNvPr>
            <p:cNvSpPr/>
            <p:nvPr/>
          </p:nvSpPr>
          <p:spPr>
            <a:xfrm>
              <a:off x="10964251" y="2511289"/>
              <a:ext cx="914398" cy="618652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output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22740233-3B31-4097-8DF6-3EDB2804B6BF}"/>
                </a:ext>
              </a:extLst>
            </p:cNvPr>
            <p:cNvSpPr/>
            <p:nvPr/>
          </p:nvSpPr>
          <p:spPr>
            <a:xfrm>
              <a:off x="8839202" y="2511289"/>
              <a:ext cx="914398" cy="618652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05DAC-EAAD-4129-ABE8-7D90CF13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21DA2-04A1-4DD3-8937-5105E807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BB038B-E6D8-4C26-B85E-5309EE4EDF34}"/>
              </a:ext>
            </a:extLst>
          </p:cNvPr>
          <p:cNvSpPr/>
          <p:nvPr/>
        </p:nvSpPr>
        <p:spPr>
          <a:xfrm>
            <a:off x="7067283" y="3181851"/>
            <a:ext cx="661753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 way of doing something</a:t>
            </a:r>
          </a:p>
        </p:txBody>
      </p:sp>
    </p:spTree>
    <p:extLst>
      <p:ext uri="{BB962C8B-B14F-4D97-AF65-F5344CB8AC3E}">
        <p14:creationId xmlns:p14="http://schemas.microsoft.com/office/powerpoint/2010/main" val="254417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72A1-4E1D-4923-82E6-2EA7A0E3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BA26-E759-4474-B175-82F855446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60" y="2013162"/>
            <a:ext cx="8756305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Algorithm is process to solve a problem</a:t>
            </a:r>
          </a:p>
          <a:p>
            <a:r>
              <a:rPr lang="en-US" dirty="0"/>
              <a:t>The concept of algorithm has existed since ancient times. </a:t>
            </a:r>
          </a:p>
          <a:p>
            <a:r>
              <a:rPr lang="en-US" dirty="0"/>
              <a:t>Arithmetic algorithms, such as a division algorithm, was used by ancient Babylonian mathematicians c. 2500 BC and Egyptian mathematicians 1550 BC.</a:t>
            </a:r>
          </a:p>
          <a:p>
            <a:r>
              <a:rPr lang="en-US" dirty="0"/>
              <a:t>Greek mathematicians used algorithms in the</a:t>
            </a:r>
          </a:p>
          <a:p>
            <a:pPr lvl="1"/>
            <a:r>
              <a:rPr lang="en-US" dirty="0"/>
              <a:t>Finding prime numbers</a:t>
            </a:r>
          </a:p>
          <a:p>
            <a:pPr lvl="1"/>
            <a:r>
              <a:rPr lang="en-US" dirty="0"/>
              <a:t>Finding the Euclidean algorithm for finding the greatest common divisor of two numbers.</a:t>
            </a:r>
          </a:p>
          <a:p>
            <a:pPr lvl="1"/>
            <a:r>
              <a:rPr lang="en-US" dirty="0">
                <a:hlinkClick r:id="rId2"/>
              </a:rPr>
              <a:t>Arabic mathematicians</a:t>
            </a:r>
            <a:r>
              <a:rPr lang="en-US" dirty="0"/>
              <a:t> such as </a:t>
            </a:r>
            <a:r>
              <a:rPr lang="en-US" dirty="0">
                <a:hlinkClick r:id="rId3"/>
              </a:rPr>
              <a:t>Al-</a:t>
            </a:r>
            <a:r>
              <a:rPr lang="en-US" dirty="0" err="1">
                <a:hlinkClick r:id="rId3"/>
              </a:rPr>
              <a:t>Kindi</a:t>
            </a:r>
            <a:r>
              <a:rPr lang="en-US" dirty="0"/>
              <a:t> in the 9th century used cryptographic algorithms for code-breaking, based on frequency analysis.</a:t>
            </a:r>
          </a:p>
        </p:txBody>
      </p:sp>
      <p:pic>
        <p:nvPicPr>
          <p:cNvPr id="1026" name="Picture 2" descr="Al Kindi Father of Arab Philosophy The Great Thinkers Series Of ...">
            <a:extLst>
              <a:ext uri="{FF2B5EF4-FFF2-40B4-BE49-F238E27FC236}">
                <a16:creationId xmlns:a16="http://schemas.microsoft.com/office/drawing/2014/main" id="{07436258-93CA-402F-AC3A-C8C7008D2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494" y="135669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A1D3C-2923-4D97-B73D-01913E11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Dr. 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C677A-E2DB-4519-B6CE-E7ECA23E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 descr="Al-Kindi: Encyclopaedic Scholar of the Baghdad 'House of Wisdom ...">
            <a:extLst>
              <a:ext uri="{FF2B5EF4-FFF2-40B4-BE49-F238E27FC236}">
                <a16:creationId xmlns:a16="http://schemas.microsoft.com/office/drawing/2014/main" id="{3DB099C4-6A7F-4F48-AA01-CE01A0A79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494" y="3060223"/>
            <a:ext cx="2857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4006-C66D-4296-9EE7-AA17B383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5479-93FC-4834-B7D8-C603B2E3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16766"/>
            <a:ext cx="9404723" cy="4631634"/>
          </a:xfrm>
        </p:spPr>
        <p:txBody>
          <a:bodyPr>
            <a:normAutofit/>
          </a:bodyPr>
          <a:lstStyle/>
          <a:p>
            <a:r>
              <a:rPr lang="en-US" dirty="0"/>
              <a:t>The word </a:t>
            </a:r>
            <a:r>
              <a:rPr lang="en-US" i="1" dirty="0"/>
              <a:t>algorithm</a:t>
            </a:r>
            <a:r>
              <a:rPr lang="en-US" dirty="0"/>
              <a:t> is derived from the 9</a:t>
            </a:r>
            <a:r>
              <a:rPr lang="en-US" baseline="30000" dirty="0"/>
              <a:t>th</a:t>
            </a:r>
            <a:r>
              <a:rPr lang="en-US" dirty="0"/>
              <a:t> century Persian mathematician </a:t>
            </a:r>
            <a:r>
              <a:rPr lang="en-US" dirty="0" err="1">
                <a:hlinkClick r:id="rId2" tooltip="Muhammad ibn Musa al-Khwarizmi"/>
              </a:rPr>
              <a:t>Muḥammad</a:t>
            </a:r>
            <a:r>
              <a:rPr lang="en-US" dirty="0">
                <a:hlinkClick r:id="rId2" tooltip="Muhammad ibn Musa al-Khwarizmi"/>
              </a:rPr>
              <a:t> ibn </a:t>
            </a:r>
            <a:r>
              <a:rPr lang="en-US" dirty="0" err="1">
                <a:hlinkClick r:id="rId2" tooltip="Muhammad ibn Musa al-Khwarizmi"/>
              </a:rPr>
              <a:t>Mūsā</a:t>
            </a:r>
            <a:r>
              <a:rPr lang="en-US" dirty="0">
                <a:hlinkClick r:id="rId2" tooltip="Muhammad ibn Musa al-Khwarizmi"/>
              </a:rPr>
              <a:t> al-</a:t>
            </a:r>
            <a:r>
              <a:rPr lang="en-US" dirty="0" err="1">
                <a:hlinkClick r:id="rId2" tooltip="Muhammad ibn Musa al-Khwarizmi"/>
              </a:rPr>
              <a:t>Khwārizmī</a:t>
            </a:r>
            <a:r>
              <a:rPr lang="en-US" dirty="0"/>
              <a:t>, Latinized </a:t>
            </a:r>
            <a:r>
              <a:rPr lang="en-US" i="1" dirty="0" err="1"/>
              <a:t>Algoritmi</a:t>
            </a:r>
            <a:r>
              <a:rPr lang="en-US" dirty="0"/>
              <a:t>. </a:t>
            </a:r>
          </a:p>
          <a:p>
            <a:r>
              <a:rPr lang="en-US" dirty="0"/>
              <a:t>A partial formalization of algorithm began with attempts to solve the </a:t>
            </a:r>
            <a:r>
              <a:rPr lang="en-US" dirty="0" err="1">
                <a:hlinkClick r:id="rId3" tooltip="Entscheidungsproblem"/>
              </a:rPr>
              <a:t>Entscheidungs</a:t>
            </a:r>
            <a:r>
              <a:rPr lang="en-US" dirty="0">
                <a:hlinkClick r:id="rId3" tooltip="Entscheidungsproblem"/>
              </a:rPr>
              <a:t> problem</a:t>
            </a:r>
            <a:r>
              <a:rPr lang="en-US" dirty="0"/>
              <a:t> (decision problem) posed by </a:t>
            </a:r>
            <a:r>
              <a:rPr lang="en-US" dirty="0">
                <a:hlinkClick r:id="rId4" tooltip="David Hilbert"/>
              </a:rPr>
              <a:t>David Hilbert</a:t>
            </a:r>
            <a:r>
              <a:rPr lang="en-US" dirty="0"/>
              <a:t> in 1928. </a:t>
            </a:r>
          </a:p>
          <a:p>
            <a:r>
              <a:rPr lang="en-US" dirty="0"/>
              <a:t>Later formalizations were framed as attempts to define "</a:t>
            </a:r>
            <a:r>
              <a:rPr lang="en-US" dirty="0">
                <a:hlinkClick r:id="rId5" tooltip="Effective calculability"/>
              </a:rPr>
              <a:t>effective calculability</a:t>
            </a:r>
            <a:r>
              <a:rPr lang="en-US" dirty="0"/>
              <a:t>" or "effective method". </a:t>
            </a:r>
          </a:p>
          <a:p>
            <a:r>
              <a:rPr lang="en-US" dirty="0"/>
              <a:t>Those formalizations included the </a:t>
            </a:r>
          </a:p>
          <a:p>
            <a:pPr lvl="1"/>
            <a:r>
              <a:rPr lang="en-US" dirty="0">
                <a:hlinkClick r:id="rId6" tooltip="Kurt Gödel"/>
              </a:rPr>
              <a:t>Gödel</a:t>
            </a:r>
            <a:r>
              <a:rPr lang="en-US" dirty="0"/>
              <a:t>–</a:t>
            </a:r>
            <a:r>
              <a:rPr lang="en-US" dirty="0" err="1">
                <a:hlinkClick r:id="rId7" tooltip="Jacques Herbrand"/>
              </a:rPr>
              <a:t>Herbrand</a:t>
            </a:r>
            <a:r>
              <a:rPr lang="en-US" dirty="0"/>
              <a:t>–</a:t>
            </a:r>
            <a:r>
              <a:rPr lang="en-US" dirty="0">
                <a:hlinkClick r:id="rId8" tooltip="Stephen Cole Kleene"/>
              </a:rPr>
              <a:t>Kleene</a:t>
            </a:r>
            <a:r>
              <a:rPr lang="en-US" dirty="0"/>
              <a:t> </a:t>
            </a:r>
            <a:r>
              <a:rPr lang="en-US" dirty="0">
                <a:hlinkClick r:id="rId9" tooltip="Recursion (computer science)"/>
              </a:rPr>
              <a:t>recursive functions</a:t>
            </a:r>
            <a:r>
              <a:rPr lang="en-US" dirty="0"/>
              <a:t> of 1930, 1934 and 1935, </a:t>
            </a:r>
          </a:p>
          <a:p>
            <a:pPr lvl="1"/>
            <a:r>
              <a:rPr lang="en-US" dirty="0">
                <a:hlinkClick r:id="rId10" tooltip="Alonzo Church"/>
              </a:rPr>
              <a:t>Alonzo Church</a:t>
            </a:r>
            <a:r>
              <a:rPr lang="en-US" dirty="0"/>
              <a:t>'s </a:t>
            </a:r>
            <a:r>
              <a:rPr lang="en-US" dirty="0">
                <a:hlinkClick r:id="rId11" tooltip="Lambda calculus"/>
              </a:rPr>
              <a:t>lambda calculus</a:t>
            </a:r>
            <a:r>
              <a:rPr lang="en-US" dirty="0"/>
              <a:t> of 1936, </a:t>
            </a:r>
          </a:p>
          <a:p>
            <a:pPr lvl="1"/>
            <a:r>
              <a:rPr lang="en-US" dirty="0">
                <a:hlinkClick r:id="rId12" tooltip="Emil Post"/>
              </a:rPr>
              <a:t>Emil Post</a:t>
            </a:r>
            <a:r>
              <a:rPr lang="en-US" dirty="0"/>
              <a:t>'s </a:t>
            </a:r>
            <a:r>
              <a:rPr lang="en-US" dirty="0">
                <a:hlinkClick r:id="rId13" tooltip="Formulation 1"/>
              </a:rPr>
              <a:t>Formulation 1</a:t>
            </a:r>
            <a:r>
              <a:rPr lang="en-US" dirty="0"/>
              <a:t> of 1936, </a:t>
            </a:r>
          </a:p>
          <a:p>
            <a:pPr lvl="1"/>
            <a:r>
              <a:rPr lang="en-US" dirty="0">
                <a:hlinkClick r:id="rId14" tooltip="Alan Turing"/>
              </a:rPr>
              <a:t>Alan Turing</a:t>
            </a:r>
            <a:r>
              <a:rPr lang="en-US" dirty="0"/>
              <a:t>'s </a:t>
            </a:r>
            <a:r>
              <a:rPr lang="en-US" dirty="0">
                <a:hlinkClick r:id="rId15" tooltip="Turing machines"/>
              </a:rPr>
              <a:t>Turing machines</a:t>
            </a:r>
            <a:r>
              <a:rPr lang="en-US" dirty="0"/>
              <a:t> of 1936–37 and 1939.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0D32D-C14E-4FC2-98D4-9DC7B0E1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FE7B2-0277-48FB-8E52-9BC98AD2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al-Khwarizmi | Biography &amp; Facts | Britannica">
            <a:extLst>
              <a:ext uri="{FF2B5EF4-FFF2-40B4-BE49-F238E27FC236}">
                <a16:creationId xmlns:a16="http://schemas.microsoft.com/office/drawing/2014/main" id="{CC595FFB-7EF8-4CDF-89B5-739230BD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853" y="1289601"/>
            <a:ext cx="2142147" cy="287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60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C51F-3507-428B-9616-D00704D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 </a:t>
            </a:r>
            <a:r>
              <a:rPr lang="en-US" sz="3200" dirty="0" err="1">
                <a:hlinkClick r:id="rId2" tooltip="Muhammad ibn Musa al-Khwarizmi"/>
              </a:rPr>
              <a:t>Muḥammad</a:t>
            </a:r>
            <a:r>
              <a:rPr lang="en-US" sz="3200" dirty="0">
                <a:hlinkClick r:id="rId2" tooltip="Muhammad ibn Musa al-Khwarizmi"/>
              </a:rPr>
              <a:t> ibn </a:t>
            </a:r>
            <a:r>
              <a:rPr lang="en-US" sz="3200" dirty="0" err="1">
                <a:hlinkClick r:id="rId2" tooltip="Muhammad ibn Musa al-Khwarizmi"/>
              </a:rPr>
              <a:t>Mūsā</a:t>
            </a:r>
            <a:r>
              <a:rPr lang="en-US" sz="3200" dirty="0">
                <a:hlinkClick r:id="rId2" tooltip="Muhammad ibn Musa al-Khwarizmi"/>
              </a:rPr>
              <a:t> al-</a:t>
            </a:r>
            <a:r>
              <a:rPr lang="en-US" sz="3200" dirty="0" err="1">
                <a:hlinkClick r:id="rId2" tooltip="Muhammad ibn Musa al-Khwarizmi"/>
              </a:rPr>
              <a:t>Khwārizmī</a:t>
            </a:r>
            <a:r>
              <a:rPr lang="en-US" sz="3200" dirty="0"/>
              <a:t> </a:t>
            </a:r>
            <a:r>
              <a:rPr lang="en-US" sz="2400" dirty="0"/>
              <a:t>(780 – 850)</a:t>
            </a:r>
            <a:br>
              <a:rPr lang="en-US" sz="3200" dirty="0"/>
            </a:br>
            <a:r>
              <a:rPr lang="ur-PK" sz="3200" dirty="0"/>
              <a:t>محمد بن </a:t>
            </a:r>
            <a:r>
              <a:rPr lang="ur-PK" sz="3200" dirty="0" err="1"/>
              <a:t>موسى</a:t>
            </a:r>
            <a:r>
              <a:rPr lang="ur-PK" sz="3200" dirty="0"/>
              <a:t> </a:t>
            </a:r>
            <a:r>
              <a:rPr lang="ur-PK" sz="3200" dirty="0" err="1"/>
              <a:t>الخوارزميّ</a:t>
            </a:r>
            <a:r>
              <a:rPr lang="ur-PK" sz="3200" dirty="0"/>
              <a:t> </a:t>
            </a:r>
            <a:r>
              <a:rPr lang="ur-PK" sz="3200" dirty="0" err="1"/>
              <a:t>المجوسـيّ</a:t>
            </a:r>
            <a:r>
              <a:rPr lang="ur-PK" sz="3200" dirty="0"/>
              <a:t> </a:t>
            </a:r>
            <a:r>
              <a:rPr lang="ur-PK" sz="3200" dirty="0" err="1"/>
              <a:t>القطربّـليّ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3EEB-96C0-4BC1-878A-BC6C4E667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3"/>
              </a:rPr>
              <a:t>Contributions</a:t>
            </a:r>
            <a:endParaRPr lang="en-US" u="sng" dirty="0"/>
          </a:p>
          <a:p>
            <a:pPr lvl="1"/>
            <a:r>
              <a:rPr lang="en-US" dirty="0">
                <a:hlinkClick r:id="rId4"/>
              </a:rPr>
              <a:t>Algebra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Arithmetic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Astronomy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Trigonometry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Geography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Jewish calendar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Other works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5E5FF-2BB7-469F-8120-C155A515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1A151-8E7F-44B3-A82F-F26A92E8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D58D1E-3C8F-4D3E-8A4B-936490F3F3F9}"/>
              </a:ext>
            </a:extLst>
          </p:cNvPr>
          <p:cNvSpPr/>
          <p:nvPr/>
        </p:nvSpPr>
        <p:spPr>
          <a:xfrm>
            <a:off x="4505906" y="22130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He worked in Baghdad as a scholar at the House of Wisdom established by 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hlinkClick r:id="rId11" tooltip="Al-Ma'mu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Caliph al-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hlinkClick r:id="rId11" tooltip="Al-Ma'mu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Ma’mūn</a:t>
            </a:r>
            <a:r>
              <a:rPr lang="en-US" dirty="0">
                <a:latin typeface="Arial" panose="020B0604020202020204" pitchFamily="34" charset="0"/>
              </a:rPr>
              <a:t>, where he studied the sciences and mathematics, which included the translation of </a:t>
            </a:r>
            <a:r>
              <a:rPr lang="en-US" dirty="0">
                <a:latin typeface="Arial" panose="020B0604020202020204" pitchFamily="34" charset="0"/>
                <a:hlinkClick r:id="rId12" tooltip="Greek langu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Greek</a:t>
            </a:r>
            <a:r>
              <a:rPr lang="en-US" dirty="0">
                <a:latin typeface="Arial" panose="020B0604020202020204" pitchFamily="34" charset="0"/>
              </a:rPr>
              <a:t> and </a:t>
            </a:r>
            <a:r>
              <a:rPr lang="en-US" dirty="0">
                <a:latin typeface="Arial" panose="020B0604020202020204" pitchFamily="34" charset="0"/>
                <a:hlinkClick r:id="rId13" tooltip="Sanskr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Sanskrit</a:t>
            </a:r>
            <a:r>
              <a:rPr lang="en-US" dirty="0">
                <a:latin typeface="Arial" panose="020B0604020202020204" pitchFamily="34" charset="0"/>
              </a:rPr>
              <a:t> scientific manuscripts.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DACD5-687E-4E30-9132-901B3E4CEDF2}"/>
              </a:ext>
            </a:extLst>
          </p:cNvPr>
          <p:cNvSpPr/>
          <p:nvPr/>
        </p:nvSpPr>
        <p:spPr>
          <a:xfrm>
            <a:off x="4505906" y="37181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He was the native of </a:t>
            </a:r>
            <a:r>
              <a:rPr lang="en-US" dirty="0">
                <a:latin typeface="Arial" panose="020B0604020202020204" pitchFamily="34" charset="0"/>
                <a:hlinkClick r:id="rId14" tooltip="Khwaraz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Khwarazm</a:t>
            </a:r>
            <a:r>
              <a:rPr lang="en-US" dirty="0">
                <a:latin typeface="Arial" panose="020B0604020202020204" pitchFamily="34" charset="0"/>
              </a:rPr>
              <a:t>', a region that was part of </a:t>
            </a:r>
            <a:r>
              <a:rPr lang="en-US" dirty="0">
                <a:latin typeface="Arial" panose="020B0604020202020204" pitchFamily="34" charset="0"/>
                <a:hlinkClick r:id="rId15" tooltip="Greater Ir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Greater Iran</a:t>
            </a:r>
            <a:r>
              <a:rPr lang="en-US" dirty="0">
                <a:latin typeface="Arial" panose="020B0604020202020204" pitchFamily="34" charset="0"/>
              </a:rPr>
              <a:t> and is now in </a:t>
            </a:r>
            <a:r>
              <a:rPr lang="en-US" u="sng" dirty="0">
                <a:latin typeface="Arial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Uzbekistan</a:t>
            </a:r>
            <a:r>
              <a:rPr lang="en-US" dirty="0">
                <a:latin typeface="Arial" panose="020B0604020202020204" pitchFamily="34" charset="0"/>
              </a:rPr>
              <a:t>.</a:t>
            </a:r>
            <a:r>
              <a:rPr lang="en-US" baseline="30000" dirty="0">
                <a:latin typeface="Arial" panose="020B060402020202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[19]</a:t>
            </a:r>
            <a:r>
              <a:rPr lang="en-US" baseline="30000" dirty="0">
                <a:latin typeface="Arial" panose="020B0604020202020204" pitchFamily="34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2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9388-B76D-461A-BCC4-9A566962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1236-B1EB-4B75-A7DF-C718031D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933592" cy="4195481"/>
          </a:xfrm>
        </p:spPr>
        <p:txBody>
          <a:bodyPr>
            <a:normAutofit/>
          </a:bodyPr>
          <a:lstStyle/>
          <a:p>
            <a:r>
              <a:rPr lang="en-US" dirty="0"/>
              <a:t>Problem definition</a:t>
            </a:r>
          </a:p>
          <a:p>
            <a:r>
              <a:rPr lang="en-US" dirty="0"/>
              <a:t>Development of a model</a:t>
            </a:r>
          </a:p>
          <a:p>
            <a:r>
              <a:rPr lang="en-US" dirty="0"/>
              <a:t>Specification of the algorithm</a:t>
            </a:r>
          </a:p>
          <a:p>
            <a:r>
              <a:rPr lang="en-US" dirty="0"/>
              <a:t>Designing an algorithm</a:t>
            </a:r>
          </a:p>
          <a:p>
            <a:r>
              <a:rPr lang="en-US" dirty="0"/>
              <a:t>Checking the correctness of the algorithm</a:t>
            </a:r>
          </a:p>
          <a:p>
            <a:r>
              <a:rPr lang="en-US" dirty="0"/>
              <a:t>Analysis of algorithm</a:t>
            </a:r>
          </a:p>
          <a:p>
            <a:r>
              <a:rPr lang="en-US" dirty="0"/>
              <a:t>Implementation of algorithm</a:t>
            </a:r>
          </a:p>
          <a:p>
            <a:r>
              <a:rPr lang="en-US" dirty="0"/>
              <a:t>Program testing</a:t>
            </a:r>
          </a:p>
          <a:p>
            <a:r>
              <a:rPr lang="en-US" dirty="0"/>
              <a:t>Documentation preparation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588DD-4F1F-402C-AD20-A392344C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2127E-A629-49C2-B164-21F89F4A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C2EF21-F5D1-4477-927F-2FB5422392BE}"/>
              </a:ext>
            </a:extLst>
          </p:cNvPr>
          <p:cNvSpPr txBox="1">
            <a:spLocks/>
          </p:cNvSpPr>
          <p:nvPr/>
        </p:nvSpPr>
        <p:spPr>
          <a:xfrm>
            <a:off x="6824870" y="2182128"/>
            <a:ext cx="5208104" cy="419548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Problem definition</a:t>
            </a:r>
          </a:p>
          <a:p>
            <a:r>
              <a:rPr lang="en-US" altLang="en-US" sz="1600" b="1" dirty="0">
                <a:latin typeface="Bookman Old Style" panose="02050604050505020204" pitchFamily="18" charset="0"/>
              </a:rPr>
              <a:t>Algorithm</a:t>
            </a:r>
            <a:r>
              <a:rPr lang="en-US" altLang="en-US" sz="1600" dirty="0">
                <a:latin typeface="Bookman Old Style" panose="02050604050505020204" pitchFamily="18" charset="0"/>
              </a:rPr>
              <a:t> </a:t>
            </a:r>
            <a:r>
              <a:rPr lang="en-US" altLang="en-US" sz="1600" dirty="0" err="1">
                <a:latin typeface="Bookman Old Style" panose="02050604050505020204" pitchFamily="18" charset="0"/>
              </a:rPr>
              <a:t>LargestNumber</a:t>
            </a:r>
            <a:r>
              <a:rPr lang="en-US" altLang="en-US" sz="1600" dirty="0">
                <a:latin typeface="Bookman Old Style" panose="02050604050505020204" pitchFamily="18" charset="0"/>
              </a:rPr>
              <a:t> </a:t>
            </a:r>
          </a:p>
          <a:p>
            <a:pPr lvl="1"/>
            <a:r>
              <a:rPr lang="en-US" altLang="en-US" sz="1600" dirty="0">
                <a:latin typeface="Bookman Old Style" panose="02050604050505020204" pitchFamily="18" charset="0"/>
              </a:rPr>
              <a:t>Input: A list of numbers </a:t>
            </a:r>
            <a:r>
              <a:rPr lang="en-US" altLang="en-US" sz="1600" i="1" dirty="0">
                <a:latin typeface="Bookman Old Style" panose="02050604050505020204" pitchFamily="18" charset="0"/>
              </a:rPr>
              <a:t>L</a:t>
            </a:r>
            <a:r>
              <a:rPr lang="en-US" altLang="en-US" sz="1600" dirty="0">
                <a:latin typeface="Bookman Old Style" panose="02050604050505020204" pitchFamily="18" charset="0"/>
              </a:rPr>
              <a:t>. </a:t>
            </a:r>
          </a:p>
          <a:p>
            <a:pPr lvl="1"/>
            <a:r>
              <a:rPr lang="en-US" altLang="en-US" sz="1600" dirty="0">
                <a:latin typeface="Bookman Old Style" panose="02050604050505020204" pitchFamily="18" charset="0"/>
              </a:rPr>
              <a:t>Output: The largest number in the list </a:t>
            </a:r>
            <a:r>
              <a:rPr lang="en-US" altLang="en-US" sz="1600" i="1" dirty="0">
                <a:latin typeface="Bookman Old Style" panose="02050604050505020204" pitchFamily="18" charset="0"/>
              </a:rPr>
              <a:t>L</a:t>
            </a:r>
            <a:r>
              <a:rPr lang="en-US" altLang="en-US" sz="1600" dirty="0">
                <a:latin typeface="Bookman Old Style" panose="02050604050505020204" pitchFamily="18" charset="0"/>
              </a:rPr>
              <a:t>. </a:t>
            </a:r>
          </a:p>
          <a:p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</a:p>
          <a:p>
            <a:pPr lvl="1"/>
            <a:r>
              <a:rPr lang="en-US" altLang="en-US" sz="1600" dirty="0">
                <a:latin typeface="Bookman Old Style" panose="02050604050505020204" pitchFamily="18" charset="0"/>
              </a:rPr>
              <a:t>if </a:t>
            </a:r>
            <a:r>
              <a:rPr lang="en-US" altLang="en-US" sz="1600" dirty="0" err="1">
                <a:latin typeface="Bookman Old Style" panose="02050604050505020204" pitchFamily="18" charset="0"/>
              </a:rPr>
              <a:t>L.size</a:t>
            </a:r>
            <a:r>
              <a:rPr lang="en-US" altLang="en-US" sz="1600" dirty="0">
                <a:latin typeface="Bookman Old Style" panose="02050604050505020204" pitchFamily="18" charset="0"/>
              </a:rPr>
              <a:t> = 0 return null </a:t>
            </a:r>
          </a:p>
          <a:p>
            <a:pPr lvl="1"/>
            <a:r>
              <a:rPr lang="en-US" altLang="en-US" sz="1600" dirty="0">
                <a:latin typeface="Bookman Old Style" panose="02050604050505020204" pitchFamily="18" charset="0"/>
              </a:rPr>
              <a:t>largest ← L[0] </a:t>
            </a:r>
          </a:p>
          <a:p>
            <a:pPr lvl="1"/>
            <a:r>
              <a:rPr lang="en-US" altLang="en-US" sz="1600" dirty="0">
                <a:latin typeface="Bookman Old Style" panose="02050604050505020204" pitchFamily="18" charset="0"/>
              </a:rPr>
              <a:t>for each item in L, do </a:t>
            </a:r>
          </a:p>
          <a:p>
            <a:pPr lvl="2"/>
            <a:r>
              <a:rPr lang="en-US" altLang="en-US" dirty="0">
                <a:latin typeface="Bookman Old Style" panose="02050604050505020204" pitchFamily="18" charset="0"/>
              </a:rPr>
              <a:t>if item &gt; largest, then </a:t>
            </a:r>
          </a:p>
          <a:p>
            <a:pPr lvl="3"/>
            <a:r>
              <a:rPr lang="en-US" altLang="en-US" sz="1600" dirty="0">
                <a:latin typeface="Bookman Old Style" panose="02050604050505020204" pitchFamily="18" charset="0"/>
              </a:rPr>
              <a:t>largest ← item </a:t>
            </a:r>
          </a:p>
          <a:p>
            <a:pPr lvl="1"/>
            <a:r>
              <a:rPr lang="en-US" altLang="en-US" sz="1600" dirty="0">
                <a:latin typeface="Bookman Old Style" panose="02050604050505020204" pitchFamily="18" charset="0"/>
              </a:rPr>
              <a:t>return largest </a:t>
            </a:r>
          </a:p>
          <a:p>
            <a:pPr lvl="1"/>
            <a:endParaRPr lang="en-US" altLang="en-US" sz="1600" dirty="0">
              <a:latin typeface="Bookman Old Style" panose="02050604050505020204" pitchFamily="18" charset="0"/>
            </a:endParaRPr>
          </a:p>
          <a:p>
            <a:pPr lvl="1"/>
            <a:endParaRPr lang="en-US" altLang="en-US" sz="1600" dirty="0"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B478-95AE-4B15-81EE-6559422B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8C08-C6AF-45D1-A282-499948CFE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83026"/>
            <a:ext cx="8946541" cy="4565373"/>
          </a:xfrm>
        </p:spPr>
        <p:txBody>
          <a:bodyPr>
            <a:normAutofit/>
          </a:bodyPr>
          <a:lstStyle/>
          <a:p>
            <a:r>
              <a:rPr lang="en-US" b="1" dirty="0"/>
              <a:t>Input: </a:t>
            </a:r>
            <a:r>
              <a:rPr lang="en-US" dirty="0"/>
              <a:t>An algorithm must receive some input</a:t>
            </a:r>
          </a:p>
          <a:p>
            <a:r>
              <a:rPr lang="en-US" b="1" dirty="0"/>
              <a:t>Output: </a:t>
            </a:r>
            <a:r>
              <a:rPr lang="en-US" dirty="0"/>
              <a:t>At least one quantity is produced by the algorithm</a:t>
            </a:r>
            <a:br>
              <a:rPr lang="en-US" dirty="0"/>
            </a:br>
            <a:r>
              <a:rPr lang="en-US" dirty="0"/>
              <a:t>At least one quantity is produced.</a:t>
            </a:r>
          </a:p>
          <a:p>
            <a:r>
              <a:rPr lang="en-US" b="1" dirty="0"/>
              <a:t>Definiteness: </a:t>
            </a:r>
            <a:r>
              <a:rPr lang="en-US" dirty="0"/>
              <a:t>Each step in an algorithm must be very clear in its operation</a:t>
            </a:r>
          </a:p>
          <a:p>
            <a:r>
              <a:rPr lang="en-US" b="1" dirty="0"/>
              <a:t>Finiteness: </a:t>
            </a:r>
            <a:r>
              <a:rPr lang="en-US" dirty="0"/>
              <a:t>All the steps must be completed/terminated in finite amount of time</a:t>
            </a:r>
          </a:p>
          <a:p>
            <a:r>
              <a:rPr lang="en-US" b="1" dirty="0"/>
              <a:t>Effectiveness: </a:t>
            </a:r>
            <a:r>
              <a:rPr lang="en-US" dirty="0"/>
              <a:t>Every instruction must be effective and can be carried out manually</a:t>
            </a:r>
          </a:p>
          <a:p>
            <a:r>
              <a:rPr lang="en-US" b="1" dirty="0"/>
              <a:t>Correctness</a:t>
            </a:r>
            <a:r>
              <a:rPr lang="en-US" dirty="0"/>
              <a:t>: The algorithm should perform the task for which it is designed</a:t>
            </a:r>
          </a:p>
          <a:p>
            <a:r>
              <a:rPr lang="en-US" b="1" dirty="0"/>
              <a:t>Feasibility</a:t>
            </a:r>
            <a:r>
              <a:rPr lang="en-US" dirty="0"/>
              <a:t> − Should be feasible with the available resources.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8C6AB-7ADC-4D99-84A0-9968C3C6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AC0EA-6615-4576-95D7-8662E836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4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2B27-6C39-4977-BC3F-4026DF9E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F185-0883-4293-92F4-248B29FDC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1478"/>
            <a:ext cx="8946541" cy="4856921"/>
          </a:xfrm>
        </p:spPr>
        <p:txBody>
          <a:bodyPr>
            <a:normAutofit/>
          </a:bodyPr>
          <a:lstStyle/>
          <a:p>
            <a:r>
              <a:rPr lang="en-US" dirty="0"/>
              <a:t>There may be multiple ways to solve a problem</a:t>
            </a:r>
          </a:p>
          <a:p>
            <a:pPr lvl="1"/>
            <a:r>
              <a:rPr lang="en-US" dirty="0"/>
              <a:t>Finding best, fast and most accurate method to solve a problem is the requirement for a computer scientist</a:t>
            </a:r>
          </a:p>
          <a:p>
            <a:pPr lvl="2"/>
            <a:r>
              <a:rPr lang="en-US" dirty="0"/>
              <a:t>So that she/he can build a faster, better and efficient software</a:t>
            </a:r>
          </a:p>
          <a:p>
            <a:r>
              <a:rPr lang="en-US" dirty="0"/>
              <a:t>What kind of problems can be solved through algorithms</a:t>
            </a:r>
          </a:p>
          <a:p>
            <a:pPr lvl="1"/>
            <a:r>
              <a:rPr lang="en-US" dirty="0"/>
              <a:t>Virtually all kinds of computational problems can be solved</a:t>
            </a:r>
          </a:p>
          <a:p>
            <a:pPr lvl="1"/>
            <a:r>
              <a:rPr lang="en-US" dirty="0"/>
              <a:t>Few other examples are listed below</a:t>
            </a:r>
          </a:p>
          <a:p>
            <a:pPr lvl="2"/>
            <a:r>
              <a:rPr lang="en-US" dirty="0"/>
              <a:t>search algorithms, </a:t>
            </a:r>
          </a:p>
          <a:p>
            <a:pPr lvl="2"/>
            <a:r>
              <a:rPr lang="en-US" dirty="0"/>
              <a:t>sorting algorithms, </a:t>
            </a:r>
          </a:p>
          <a:p>
            <a:pPr lvl="2"/>
            <a:r>
              <a:rPr lang="en-US" dirty="0"/>
              <a:t>merge algorithms, </a:t>
            </a:r>
          </a:p>
          <a:p>
            <a:pPr lvl="2"/>
            <a:r>
              <a:rPr lang="en-US" dirty="0"/>
              <a:t>numerical algorithms,</a:t>
            </a:r>
          </a:p>
          <a:p>
            <a:pPr lvl="2"/>
            <a:r>
              <a:rPr lang="en-US" dirty="0"/>
              <a:t>graph algorithms,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43F21-DC3B-4C3B-8596-E99EB1C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279BC-8307-4CEB-AC14-ED7202EA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AF173-FAC2-4E71-86F7-807478A87AB7}"/>
              </a:ext>
            </a:extLst>
          </p:cNvPr>
          <p:cNvSpPr/>
          <p:nvPr/>
        </p:nvSpPr>
        <p:spPr>
          <a:xfrm>
            <a:off x="3954343" y="4045333"/>
            <a:ext cx="75915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string algorithms,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computational geometric algorithms,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combinatorial algorithms,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medical algorithms,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machine learning,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cryptography,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data compression algorithms and parsing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50550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458</TotalTime>
  <Words>2254</Words>
  <Application>Microsoft Office PowerPoint</Application>
  <PresentationFormat>Widescreen</PresentationFormat>
  <Paragraphs>374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Book Antiqua</vt:lpstr>
      <vt:lpstr>Bookman Old Style</vt:lpstr>
      <vt:lpstr>Calibri</vt:lpstr>
      <vt:lpstr>Cambria Math</vt:lpstr>
      <vt:lpstr>Century Gothic</vt:lpstr>
      <vt:lpstr>Courier New</vt:lpstr>
      <vt:lpstr>Times New Roman</vt:lpstr>
      <vt:lpstr>Wingdings 3</vt:lpstr>
      <vt:lpstr>Ion</vt:lpstr>
      <vt:lpstr>Design and Analysis of Algorithms</vt:lpstr>
      <vt:lpstr>Introduction</vt:lpstr>
      <vt:lpstr>What is algorithm</vt:lpstr>
      <vt:lpstr>History of Algorithm</vt:lpstr>
      <vt:lpstr>The Algorithm</vt:lpstr>
      <vt:lpstr> Muḥammad ibn Mūsā al-Khwārizmī (780 – 850) محمد بن موسى الخوارزميّ المجوسـيّ القطربّـليّ</vt:lpstr>
      <vt:lpstr>Algorithm Development</vt:lpstr>
      <vt:lpstr>Properties of an Algorithm</vt:lpstr>
      <vt:lpstr>Why Algorithm</vt:lpstr>
      <vt:lpstr>Algorithmic analysis</vt:lpstr>
      <vt:lpstr>Asymptotic Notations</vt:lpstr>
      <vt:lpstr>Cost models</vt:lpstr>
      <vt:lpstr>Runtime Analysis</vt:lpstr>
      <vt:lpstr>Algorithm Growth Rate</vt:lpstr>
      <vt:lpstr>Order of Growth</vt:lpstr>
      <vt:lpstr>Empirical order of growth</vt:lpstr>
      <vt:lpstr>Evaluating run-time complexity</vt:lpstr>
      <vt:lpstr>Total time calculation of an algorithm</vt:lpstr>
      <vt:lpstr>Classification</vt:lpstr>
      <vt:lpstr>What you need to learn 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34</cp:revision>
  <dcterms:created xsi:type="dcterms:W3CDTF">2020-04-04T05:11:36Z</dcterms:created>
  <dcterms:modified xsi:type="dcterms:W3CDTF">2020-05-04T10:26:51Z</dcterms:modified>
</cp:coreProperties>
</file>