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7" r:id="rId2"/>
    <p:sldId id="256" r:id="rId3"/>
    <p:sldId id="278" r:id="rId4"/>
    <p:sldId id="279" r:id="rId5"/>
    <p:sldId id="280" r:id="rId6"/>
    <p:sldId id="281" r:id="rId7"/>
    <p:sldId id="282" r:id="rId8"/>
    <p:sldId id="283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7B66B-D2A6-4EC5-A608-BD24B8FCD0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589" y="193573"/>
            <a:ext cx="607101" cy="4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474A7-40EA-417E-A814-677307791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589" y="193573"/>
            <a:ext cx="607101" cy="4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3725" y="732663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697812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Sajid Iqbal</a:t>
            </a:r>
          </a:p>
          <a:p>
            <a:pPr algn="ctr"/>
            <a:r>
              <a:rPr lang="en-US" dirty="0"/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AutoShape 2" descr="blob:https://web.whatsapp.com/78447e02-3d32-4817-bc82-079f4e5a30a9">
            <a:extLst>
              <a:ext uri="{FF2B5EF4-FFF2-40B4-BE49-F238E27FC236}">
                <a16:creationId xmlns:a16="http://schemas.microsoft.com/office/drawing/2014/main" id="{73D9D36F-DCB9-4B7F-B32C-5D6BC500A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method to prove statements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A5CB-43A1-4B02-93D3-349B9175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Mathematical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9B4C-D65D-4DA3-901A-0EA8909C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best analogies to think induction as </a:t>
            </a:r>
            <a:r>
              <a:rPr lang="en-US" b="1" dirty="0"/>
              <a:t>ladder </a:t>
            </a:r>
            <a:r>
              <a:rPr lang="en-US" dirty="0"/>
              <a:t>that has</a:t>
            </a:r>
            <a:r>
              <a:rPr lang="en-US" b="1" dirty="0"/>
              <a:t> n </a:t>
            </a:r>
            <a:r>
              <a:rPr lang="en-US" dirty="0"/>
              <a:t>steps </a:t>
            </a:r>
          </a:p>
          <a:p>
            <a:r>
              <a:rPr lang="en-US" dirty="0"/>
              <a:t>When you climb up the ladder, you have to step on the </a:t>
            </a:r>
            <a:r>
              <a:rPr lang="en-US" b="1" dirty="0">
                <a:solidFill>
                  <a:srgbClr val="FFFF00"/>
                </a:solidFill>
              </a:rPr>
              <a:t>lowest step </a:t>
            </a:r>
            <a:r>
              <a:rPr lang="en-US" dirty="0"/>
              <a:t>and need to go up based on it </a:t>
            </a:r>
          </a:p>
          <a:p>
            <a:r>
              <a:rPr lang="en-US" dirty="0"/>
              <a:t>Assume that If you can reach to step k then you can reach to next step k+1</a:t>
            </a:r>
          </a:p>
          <a:p>
            <a:pPr lvl="1"/>
            <a:r>
              <a:rPr lang="en-US" dirty="0"/>
              <a:t>After we climb up the several steps, we can go up further by </a:t>
            </a:r>
            <a:r>
              <a:rPr lang="en-US" b="1" dirty="0"/>
              <a:t>assuming </a:t>
            </a:r>
            <a:r>
              <a:rPr lang="en-US" dirty="0"/>
              <a:t>that the step you are stepping on exists.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2520A-BBCB-408E-9865-82CB2C93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1C124-8EAB-41A2-AD9E-4F57773F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Espresso Augustus Bookshelf Ladder | World Market">
            <a:extLst>
              <a:ext uri="{FF2B5EF4-FFF2-40B4-BE49-F238E27FC236}">
                <a16:creationId xmlns:a16="http://schemas.microsoft.com/office/drawing/2014/main" id="{78E1E964-8405-4FD6-9192-0E2E9FCE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230" y="222491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86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54B3-5493-4C9D-906C-2D9CB9B8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BF1-8AF9-435A-8EFB-2166F2EDA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423922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Base Case </a:t>
            </a:r>
            <a:r>
              <a:rPr lang="en-US" dirty="0"/>
              <a:t>: The first step in the ladder you are stepping 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Induction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Hypothesis</a:t>
            </a:r>
            <a:r>
              <a:rPr lang="en-US" dirty="0"/>
              <a:t> : The steps you are assuming to exist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Weak</a:t>
            </a:r>
            <a:r>
              <a:rPr lang="en-US" dirty="0"/>
              <a:t> </a:t>
            </a:r>
            <a:r>
              <a:rPr lang="en-US" sz="2000" b="1" dirty="0">
                <a:solidFill>
                  <a:srgbClr val="FFFF00"/>
                </a:solidFill>
              </a:rPr>
              <a:t>Induction</a:t>
            </a:r>
            <a:r>
              <a:rPr lang="en-US" dirty="0"/>
              <a:t> : The step that you are currently stepping 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Strong</a:t>
            </a:r>
            <a:r>
              <a:rPr lang="en-US" dirty="0"/>
              <a:t> </a:t>
            </a:r>
            <a:r>
              <a:rPr lang="en-US" sz="2000" b="1" dirty="0">
                <a:solidFill>
                  <a:srgbClr val="FFFF00"/>
                </a:solidFill>
              </a:rPr>
              <a:t>Induction</a:t>
            </a:r>
            <a:r>
              <a:rPr lang="en-US" dirty="0"/>
              <a:t> : The steps that you have stepped on before including the current one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Inductive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Step</a:t>
            </a:r>
            <a:r>
              <a:rPr lang="en-US" dirty="0"/>
              <a:t> : Going up further </a:t>
            </a:r>
            <a:r>
              <a:rPr lang="en-US" b="1" dirty="0"/>
              <a:t>based on </a:t>
            </a:r>
            <a:r>
              <a:rPr lang="en-US" dirty="0"/>
              <a:t>the steps we assumed to exist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B6651-1B64-44DC-A836-2472B24A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5172F-26DD-44DD-9FDD-9B925A5A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 descr="Espresso Augustus Bookshelf Ladder | World Market">
            <a:extLst>
              <a:ext uri="{FF2B5EF4-FFF2-40B4-BE49-F238E27FC236}">
                <a16:creationId xmlns:a16="http://schemas.microsoft.com/office/drawing/2014/main" id="{7CA99858-F06D-48D7-9121-ECFBE5645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643" y="2357437"/>
            <a:ext cx="3168720" cy="31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39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2818-4312-4B4A-AF8B-81EBF9F0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Inductive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CB02-2372-4A39-8952-64E70968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Base Case</a:t>
            </a:r>
            <a:r>
              <a:rPr lang="en-US" dirty="0"/>
              <a:t>: One or more particular cases that represent the most basic case. </a:t>
            </a:r>
          </a:p>
          <a:p>
            <a:r>
              <a:rPr lang="en-US" b="1" dirty="0">
                <a:solidFill>
                  <a:srgbClr val="FFFF00"/>
                </a:solidFill>
              </a:rPr>
              <a:t>Induction Hypothesis</a:t>
            </a:r>
            <a:r>
              <a:rPr lang="en-US" dirty="0"/>
              <a:t>: Assumption that we would like to be based on. (e.g. Let’s assume that T(k) holds) </a:t>
            </a:r>
          </a:p>
          <a:p>
            <a:r>
              <a:rPr lang="en-US" b="1" dirty="0">
                <a:solidFill>
                  <a:srgbClr val="FFFF00"/>
                </a:solidFill>
              </a:rPr>
              <a:t>Inductive Step</a:t>
            </a:r>
            <a:r>
              <a:rPr lang="en-US" dirty="0"/>
              <a:t>: Prove the next step based on the induction hypothesis. (i.e. Show that Induction hypothesis T(k) implies T(k+1))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201A1-8640-42FE-B621-DAC7539E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1BAE4-1922-465B-87C8-0E4DFCC5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0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E1BC-D4FF-4172-9053-3B7292FA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induction vs strong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1FD4-7DE7-457C-8989-A83EDEA4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only appears in induction hypothesis (2</a:t>
            </a:r>
            <a:r>
              <a:rPr lang="en-US" baseline="30000" dirty="0"/>
              <a:t>nd</a:t>
            </a:r>
            <a:r>
              <a:rPr lang="en-US" dirty="0"/>
              <a:t> step). </a:t>
            </a:r>
          </a:p>
          <a:p>
            <a:r>
              <a:rPr lang="en-US" dirty="0"/>
              <a:t>In weak induction, we only assume that particular statement holds at kth step, </a:t>
            </a:r>
          </a:p>
          <a:p>
            <a:r>
              <a:rPr lang="en-US" dirty="0"/>
              <a:t>In strong induction, we assume that the particular statement holds at all the steps from the base case to kth</a:t>
            </a:r>
            <a:r>
              <a:rPr lang="en-US" i="1" dirty="0"/>
              <a:t> </a:t>
            </a:r>
            <a:r>
              <a:rPr lang="en-US" dirty="0"/>
              <a:t>step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01DFD-EE3F-4ACB-9DF6-2B762526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323C9-C694-4B56-BC07-9FD77ED6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83A9-7473-428D-B68D-FFFCF31D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Induction-Example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59464-4892-483D-BFC5-20C45331C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72210"/>
                <a:ext cx="10087427" cy="4976190"/>
              </a:xfrm>
            </p:spPr>
            <p:txBody>
              <a:bodyPr/>
              <a:lstStyle/>
              <a:p>
                <a:r>
                  <a:rPr lang="en-US" dirty="0"/>
                  <a:t>Prove that following statement is true for all values of n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nary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  <m:r>
                                              <a:rPr lang="en-US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b="1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1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e>
                                </m:eqAr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e>
                            </m:eqAr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 #</m:t>
                            </m:r>
                          </m:e>
                        </m:eqAr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#</m:t>
                        </m:r>
                      </m:e>
                    </m:eqAr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Base Case: Prove it is true for n=1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		LHS=RHS</a:t>
                </a:r>
              </a:p>
              <a:p>
                <a:pPr lvl="1"/>
                <a:r>
                  <a:rPr lang="en-US" dirty="0"/>
                  <a:t>Inductive Hypothesis: Assume that the statement is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i.e.</a:t>
                </a:r>
                <a:r>
                  <a:rPr lang="en-US" b="1" i="1" dirty="0">
                    <a:solidFill>
                      <a:srgbClr val="FFFF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Inductive Step: Prove that the statement holds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using the assumption above </a:t>
                </a:r>
              </a:p>
              <a:p>
                <a:pPr lvl="2"/>
                <a:r>
                  <a:rPr lang="en-US" dirty="0"/>
                  <a:t>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in place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RHS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LHS: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59464-4892-483D-BFC5-20C45331C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72210"/>
                <a:ext cx="10087427" cy="4976190"/>
              </a:xfrm>
              <a:blipFill>
                <a:blip r:embed="rId2"/>
                <a:stretch>
                  <a:fillRect l="-302" b="-7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0C52C-753A-4A33-8A69-8F8061E2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49FA5-39D5-4446-AEEE-BE1D1103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59EF9-B747-4509-9214-5C3DF4315561}"/>
              </a:ext>
            </a:extLst>
          </p:cNvPr>
          <p:cNvSpPr/>
          <p:nvPr/>
        </p:nvSpPr>
        <p:spPr>
          <a:xfrm>
            <a:off x="4298873" y="6108412"/>
            <a:ext cx="359425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 proved!</a:t>
            </a:r>
          </a:p>
        </p:txBody>
      </p:sp>
    </p:spTree>
    <p:extLst>
      <p:ext uri="{BB962C8B-B14F-4D97-AF65-F5344CB8AC3E}">
        <p14:creationId xmlns:p14="http://schemas.microsoft.com/office/powerpoint/2010/main" val="38097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BE61-A787-4407-B5A0-8C369555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0F0E-82F2-4910-AB50-6A3C600F1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61" y="1338470"/>
                <a:ext cx="10819677" cy="490992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Prove by induction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factored into primes. 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b="1" dirty="0"/>
                  <a:t>Base Case </a:t>
                </a:r>
                <a:r>
                  <a:rPr lang="en-US" dirty="0"/>
                  <a:t>: Prove that the statement holds when n = 2 </a:t>
                </a:r>
              </a:p>
              <a:p>
                <a:pPr lvl="2"/>
                <a:r>
                  <a:rPr lang="en-US" dirty="0"/>
                  <a:t>We are proving P(2). 2 itself is a prime number, so the prime factorization of 2 is 2. Hence, the statement P(2) holds. </a:t>
                </a:r>
              </a:p>
              <a:p>
                <a:pPr lvl="1"/>
                <a:r>
                  <a:rPr lang="en-US" b="1" dirty="0"/>
                  <a:t>Induction Hypothesis </a:t>
                </a:r>
                <a:r>
                  <a:rPr lang="en-US" dirty="0"/>
                  <a:t>: Assume that </a:t>
                </a:r>
                <a:r>
                  <a:rPr lang="en-US" b="1" u="sng" dirty="0">
                    <a:solidFill>
                      <a:srgbClr val="FFFF00"/>
                    </a:solidFill>
                  </a:rPr>
                  <a:t>for all </a:t>
                </a:r>
                <a:r>
                  <a:rPr lang="en-US" dirty="0"/>
                  <a:t>integers less than or equal to k, the statement holds. </a:t>
                </a:r>
              </a:p>
              <a:p>
                <a:pPr lvl="2"/>
                <a:r>
                  <a:rPr lang="en-US" dirty="0"/>
                  <a:t>for weak induction, the assumption was only about the case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b="1" dirty="0"/>
                  <a:t>Inductive Step </a:t>
                </a:r>
                <a:r>
                  <a:rPr lang="en-US" dirty="0"/>
                  <a:t>: Consider 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b="1" dirty="0"/>
                  <a:t>Case 1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is a prime number. The number is a prime factorization of itself. Therefore, the statement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→7∗1</m:t>
                    </m:r>
                  </m:oMath>
                </a14:m>
                <a:endParaRPr lang="en-US" dirty="0"/>
              </a:p>
              <a:p>
                <a:pPr lvl="2"/>
                <a:r>
                  <a:rPr lang="en-US" b="1" dirty="0"/>
                  <a:t>Case 2 </a:t>
                </a:r>
                <a:r>
                  <a:rPr lang="en-US" dirty="0"/>
                  <a:t>: k+1 is </a:t>
                </a:r>
                <a:r>
                  <a:rPr lang="en-US" i="1" dirty="0"/>
                  <a:t>not </a:t>
                </a:r>
                <a:r>
                  <a:rPr lang="en-US" dirty="0"/>
                  <a:t>a prime number. We know that k+1 is a composite, so </a:t>
                </a:r>
                <a:r>
                  <a:rPr lang="en-US" i="1" dirty="0"/>
                  <a:t>k </a:t>
                </a:r>
                <a:r>
                  <a:rPr lang="en-US" dirty="0"/>
                  <a:t>+ 1 = </a:t>
                </a:r>
                <a:r>
                  <a:rPr lang="en-US" i="1" dirty="0"/>
                  <a:t>p × q</a:t>
                </a:r>
                <a:r>
                  <a:rPr lang="en-US" dirty="0"/>
                  <a:t>. </a:t>
                </a:r>
              </a:p>
              <a:p>
                <a:pPr lvl="3"/>
                <a:r>
                  <a:rPr lang="en-US" b="1" dirty="0"/>
                  <a:t>for all </a:t>
                </a:r>
                <a:r>
                  <a:rPr lang="en-US" dirty="0"/>
                  <a:t>integers less than or equal to k, the statement holds. </a:t>
                </a:r>
              </a:p>
              <a:p>
                <a:pPr lvl="3"/>
                <a:r>
                  <a:rPr lang="en-US" dirty="0"/>
                  <a:t>which means both p and q can be expressed as prime factorizations. </a:t>
                </a:r>
              </a:p>
              <a:p>
                <a:pPr lvl="3"/>
                <a:r>
                  <a:rPr lang="en-US" dirty="0"/>
                  <a:t>In this sense, because k+1 is a product of p and q, by multiplying the prime factorizations of p and q, we can get the prime factorization for k+1 as well.</a:t>
                </a:r>
              </a:p>
              <a:p>
                <a:pPr lvl="3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𝒂𝒓𝒆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𝒑𝒓𝒊𝒎𝒆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𝒇𝒂𝒄𝒕𝒐𝒓𝒔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0F0E-82F2-4910-AB50-6A3C600F1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61" y="1338470"/>
                <a:ext cx="10819677" cy="4909929"/>
              </a:xfrm>
              <a:blipFill>
                <a:blip r:embed="rId2"/>
                <a:stretch>
                  <a:fillRect l="-225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50276-75CF-48D7-A7FC-01FF3642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34748-6924-4695-B565-9AFFA02C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</p:spTree>
    <p:extLst>
      <p:ext uri="{BB962C8B-B14F-4D97-AF65-F5344CB8AC3E}">
        <p14:creationId xmlns:p14="http://schemas.microsoft.com/office/powerpoint/2010/main" val="1326684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1356</TotalTime>
  <Words>879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Mathematical induction</vt:lpstr>
      <vt:lpstr>What is Mathematical Induction</vt:lpstr>
      <vt:lpstr>The induction</vt:lpstr>
      <vt:lpstr>Components of Inductive Proof</vt:lpstr>
      <vt:lpstr>Weak induction vs strong induction</vt:lpstr>
      <vt:lpstr>Weak Induction-Example </vt:lpstr>
      <vt:lpstr>Strong Induction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138</cp:revision>
  <dcterms:created xsi:type="dcterms:W3CDTF">2020-04-04T05:11:36Z</dcterms:created>
  <dcterms:modified xsi:type="dcterms:W3CDTF">2020-04-24T05:07:09Z</dcterms:modified>
</cp:coreProperties>
</file>