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7" r:id="rId2"/>
    <p:sldId id="277" r:id="rId3"/>
    <p:sldId id="281" r:id="rId4"/>
    <p:sldId id="285" r:id="rId5"/>
    <p:sldId id="284" r:id="rId6"/>
    <p:sldId id="286" r:id="rId7"/>
    <p:sldId id="282" r:id="rId8"/>
    <p:sldId id="278" r:id="rId9"/>
    <p:sldId id="279" r:id="rId10"/>
    <p:sldId id="280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Share</a:t>
            </a:r>
            <a:r>
              <a:rPr lang="en-US" baseline="0"/>
              <a:t> Price - Day wise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Sheet1!$B$2:$R$2</c:f>
              <c:numCache>
                <c:formatCode>General</c:formatCode>
                <c:ptCount val="17"/>
                <c:pt idx="0">
                  <c:v>100</c:v>
                </c:pt>
                <c:pt idx="1">
                  <c:v>113</c:v>
                </c:pt>
                <c:pt idx="2">
                  <c:v>110</c:v>
                </c:pt>
                <c:pt idx="3">
                  <c:v>85</c:v>
                </c:pt>
                <c:pt idx="4">
                  <c:v>105</c:v>
                </c:pt>
                <c:pt idx="5">
                  <c:v>102</c:v>
                </c:pt>
                <c:pt idx="6">
                  <c:v>86</c:v>
                </c:pt>
                <c:pt idx="7">
                  <c:v>63</c:v>
                </c:pt>
                <c:pt idx="8">
                  <c:v>81</c:v>
                </c:pt>
                <c:pt idx="9">
                  <c:v>101</c:v>
                </c:pt>
                <c:pt idx="10">
                  <c:v>94</c:v>
                </c:pt>
                <c:pt idx="11">
                  <c:v>106</c:v>
                </c:pt>
                <c:pt idx="12">
                  <c:v>101</c:v>
                </c:pt>
                <c:pt idx="13">
                  <c:v>79</c:v>
                </c:pt>
                <c:pt idx="14">
                  <c:v>94</c:v>
                </c:pt>
                <c:pt idx="15">
                  <c:v>90</c:v>
                </c:pt>
                <c:pt idx="16">
                  <c:v>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5C-4A1F-A563-B3835D17A72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10750895"/>
        <c:axId val="1245118255"/>
      </c:lineChart>
      <c:catAx>
        <c:axId val="141075089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5118255"/>
        <c:crosses val="autoZero"/>
        <c:auto val="1"/>
        <c:lblAlgn val="ctr"/>
        <c:lblOffset val="100"/>
        <c:noMultiLvlLbl val="0"/>
      </c:catAx>
      <c:valAx>
        <c:axId val="1245118255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10750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Counter Example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Sheet1!$B$21:$F$21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Sheet1!$B$22:$F$22</c:f>
              <c:numCache>
                <c:formatCode>General</c:formatCode>
                <c:ptCount val="5"/>
                <c:pt idx="0">
                  <c:v>10</c:v>
                </c:pt>
                <c:pt idx="1">
                  <c:v>11</c:v>
                </c:pt>
                <c:pt idx="2">
                  <c:v>7</c:v>
                </c:pt>
                <c:pt idx="3">
                  <c:v>10</c:v>
                </c:pt>
                <c:pt idx="4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AE-45B3-B396-EC459F12737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09633983"/>
        <c:axId val="1371762975"/>
      </c:lineChart>
      <c:catAx>
        <c:axId val="1409633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1762975"/>
        <c:crosses val="autoZero"/>
        <c:auto val="1"/>
        <c:lblAlgn val="ctr"/>
        <c:lblOffset val="100"/>
        <c:noMultiLvlLbl val="0"/>
      </c:catAx>
      <c:valAx>
        <c:axId val="1371762975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09633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444A8-03B3-45A6-A731-5A1E7D60395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A291-46FD-44F5-BD25-B7EFB9AE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2314-02FA-4CB6-A94F-DF96D2D2E5C1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6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DD5-1B8C-43BA-971D-65166EC8F9BB}" type="datetime1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3F1E-3240-4EDE-9090-D72EA6B4B9E3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B00-FC9D-480C-B79D-008CB7012C6B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13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290-CDBD-4234-B8E1-A80119314B56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22AE-BDF2-4684-8AC1-80FE924E7085}" type="datetime1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5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4E64-D359-41D9-B738-142B208CE172}" type="datetime1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7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2EFD-7BAE-4034-80CD-F2BC399AFA08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95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630C-0CFF-4D40-BCB6-D7477B0457AB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050589" y="6451374"/>
            <a:ext cx="990599" cy="304799"/>
          </a:xfrm>
        </p:spPr>
        <p:txBody>
          <a:bodyPr/>
          <a:lstStyle/>
          <a:p>
            <a:fld id="{4DEF7AF6-CC58-4A80-94AD-FFD085128EFD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6111" y="6553199"/>
            <a:ext cx="3859795" cy="304801"/>
          </a:xfrm>
        </p:spPr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AE3-F3B6-4A40-8B03-FF17B2B93329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380-F120-470D-BBAE-5F30A05DE56F}" type="datetime1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9066-CBE4-440F-B9DC-6345AE02830B}" type="datetime1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3C02-6FFD-43F9-9560-33938EC78559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420-AAA8-440C-863B-BD3B2EBEFAF8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3EE4-C7D0-4173-B4F6-6C117310BF2C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0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0F31-E3F9-4BEA-A69E-C721FF000506}" type="datetime1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D328AA-2BE7-45C1-B68D-A3314E05F087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itpress.mit.edu/books/introduction-algorithms-third-editio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19624-B7BD-46AC-9071-DBAA48D4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Analysis of Algorithms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4FD36D-B691-4FA2-B422-FA5E7C0F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Reference Book</a:t>
            </a:r>
          </a:p>
          <a:p>
            <a:pPr algn="ctr"/>
            <a:r>
              <a:rPr lang="en-US" sz="1600" dirty="0"/>
              <a:t>Introduction to Algorithms 3</a:t>
            </a:r>
            <a:r>
              <a:rPr lang="en-US" sz="1600" baseline="30000" dirty="0"/>
              <a:t>rd</a:t>
            </a:r>
            <a:r>
              <a:rPr lang="en-US" sz="1600" dirty="0"/>
              <a:t> Edition By Thomas H. </a:t>
            </a:r>
            <a:r>
              <a:rPr lang="en-US" sz="1600" dirty="0" err="1"/>
              <a:t>Cormen</a:t>
            </a:r>
            <a:r>
              <a:rPr lang="en-US" sz="1600" dirty="0"/>
              <a:t> et. al.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654134-DFDA-455C-BD07-3B6ABC79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927" y="3223591"/>
            <a:ext cx="3148073" cy="3538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46996C-EC79-48A9-9B74-22C7E4E3C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8156" y="808288"/>
            <a:ext cx="2638425" cy="29432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072F07-BA98-479E-AC44-A42C07BA019B}"/>
              </a:ext>
            </a:extLst>
          </p:cNvPr>
          <p:cNvSpPr txBox="1"/>
          <p:nvPr/>
        </p:nvSpPr>
        <p:spPr>
          <a:xfrm>
            <a:off x="4611506" y="629541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COMEDXD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94388-C7DE-4696-A53C-B9AFFBB4BC6D}"/>
              </a:ext>
            </a:extLst>
          </p:cNvPr>
          <p:cNvSpPr txBox="1"/>
          <p:nvPr/>
        </p:nvSpPr>
        <p:spPr>
          <a:xfrm>
            <a:off x="4134944" y="4080544"/>
            <a:ext cx="271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Dr. Sajid Iqbal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C8FEFEA-8FBC-4BBD-80F0-8D6E0BDE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1B675-2BC7-490E-B365-424920AA6236}"/>
              </a:ext>
            </a:extLst>
          </p:cNvPr>
          <p:cNvSpPr/>
          <p:nvPr/>
        </p:nvSpPr>
        <p:spPr>
          <a:xfrm>
            <a:off x="1172691" y="5893559"/>
            <a:ext cx="8269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https://mitpress.mit.edu/books/introduction-algorithms-third-edition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0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4C5DA-A77D-4AFE-AB26-2967C43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brute-force solution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DD72AB-D499-47D1-9910-651438F24D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1635" y="2052918"/>
                <a:ext cx="10919791" cy="4195481"/>
              </a:xfrm>
            </p:spPr>
            <p:txBody>
              <a:bodyPr/>
              <a:lstStyle/>
              <a:p>
                <a:r>
                  <a:rPr lang="en-US" dirty="0"/>
                  <a:t>Try every possible pair of buy and sell dates in which the buy date precedes the sell date </a:t>
                </a:r>
              </a:p>
              <a:p>
                <a:r>
                  <a:rPr lang="en-US" dirty="0"/>
                  <a:t>A period of n-days has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  <m:d>
                          <m:d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/>
                  <a:t> pairs. It has time complexity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16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sz="16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16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  <m:d>
                          <m:dPr>
                            <m:ctrlPr>
                              <a:rPr lang="en-US" sz="16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16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n-US" sz="16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16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!∗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16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16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16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→{</m:t>
                    </m:r>
                    <m:d>
                      <m:dPr>
                        <m:ctrlP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sz="16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sz="16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sz="16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  <m:r>
                      <a:rPr lang="en-US" sz="16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sz="16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sz="16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  <m:r>
                      <a:rPr lang="en-US" sz="16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sz="16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  <m:r>
                      <a:rPr lang="en-US" sz="16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sz="16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16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16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1" dirty="0">
                  <a:solidFill>
                    <a:srgbClr val="FFFF00"/>
                  </a:solidFill>
                </a:endParaRPr>
              </a:p>
              <a:p>
                <a:r>
                  <a:rPr lang="en-US" dirty="0"/>
                  <a:t>we can hope to evaluate each pair of dates in constant time, </a:t>
                </a:r>
              </a:p>
              <a:p>
                <a:r>
                  <a:rPr lang="en-US" dirty="0"/>
                  <a:t>this approach would take </a:t>
                </a:r>
                <a14:m>
                  <m:oMath xmlns:m="http://schemas.openxmlformats.org/officeDocument/2006/math">
                    <m:r>
                      <a:rPr lang="el-GR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time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DD72AB-D499-47D1-9910-651438F24D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635" y="2052918"/>
                <a:ext cx="10919791" cy="4195481"/>
              </a:xfrm>
              <a:blipFill>
                <a:blip r:embed="rId3"/>
                <a:stretch>
                  <a:fillRect l="-279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CF644-90B6-414C-B9E6-56165AE1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FEEF4-EF9B-449E-B150-0BCD9E1E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2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64" y="1602345"/>
            <a:ext cx="8946541" cy="45466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Thanks for watching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FF00"/>
                </a:solidFill>
              </a:rPr>
              <a:t>Dr. Sajid Iqbal</a:t>
            </a:r>
          </a:p>
          <a:p>
            <a:pPr marL="0" indent="0" algn="ctr">
              <a:buNone/>
            </a:pPr>
            <a:r>
              <a:rPr lang="en-US" dirty="0"/>
              <a:t>Assistant Professor</a:t>
            </a:r>
          </a:p>
          <a:p>
            <a:pPr marL="0" indent="0" algn="ctr">
              <a:buNone/>
            </a:pPr>
            <a:r>
              <a:rPr lang="en-US" dirty="0"/>
              <a:t>Department of Computer Science</a:t>
            </a:r>
          </a:p>
          <a:p>
            <a:pPr marL="0" indent="0" algn="ctr">
              <a:buNone/>
            </a:pPr>
            <a:r>
              <a:rPr lang="en-US" dirty="0"/>
              <a:t>Bahauddin Zakariya University, Multan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sajidiqbal.pk@gmail.com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YouTube Channel: </a:t>
            </a:r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2968487" y="2210688"/>
            <a:ext cx="5777947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C441A441-5556-40D5-8E32-2D127AC56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9803" y="5096629"/>
            <a:ext cx="542172" cy="5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8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F6B05E1-6634-4762-ABE6-1911347F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Method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1ED926-4C87-4392-B4D6-4D753028B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rough method to solve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8B1A0-CBD6-4BBE-B25E-522049B2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4ABCB-1EB3-4532-8E8B-057DFA54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8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1C56E8-6BC7-4712-AB2D-C63307783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2F77A2-1FC7-4813-B159-A0A58B949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95439"/>
            <a:ext cx="8946541" cy="439515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programming style that does not include any shortcuts to improve performance</a:t>
            </a:r>
          </a:p>
          <a:p>
            <a:pPr lvl="1"/>
            <a:r>
              <a:rPr lang="en-US" dirty="0"/>
              <a:t>It relies on absolute computing power to try all possibilities until the solution is found</a:t>
            </a:r>
          </a:p>
          <a:p>
            <a:r>
              <a:rPr lang="en-US" dirty="0"/>
              <a:t>Brute-force search is simple but will always finds a solution if exists.</a:t>
            </a:r>
          </a:p>
          <a:p>
            <a:r>
              <a:rPr lang="en-US" dirty="0"/>
              <a:t>Its cost is proportional to the number of candidate solutions – which in many practical problems tends to grow very quickly as the size of the problem increases</a:t>
            </a:r>
          </a:p>
          <a:p>
            <a:pPr lvl="1"/>
            <a:r>
              <a:rPr lang="en-US" dirty="0"/>
              <a:t>Brute-force search is typically used when the problem size is limited and small </a:t>
            </a:r>
          </a:p>
          <a:p>
            <a:pPr lvl="1"/>
            <a:r>
              <a:rPr lang="en-US" dirty="0"/>
              <a:t>When there are problem-specific heuristics that can be used to reduce the set of candidate solutions to a manageable size </a:t>
            </a:r>
          </a:p>
          <a:p>
            <a:pPr lvl="1"/>
            <a:r>
              <a:rPr lang="en-US" dirty="0"/>
              <a:t>The method is also used when the simplicity of implementation is more important than speed</a:t>
            </a:r>
          </a:p>
          <a:p>
            <a:pPr lvl="1"/>
            <a:r>
              <a:rPr lang="en-US" dirty="0"/>
              <a:t>Brute-force search is also useful as a baseline method when benchmarking other algorithms or metaheuristics</a:t>
            </a:r>
          </a:p>
          <a:p>
            <a:pPr lvl="1"/>
            <a:r>
              <a:rPr lang="en-US" dirty="0"/>
              <a:t>It is also known as linear search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87233-3B8D-4060-A185-06CEFB31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25287-4D5B-4038-8FDA-4D423142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85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1C56E8-6BC7-4712-AB2D-C63307783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Traveling Salesman Problem (TSP)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2F77A2-1FC7-4813-B159-A0A58B949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2010131"/>
            <a:ext cx="8946541" cy="4395151"/>
          </a:xfrm>
        </p:spPr>
        <p:txBody>
          <a:bodyPr>
            <a:normAutofit/>
          </a:bodyPr>
          <a:lstStyle/>
          <a:p>
            <a:r>
              <a:rPr lang="en-US" dirty="0"/>
              <a:t>Let a salesman needs to visit 10 cities across the country </a:t>
            </a:r>
          </a:p>
          <a:p>
            <a:r>
              <a:rPr lang="en-US" dirty="0"/>
              <a:t>How to determine the order in which cities should be visited such that the total distance traveled is minimized? </a:t>
            </a:r>
          </a:p>
          <a:p>
            <a:r>
              <a:rPr lang="en-US" dirty="0"/>
              <a:t>The brute force solution is simply to calculate the total distance for every possible route and then select the shortest one. </a:t>
            </a:r>
          </a:p>
          <a:p>
            <a:r>
              <a:rPr lang="en-US" dirty="0"/>
              <a:t>This is not particularly efficient because it is possible to eliminate many possible routes through clever algorithms.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87233-3B8D-4060-A185-06CEFB31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25287-4D5B-4038-8FDA-4D423142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2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ACE3-E738-4AF1-895A-FA94DD43F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3E13-830B-4690-800D-D2A4A7FA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30018"/>
            <a:ext cx="8946541" cy="4618382"/>
          </a:xfrm>
        </p:spPr>
        <p:txBody>
          <a:bodyPr/>
          <a:lstStyle/>
          <a:p>
            <a:r>
              <a:rPr lang="en-US" dirty="0"/>
              <a:t>Four procedures are required</a:t>
            </a:r>
          </a:p>
          <a:p>
            <a:pPr lvl="1"/>
            <a:r>
              <a:rPr lang="en-US" i="1" dirty="0"/>
              <a:t>first</a:t>
            </a:r>
            <a:r>
              <a:rPr lang="en-US" dirty="0"/>
              <a:t> (</a:t>
            </a:r>
            <a:r>
              <a:rPr lang="en-US" i="1" dirty="0"/>
              <a:t>P</a:t>
            </a:r>
            <a:r>
              <a:rPr lang="en-US" dirty="0"/>
              <a:t>): generate a first candidate solution for </a:t>
            </a:r>
            <a:r>
              <a:rPr lang="en-US" i="1" dirty="0"/>
              <a:t>P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next</a:t>
            </a:r>
            <a:r>
              <a:rPr lang="en-US" dirty="0"/>
              <a:t> (</a:t>
            </a:r>
            <a:r>
              <a:rPr lang="en-US" i="1" dirty="0"/>
              <a:t>P</a:t>
            </a:r>
            <a:r>
              <a:rPr lang="en-US" dirty="0"/>
              <a:t>, </a:t>
            </a:r>
            <a:r>
              <a:rPr lang="en-US" i="1" dirty="0"/>
              <a:t>c</a:t>
            </a:r>
            <a:r>
              <a:rPr lang="en-US" dirty="0"/>
              <a:t>): generate the next candidate for </a:t>
            </a:r>
            <a:r>
              <a:rPr lang="en-US" i="1" dirty="0"/>
              <a:t>P</a:t>
            </a:r>
            <a:r>
              <a:rPr lang="en-US" dirty="0"/>
              <a:t> after the current one </a:t>
            </a:r>
            <a:r>
              <a:rPr lang="en-US" i="1" dirty="0"/>
              <a:t>c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valid</a:t>
            </a:r>
            <a:r>
              <a:rPr lang="en-US" dirty="0"/>
              <a:t> (</a:t>
            </a:r>
            <a:r>
              <a:rPr lang="en-US" i="1" dirty="0"/>
              <a:t>P</a:t>
            </a:r>
            <a:r>
              <a:rPr lang="en-US" dirty="0"/>
              <a:t>, </a:t>
            </a:r>
            <a:r>
              <a:rPr lang="en-US" i="1" dirty="0"/>
              <a:t>c</a:t>
            </a:r>
            <a:r>
              <a:rPr lang="en-US" dirty="0"/>
              <a:t>): check whether candidate </a:t>
            </a:r>
            <a:r>
              <a:rPr lang="en-US" i="1" dirty="0"/>
              <a:t>c</a:t>
            </a:r>
            <a:r>
              <a:rPr lang="en-US" dirty="0"/>
              <a:t> is a solution for </a:t>
            </a:r>
            <a:r>
              <a:rPr lang="en-US" i="1" dirty="0"/>
              <a:t>P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output</a:t>
            </a:r>
            <a:r>
              <a:rPr lang="en-US" dirty="0"/>
              <a:t> (</a:t>
            </a:r>
            <a:r>
              <a:rPr lang="en-US" i="1" dirty="0"/>
              <a:t>P</a:t>
            </a:r>
            <a:r>
              <a:rPr lang="en-US" dirty="0"/>
              <a:t>, </a:t>
            </a:r>
            <a:r>
              <a:rPr lang="en-US" i="1" dirty="0"/>
              <a:t>c</a:t>
            </a:r>
            <a:r>
              <a:rPr lang="en-US" dirty="0"/>
              <a:t>): use the solution </a:t>
            </a:r>
            <a:r>
              <a:rPr lang="en-US" i="1" dirty="0"/>
              <a:t>c</a:t>
            </a:r>
            <a:r>
              <a:rPr lang="en-US" dirty="0"/>
              <a:t> of </a:t>
            </a:r>
            <a:r>
              <a:rPr lang="en-US" i="1" dirty="0"/>
              <a:t>P</a:t>
            </a:r>
            <a:r>
              <a:rPr lang="en-US" dirty="0"/>
              <a:t> as appropriate to the application.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E950D-5235-4419-8545-921F8C10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036DF-0F11-4811-BE4D-8E9E19C7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4E34CD6-1C07-4451-B344-5A4065160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085" y="3939209"/>
            <a:ext cx="3823483" cy="184665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←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first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≠ Λ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←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 while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18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6E98-417E-4432-9DEF-BD665DB1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Linear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198183-842E-474F-B218-991EC07F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829399"/>
                <a:ext cx="8946541" cy="4195481"/>
              </a:xfrm>
            </p:spPr>
            <p:txBody>
              <a:bodyPr/>
              <a:lstStyle/>
              <a:p>
                <a:r>
                  <a:rPr lang="en-US" dirty="0"/>
                  <a:t>Linear Search method is given two parameters</a:t>
                </a:r>
              </a:p>
              <a:p>
                <a:pPr lvl="1"/>
                <a:r>
                  <a:rPr lang="en-US" dirty="0"/>
                  <a:t>An array of numbers(sorted or unsorted):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𝑨𝒓𝒓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An element to search 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198183-842E-474F-B218-991EC07F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829399"/>
                <a:ext cx="8946541" cy="4195481"/>
              </a:xfrm>
              <a:blipFill>
                <a:blip r:embed="rId2"/>
                <a:stretch>
                  <a:fillRect l="-272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3D0FE-3D11-45BE-AD82-6846B1D3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0E73-BAA0-4515-8376-FEC4D2B1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3FAEE93-AEC6-4D16-BE46-218E8B233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934" y="3552823"/>
            <a:ext cx="2970124" cy="2554545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Linear_Search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Arr,x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]== x: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7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8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9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loc=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Linear_Search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(Arr,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8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B4F7065-411A-4C68-B4C3-2347F0BFE1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0503857"/>
                  </p:ext>
                </p:extLst>
              </p:nvPr>
            </p:nvGraphicFramePr>
            <p:xfrm>
              <a:off x="4751698" y="3346736"/>
              <a:ext cx="6658424" cy="296672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466757">
                      <a:extLst>
                        <a:ext uri="{9D8B030D-6E8A-4147-A177-3AD203B41FA5}">
                          <a16:colId xmlns:a16="http://schemas.microsoft.com/office/drawing/2014/main" val="3095165051"/>
                        </a:ext>
                      </a:extLst>
                    </a:gridCol>
                    <a:gridCol w="3114261">
                      <a:extLst>
                        <a:ext uri="{9D8B030D-6E8A-4147-A177-3AD203B41FA5}">
                          <a16:colId xmlns:a16="http://schemas.microsoft.com/office/drawing/2014/main" val="1321623616"/>
                        </a:ext>
                      </a:extLst>
                    </a:gridCol>
                    <a:gridCol w="1510748">
                      <a:extLst>
                        <a:ext uri="{9D8B030D-6E8A-4147-A177-3AD203B41FA5}">
                          <a16:colId xmlns:a16="http://schemas.microsoft.com/office/drawing/2014/main" val="3750331015"/>
                        </a:ext>
                      </a:extLst>
                    </a:gridCol>
                    <a:gridCol w="1566658">
                      <a:extLst>
                        <a:ext uri="{9D8B030D-6E8A-4147-A177-3AD203B41FA5}">
                          <a16:colId xmlns:a16="http://schemas.microsoft.com/office/drawing/2014/main" val="28439720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Algorithm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Time Complexity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Space Complexity</a:t>
                          </a:r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8441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S#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Instruction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Cost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3839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altLang="en-US" sz="1800" u="none" strike="noStrike" cap="none" normalizeH="0" baseline="0" dirty="0">
                              <a:ln>
                                <a:noFill/>
                              </a:ln>
                              <a:effectLst/>
                            </a:rPr>
                            <a:t>def </a:t>
                          </a:r>
                          <a:r>
                            <a:rPr kumimoji="0" lang="en-US" altLang="en-US" sz="1800" u="none" strike="noStrike" cap="none" normalizeH="0" baseline="0" dirty="0" err="1">
                              <a:ln>
                                <a:noFill/>
                              </a:ln>
                              <a:effectLst/>
                            </a:rPr>
                            <a:t>Linear_Search</a:t>
                          </a:r>
                          <a:r>
                            <a:rPr kumimoji="0" lang="en-US" altLang="en-US" sz="1800" u="none" strike="noStrike" cap="none" normalizeH="0" baseline="0" dirty="0">
                              <a:ln>
                                <a:noFill/>
                              </a:ln>
                              <a:effectLst/>
                            </a:rPr>
                            <a:t>(</a:t>
                          </a:r>
                          <a:r>
                            <a:rPr kumimoji="0" lang="en-US" altLang="en-US" sz="1800" u="none" strike="noStrike" cap="none" normalizeH="0" baseline="0" dirty="0" err="1">
                              <a:ln>
                                <a:noFill/>
                              </a:ln>
                              <a:effectLst/>
                            </a:rPr>
                            <a:t>Arr,x</a:t>
                          </a:r>
                          <a:r>
                            <a:rPr kumimoji="0" lang="en-US" altLang="en-US" sz="1800" u="none" strike="noStrike" cap="none" normalizeH="0" baseline="0" dirty="0">
                              <a:ln>
                                <a:noFill/>
                              </a:ln>
                              <a:effectLst/>
                            </a:rPr>
                            <a:t>):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n+1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7358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kumimoji="0" lang="en-US" altLang="en-US" sz="1800" u="none" strike="noStrike" cap="none" normalizeH="0" baseline="0" dirty="0">
                              <a:ln>
                                <a:noFill/>
                              </a:ln>
                              <a:effectLst/>
                            </a:rPr>
                            <a:t>for </a:t>
                          </a:r>
                          <a:r>
                            <a:rPr kumimoji="0" lang="en-US" altLang="en-US" sz="1800" u="none" strike="noStrike" cap="none" normalizeH="0" baseline="0" dirty="0" err="1">
                              <a:ln>
                                <a:noFill/>
                              </a:ln>
                              <a:effectLst/>
                            </a:rPr>
                            <a:t>i</a:t>
                          </a:r>
                          <a:r>
                            <a:rPr kumimoji="0" lang="en-US" altLang="en-US" sz="1800" u="none" strike="noStrike" cap="none" normalizeH="0" baseline="0" dirty="0">
                              <a:ln>
                                <a:noFill/>
                              </a:ln>
                              <a:effectLst/>
                            </a:rPr>
                            <a:t> in range(</a:t>
                          </a:r>
                          <a:r>
                            <a:rPr kumimoji="0" lang="en-US" altLang="en-US" sz="1800" u="none" strike="noStrike" cap="none" normalizeH="0" baseline="0" dirty="0" err="1">
                              <a:ln>
                                <a:noFill/>
                              </a:ln>
                              <a:effectLst/>
                            </a:rPr>
                            <a:t>len</a:t>
                          </a:r>
                          <a:r>
                            <a:rPr kumimoji="0" lang="en-US" altLang="en-US" sz="1800" u="none" strike="noStrike" cap="none" normalizeH="0" baseline="0" dirty="0">
                              <a:ln>
                                <a:noFill/>
                              </a:ln>
                              <a:effectLst/>
                            </a:rPr>
                            <a:t>(</a:t>
                          </a:r>
                          <a:r>
                            <a:rPr kumimoji="0" lang="en-US" altLang="en-US" sz="1800" u="none" strike="noStrike" cap="none" normalizeH="0" baseline="0" dirty="0" err="1">
                              <a:ln>
                                <a:noFill/>
                              </a:ln>
                              <a:effectLst/>
                            </a:rPr>
                            <a:t>Arr</a:t>
                          </a:r>
                          <a:r>
                            <a:rPr kumimoji="0" lang="en-US" altLang="en-US" sz="1800" u="none" strike="noStrike" cap="none" normalizeH="0" baseline="0" dirty="0">
                              <a:ln>
                                <a:noFill/>
                              </a:ln>
                              <a:effectLst/>
                            </a:rPr>
                            <a:t>)):   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69216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kumimoji="0" lang="en-US" altLang="en-US" sz="1800" u="none" strike="noStrike" cap="none" normalizeH="0" baseline="0" dirty="0">
                              <a:ln>
                                <a:noFill/>
                              </a:ln>
                              <a:effectLst/>
                            </a:rPr>
                            <a:t>if </a:t>
                          </a:r>
                          <a:r>
                            <a:rPr kumimoji="0" lang="en-US" altLang="en-US" sz="1800" u="none" strike="noStrike" cap="none" normalizeH="0" baseline="0" dirty="0" err="1">
                              <a:ln>
                                <a:noFill/>
                              </a:ln>
                              <a:effectLst/>
                            </a:rPr>
                            <a:t>Arr</a:t>
                          </a:r>
                          <a:r>
                            <a:rPr kumimoji="0" lang="en-US" altLang="en-US" sz="1800" u="none" strike="noStrike" cap="none" normalizeH="0" baseline="0" dirty="0">
                              <a:ln>
                                <a:noFill/>
                              </a:ln>
                              <a:effectLst/>
                            </a:rPr>
                            <a:t>[</a:t>
                          </a:r>
                          <a:r>
                            <a:rPr kumimoji="0" lang="en-US" altLang="en-US" sz="1800" u="none" strike="noStrike" cap="none" normalizeH="0" baseline="0" dirty="0" err="1">
                              <a:ln>
                                <a:noFill/>
                              </a:ln>
                              <a:effectLst/>
                            </a:rPr>
                            <a:t>i</a:t>
                          </a:r>
                          <a:r>
                            <a:rPr kumimoji="0" lang="en-US" altLang="en-US" sz="1800" u="none" strike="noStrike" cap="none" normalizeH="0" baseline="0" dirty="0">
                              <a:ln>
                                <a:noFill/>
                              </a:ln>
                              <a:effectLst/>
                            </a:rPr>
                            <a:t>]== x: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05615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3"/>
                          <a:r>
                            <a:rPr kumimoji="0" lang="en-US" altLang="en-US" sz="1800" u="none" strike="noStrike" cap="none" normalizeH="0" baseline="0" dirty="0">
                              <a:ln>
                                <a:noFill/>
                              </a:ln>
                              <a:effectLst/>
                            </a:rPr>
                            <a:t>return </a:t>
                          </a:r>
                          <a:r>
                            <a:rPr kumimoji="0" lang="en-US" altLang="en-US" sz="1800" u="none" strike="noStrike" cap="none" normalizeH="0" baseline="0" dirty="0" err="1">
                              <a:ln>
                                <a:noFill/>
                              </a:ln>
                              <a:effectLst/>
                            </a:rPr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63560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kumimoji="0" lang="en-US" altLang="en-US" sz="1800" u="none" strike="noStrike" cap="none" normalizeH="0" baseline="0" dirty="0">
                              <a:ln>
                                <a:noFill/>
                              </a:ln>
                              <a:effectLst/>
                            </a:rPr>
                            <a:t>return 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7534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85251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B4F7065-411A-4C68-B4C3-2347F0BFE1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0503857"/>
                  </p:ext>
                </p:extLst>
              </p:nvPr>
            </p:nvGraphicFramePr>
            <p:xfrm>
              <a:off x="4751698" y="3346736"/>
              <a:ext cx="6658424" cy="296672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466757">
                      <a:extLst>
                        <a:ext uri="{9D8B030D-6E8A-4147-A177-3AD203B41FA5}">
                          <a16:colId xmlns:a16="http://schemas.microsoft.com/office/drawing/2014/main" val="3095165051"/>
                        </a:ext>
                      </a:extLst>
                    </a:gridCol>
                    <a:gridCol w="3114261">
                      <a:extLst>
                        <a:ext uri="{9D8B030D-6E8A-4147-A177-3AD203B41FA5}">
                          <a16:colId xmlns:a16="http://schemas.microsoft.com/office/drawing/2014/main" val="1321623616"/>
                        </a:ext>
                      </a:extLst>
                    </a:gridCol>
                    <a:gridCol w="1510748">
                      <a:extLst>
                        <a:ext uri="{9D8B030D-6E8A-4147-A177-3AD203B41FA5}">
                          <a16:colId xmlns:a16="http://schemas.microsoft.com/office/drawing/2014/main" val="3750331015"/>
                        </a:ext>
                      </a:extLst>
                    </a:gridCol>
                    <a:gridCol w="1566658">
                      <a:extLst>
                        <a:ext uri="{9D8B030D-6E8A-4147-A177-3AD203B41FA5}">
                          <a16:colId xmlns:a16="http://schemas.microsoft.com/office/drawing/2014/main" val="28439720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Algorithm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Time Complexity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Space Complexity</a:t>
                          </a:r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8441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S#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Instruction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Cost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3839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altLang="en-US" sz="1800" u="none" strike="noStrike" cap="none" normalizeH="0" baseline="0" dirty="0">
                              <a:ln>
                                <a:noFill/>
                              </a:ln>
                              <a:effectLst/>
                            </a:rPr>
                            <a:t>def </a:t>
                          </a:r>
                          <a:r>
                            <a:rPr kumimoji="0" lang="en-US" altLang="en-US" sz="1800" u="none" strike="noStrike" cap="none" normalizeH="0" baseline="0" dirty="0" err="1">
                              <a:ln>
                                <a:noFill/>
                              </a:ln>
                              <a:effectLst/>
                            </a:rPr>
                            <a:t>Linear_Search</a:t>
                          </a:r>
                          <a:r>
                            <a:rPr kumimoji="0" lang="en-US" altLang="en-US" sz="1800" u="none" strike="noStrike" cap="none" normalizeH="0" baseline="0" dirty="0">
                              <a:ln>
                                <a:noFill/>
                              </a:ln>
                              <a:effectLst/>
                            </a:rPr>
                            <a:t>(</a:t>
                          </a:r>
                          <a:r>
                            <a:rPr kumimoji="0" lang="en-US" altLang="en-US" sz="1800" u="none" strike="noStrike" cap="none" normalizeH="0" baseline="0" dirty="0" err="1">
                              <a:ln>
                                <a:noFill/>
                              </a:ln>
                              <a:effectLst/>
                            </a:rPr>
                            <a:t>Arr,x</a:t>
                          </a:r>
                          <a:r>
                            <a:rPr kumimoji="0" lang="en-US" altLang="en-US" sz="1800" u="none" strike="noStrike" cap="none" normalizeH="0" baseline="0" dirty="0">
                              <a:ln>
                                <a:noFill/>
                              </a:ln>
                              <a:effectLst/>
                            </a:rPr>
                            <a:t>):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n+1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7358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kumimoji="0" lang="en-US" altLang="en-US" sz="1800" u="none" strike="noStrike" cap="none" normalizeH="0" baseline="0" dirty="0">
                              <a:ln>
                                <a:noFill/>
                              </a:ln>
                              <a:effectLst/>
                            </a:rPr>
                            <a:t>for </a:t>
                          </a:r>
                          <a:r>
                            <a:rPr kumimoji="0" lang="en-US" altLang="en-US" sz="1800" u="none" strike="noStrike" cap="none" normalizeH="0" baseline="0" dirty="0" err="1">
                              <a:ln>
                                <a:noFill/>
                              </a:ln>
                              <a:effectLst/>
                            </a:rPr>
                            <a:t>i</a:t>
                          </a:r>
                          <a:r>
                            <a:rPr kumimoji="0" lang="en-US" altLang="en-US" sz="1800" u="none" strike="noStrike" cap="none" normalizeH="0" baseline="0" dirty="0">
                              <a:ln>
                                <a:noFill/>
                              </a:ln>
                              <a:effectLst/>
                            </a:rPr>
                            <a:t> in range(</a:t>
                          </a:r>
                          <a:r>
                            <a:rPr kumimoji="0" lang="en-US" altLang="en-US" sz="1800" u="none" strike="noStrike" cap="none" normalizeH="0" baseline="0" dirty="0" err="1">
                              <a:ln>
                                <a:noFill/>
                              </a:ln>
                              <a:effectLst/>
                            </a:rPr>
                            <a:t>len</a:t>
                          </a:r>
                          <a:r>
                            <a:rPr kumimoji="0" lang="en-US" altLang="en-US" sz="1800" u="none" strike="noStrike" cap="none" normalizeH="0" baseline="0" dirty="0">
                              <a:ln>
                                <a:noFill/>
                              </a:ln>
                              <a:effectLst/>
                            </a:rPr>
                            <a:t>(</a:t>
                          </a:r>
                          <a:r>
                            <a:rPr kumimoji="0" lang="en-US" altLang="en-US" sz="1800" u="none" strike="noStrike" cap="none" normalizeH="0" baseline="0" dirty="0" err="1">
                              <a:ln>
                                <a:noFill/>
                              </a:ln>
                              <a:effectLst/>
                            </a:rPr>
                            <a:t>Arr</a:t>
                          </a:r>
                          <a:r>
                            <a:rPr kumimoji="0" lang="en-US" altLang="en-US" sz="1800" u="none" strike="noStrike" cap="none" normalizeH="0" baseline="0" dirty="0">
                              <a:ln>
                                <a:noFill/>
                              </a:ln>
                              <a:effectLst/>
                            </a:rPr>
                            <a:t>)):   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69216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kumimoji="0" lang="en-US" altLang="en-US" sz="1800" u="none" strike="noStrike" cap="none" normalizeH="0" baseline="0" dirty="0">
                              <a:ln>
                                <a:noFill/>
                              </a:ln>
                              <a:effectLst/>
                            </a:rPr>
                            <a:t>if </a:t>
                          </a:r>
                          <a:r>
                            <a:rPr kumimoji="0" lang="en-US" altLang="en-US" sz="1800" u="none" strike="noStrike" cap="none" normalizeH="0" baseline="0" dirty="0" err="1">
                              <a:ln>
                                <a:noFill/>
                              </a:ln>
                              <a:effectLst/>
                            </a:rPr>
                            <a:t>Arr</a:t>
                          </a:r>
                          <a:r>
                            <a:rPr kumimoji="0" lang="en-US" altLang="en-US" sz="1800" u="none" strike="noStrike" cap="none" normalizeH="0" baseline="0" dirty="0">
                              <a:ln>
                                <a:noFill/>
                              </a:ln>
                              <a:effectLst/>
                            </a:rPr>
                            <a:t>[</a:t>
                          </a:r>
                          <a:r>
                            <a:rPr kumimoji="0" lang="en-US" altLang="en-US" sz="1800" u="none" strike="noStrike" cap="none" normalizeH="0" baseline="0" dirty="0" err="1">
                              <a:ln>
                                <a:noFill/>
                              </a:ln>
                              <a:effectLst/>
                            </a:rPr>
                            <a:t>i</a:t>
                          </a:r>
                          <a:r>
                            <a:rPr kumimoji="0" lang="en-US" altLang="en-US" sz="1800" u="none" strike="noStrike" cap="none" normalizeH="0" baseline="0" dirty="0">
                              <a:ln>
                                <a:noFill/>
                              </a:ln>
                              <a:effectLst/>
                            </a:rPr>
                            <a:t>]== x: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05615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3"/>
                          <a:r>
                            <a:rPr kumimoji="0" lang="en-US" altLang="en-US" sz="1800" u="none" strike="noStrike" cap="none" normalizeH="0" baseline="0" dirty="0">
                              <a:ln>
                                <a:noFill/>
                              </a:ln>
                              <a:effectLst/>
                            </a:rPr>
                            <a:t>return </a:t>
                          </a:r>
                          <a:r>
                            <a:rPr kumimoji="0" lang="en-US" altLang="en-US" sz="1800" u="none" strike="noStrike" cap="none" normalizeH="0" baseline="0" dirty="0" err="1">
                              <a:ln>
                                <a:noFill/>
                              </a:ln>
                              <a:effectLst/>
                            </a:rPr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63560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kumimoji="0" lang="en-US" altLang="en-US" sz="1800" u="none" strike="noStrike" cap="none" normalizeH="0" baseline="0" dirty="0">
                              <a:ln>
                                <a:noFill/>
                              </a:ln>
                              <a:effectLst/>
                            </a:rPr>
                            <a:t>return 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7534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7500" t="-706557" r="-105242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25681" t="-706557" r="-1556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85251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17234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04FD-CFD1-4754-9B36-D6CA52C1A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Password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75C073-B87E-48A1-B28D-D77DC8A71F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484244"/>
                <a:ext cx="8946541" cy="4764156"/>
              </a:xfrm>
            </p:spPr>
            <p:txBody>
              <a:bodyPr/>
              <a:lstStyle/>
              <a:p>
                <a:r>
                  <a:rPr lang="en-US" dirty="0"/>
                  <a:t>Let you have set password for your email account consisting of 4 digits (WXYZ) and you forgot it.</a:t>
                </a:r>
              </a:p>
              <a:p>
                <a:r>
                  <a:rPr lang="en-US" dirty="0"/>
                  <a:t>How to find it again. </a:t>
                </a:r>
              </a:p>
              <a:p>
                <a:pPr lvl="1"/>
                <a:r>
                  <a:rPr lang="en-US" dirty="0"/>
                  <a:t>Brute force method is to try out all possible combinations</a:t>
                </a:r>
              </a:p>
              <a:p>
                <a:pPr lvl="2"/>
                <a:r>
                  <a:rPr lang="en-US" dirty="0"/>
                  <a:t>WXYZ: Each of digit may have 1 value from possible 10 values (0-9)</a:t>
                </a:r>
              </a:p>
              <a:p>
                <a:pPr lvl="2"/>
                <a:r>
                  <a:rPr lang="en-US" dirty="0"/>
                  <a:t>Total combinations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10.10.10.10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→10,000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If you deploy a computer to find the solution and let suppose for worst case all combinations are tries. </a:t>
                </a:r>
              </a:p>
              <a:p>
                <a:pPr lvl="3"/>
                <a:r>
                  <a:rPr lang="en-US" dirty="0"/>
                  <a:t>Let time for checking 1 combination is 1ms. Total time will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solidFill>
                    <a:srgbClr val="FFFF00"/>
                  </a:solidFill>
                </a:endParaRPr>
              </a:p>
              <a:p>
                <a:pPr lvl="3"/>
                <a:r>
                  <a:rPr lang="en-US" dirty="0"/>
                  <a:t>And for 10 digit password the time will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p>
                        </m:sSup>
                      </m:num>
                      <m:den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𝟑𝟔𝟎𝟎</m:t>
                        </m:r>
                      </m:den>
                    </m:f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𝟐𝟕𝟕𝟕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𝟐𝟒</m:t>
                        </m:r>
                      </m:den>
                    </m:f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𝟏𝟏𝟓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𝒅𝒂𝒚𝒔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75C073-B87E-48A1-B28D-D77DC8A71F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484244"/>
                <a:ext cx="8946541" cy="4764156"/>
              </a:xfrm>
              <a:blipFill>
                <a:blip r:embed="rId2"/>
                <a:stretch>
                  <a:fillRect l="-341" t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93F1B-B79A-40F5-B194-7DBBC508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BA0AB-3782-4F5C-B792-362060C8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FF7334-750F-4882-81EB-B464F77747C4}"/>
              </a:ext>
            </a:extLst>
          </p:cNvPr>
          <p:cNvSpPr/>
          <p:nvPr/>
        </p:nvSpPr>
        <p:spPr>
          <a:xfrm>
            <a:off x="1206468" y="5241357"/>
            <a:ext cx="95670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 better method is required!</a:t>
            </a:r>
          </a:p>
        </p:txBody>
      </p:sp>
    </p:spTree>
    <p:extLst>
      <p:ext uri="{BB962C8B-B14F-4D97-AF65-F5344CB8AC3E}">
        <p14:creationId xmlns:p14="http://schemas.microsoft.com/office/powerpoint/2010/main" val="742285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561540-767B-4BF7-A283-32E7BF59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Stock Trading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A4B893-A363-4F3D-AB78-6DFB483E6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you are interested in trading shares of a company</a:t>
            </a:r>
          </a:p>
          <a:p>
            <a:r>
              <a:rPr lang="en-US" dirty="0"/>
              <a:t>You can buy one unit of stock only one time and then sell it at a later date and can learn what the price of the stock will be in the future. </a:t>
            </a:r>
          </a:p>
          <a:p>
            <a:r>
              <a:rPr lang="en-US" dirty="0"/>
              <a:t>The goal is to maximize your profit by using “buy low and sell high” principle </a:t>
            </a:r>
          </a:p>
          <a:p>
            <a:r>
              <a:rPr lang="en-US" dirty="0"/>
              <a:t>Within a given period, you might not be able to buy at the lowest price and then sell at the highest price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3A4FF-8B7C-4140-9382-51215012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C8CFB-9E93-4BEC-895B-7C6CD033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10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2A9A-EBB3-443D-96AA-ED8E7EB0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Price Details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57A21D4-6924-4B33-BC7A-6DDCB13A76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729150"/>
              </p:ext>
            </p:extLst>
          </p:nvPr>
        </p:nvGraphicFramePr>
        <p:xfrm>
          <a:off x="4737654" y="6119532"/>
          <a:ext cx="6937512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6727">
                  <a:extLst>
                    <a:ext uri="{9D8B030D-6E8A-4147-A177-3AD203B41FA5}">
                      <a16:colId xmlns:a16="http://schemas.microsoft.com/office/drawing/2014/main" val="4169339078"/>
                    </a:ext>
                  </a:extLst>
                </a:gridCol>
                <a:gridCol w="356852">
                  <a:extLst>
                    <a:ext uri="{9D8B030D-6E8A-4147-A177-3AD203B41FA5}">
                      <a16:colId xmlns:a16="http://schemas.microsoft.com/office/drawing/2014/main" val="2690905094"/>
                    </a:ext>
                  </a:extLst>
                </a:gridCol>
                <a:gridCol w="383712">
                  <a:extLst>
                    <a:ext uri="{9D8B030D-6E8A-4147-A177-3AD203B41FA5}">
                      <a16:colId xmlns:a16="http://schemas.microsoft.com/office/drawing/2014/main" val="2292069458"/>
                    </a:ext>
                  </a:extLst>
                </a:gridCol>
                <a:gridCol w="356852">
                  <a:extLst>
                    <a:ext uri="{9D8B030D-6E8A-4147-A177-3AD203B41FA5}">
                      <a16:colId xmlns:a16="http://schemas.microsoft.com/office/drawing/2014/main" val="3481742343"/>
                    </a:ext>
                  </a:extLst>
                </a:gridCol>
                <a:gridCol w="429757">
                  <a:extLst>
                    <a:ext uri="{9D8B030D-6E8A-4147-A177-3AD203B41FA5}">
                      <a16:colId xmlns:a16="http://schemas.microsoft.com/office/drawing/2014/main" val="3476415212"/>
                    </a:ext>
                  </a:extLst>
                </a:gridCol>
                <a:gridCol w="402897">
                  <a:extLst>
                    <a:ext uri="{9D8B030D-6E8A-4147-A177-3AD203B41FA5}">
                      <a16:colId xmlns:a16="http://schemas.microsoft.com/office/drawing/2014/main" val="2775562497"/>
                    </a:ext>
                  </a:extLst>
                </a:gridCol>
                <a:gridCol w="322318">
                  <a:extLst>
                    <a:ext uri="{9D8B030D-6E8A-4147-A177-3AD203B41FA5}">
                      <a16:colId xmlns:a16="http://schemas.microsoft.com/office/drawing/2014/main" val="935379724"/>
                    </a:ext>
                  </a:extLst>
                </a:gridCol>
                <a:gridCol w="322318">
                  <a:extLst>
                    <a:ext uri="{9D8B030D-6E8A-4147-A177-3AD203B41FA5}">
                      <a16:colId xmlns:a16="http://schemas.microsoft.com/office/drawing/2014/main" val="2950806829"/>
                    </a:ext>
                  </a:extLst>
                </a:gridCol>
                <a:gridCol w="368364">
                  <a:extLst>
                    <a:ext uri="{9D8B030D-6E8A-4147-A177-3AD203B41FA5}">
                      <a16:colId xmlns:a16="http://schemas.microsoft.com/office/drawing/2014/main" val="1185164986"/>
                    </a:ext>
                  </a:extLst>
                </a:gridCol>
                <a:gridCol w="322318">
                  <a:extLst>
                    <a:ext uri="{9D8B030D-6E8A-4147-A177-3AD203B41FA5}">
                      <a16:colId xmlns:a16="http://schemas.microsoft.com/office/drawing/2014/main" val="425539894"/>
                    </a:ext>
                  </a:extLst>
                </a:gridCol>
                <a:gridCol w="368364">
                  <a:extLst>
                    <a:ext uri="{9D8B030D-6E8A-4147-A177-3AD203B41FA5}">
                      <a16:colId xmlns:a16="http://schemas.microsoft.com/office/drawing/2014/main" val="3295631247"/>
                    </a:ext>
                  </a:extLst>
                </a:gridCol>
                <a:gridCol w="337667">
                  <a:extLst>
                    <a:ext uri="{9D8B030D-6E8A-4147-A177-3AD203B41FA5}">
                      <a16:colId xmlns:a16="http://schemas.microsoft.com/office/drawing/2014/main" val="1206026723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val="1091034539"/>
                    </a:ext>
                  </a:extLst>
                </a:gridCol>
                <a:gridCol w="399060">
                  <a:extLst>
                    <a:ext uri="{9D8B030D-6E8A-4147-A177-3AD203B41FA5}">
                      <a16:colId xmlns:a16="http://schemas.microsoft.com/office/drawing/2014/main" val="1092574543"/>
                    </a:ext>
                  </a:extLst>
                </a:gridCol>
                <a:gridCol w="383712">
                  <a:extLst>
                    <a:ext uri="{9D8B030D-6E8A-4147-A177-3AD203B41FA5}">
                      <a16:colId xmlns:a16="http://schemas.microsoft.com/office/drawing/2014/main" val="2716759996"/>
                    </a:ext>
                  </a:extLst>
                </a:gridCol>
                <a:gridCol w="356852">
                  <a:extLst>
                    <a:ext uri="{9D8B030D-6E8A-4147-A177-3AD203B41FA5}">
                      <a16:colId xmlns:a16="http://schemas.microsoft.com/office/drawing/2014/main" val="273296855"/>
                    </a:ext>
                  </a:extLst>
                </a:gridCol>
                <a:gridCol w="399060">
                  <a:extLst>
                    <a:ext uri="{9D8B030D-6E8A-4147-A177-3AD203B41FA5}">
                      <a16:colId xmlns:a16="http://schemas.microsoft.com/office/drawing/2014/main" val="3997923985"/>
                    </a:ext>
                  </a:extLst>
                </a:gridCol>
                <a:gridCol w="337667">
                  <a:extLst>
                    <a:ext uri="{9D8B030D-6E8A-4147-A177-3AD203B41FA5}">
                      <a16:colId xmlns:a16="http://schemas.microsoft.com/office/drawing/2014/main" val="29550392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Day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36966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Price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85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86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63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81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94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79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94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90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97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20552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Change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-3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-25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-3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-16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-23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20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-7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-5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-22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-4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144500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07D06-C4A7-402E-B5B8-03799CF3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BD034-919B-488E-AD76-EABB781F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512C044-F2C2-4DF7-A6E7-9141F4A0E4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5591615"/>
              </p:ext>
            </p:extLst>
          </p:nvPr>
        </p:nvGraphicFramePr>
        <p:xfrm>
          <a:off x="4737653" y="3215167"/>
          <a:ext cx="693751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70DAAD91-1345-43F4-BAA9-87393BA24440}"/>
              </a:ext>
            </a:extLst>
          </p:cNvPr>
          <p:cNvSpPr txBox="1">
            <a:spLocks/>
          </p:cNvSpPr>
          <p:nvPr/>
        </p:nvSpPr>
        <p:spPr>
          <a:xfrm>
            <a:off x="646110" y="1193223"/>
            <a:ext cx="10021889" cy="18734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we can maximize profit by buying at the lowest price, after day 7. </a:t>
            </a:r>
          </a:p>
          <a:p>
            <a:r>
              <a:rPr lang="en-US" dirty="0"/>
              <a:t>We will find the lowest price point (LPP) and highest price point (HPP)</a:t>
            </a:r>
          </a:p>
          <a:p>
            <a:pPr lvl="1"/>
            <a:r>
              <a:rPr lang="en-US" dirty="0"/>
              <a:t>The pair (LPP, HPP) will give us maximum profit</a:t>
            </a:r>
          </a:p>
          <a:p>
            <a:r>
              <a:rPr lang="en-US" dirty="0"/>
              <a:t>Counter Example shows that day (2,3) gives maximum profit however </a:t>
            </a:r>
          </a:p>
          <a:p>
            <a:pPr lvl="1"/>
            <a:r>
              <a:rPr lang="en-US" dirty="0"/>
              <a:t>Price on day is neither lowest nor price at day 3 is highest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3EB312B-765F-4CAA-9C80-733C1B6804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1950"/>
              </p:ext>
            </p:extLst>
          </p:nvPr>
        </p:nvGraphicFramePr>
        <p:xfrm>
          <a:off x="652735" y="3215167"/>
          <a:ext cx="3730488" cy="2392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9A38641-D10C-4AFB-8563-24F063FF2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881421"/>
              </p:ext>
            </p:extLst>
          </p:nvPr>
        </p:nvGraphicFramePr>
        <p:xfrm>
          <a:off x="652736" y="5756412"/>
          <a:ext cx="3730487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0582">
                  <a:extLst>
                    <a:ext uri="{9D8B030D-6E8A-4147-A177-3AD203B41FA5}">
                      <a16:colId xmlns:a16="http://schemas.microsoft.com/office/drawing/2014/main" val="4170759822"/>
                    </a:ext>
                  </a:extLst>
                </a:gridCol>
                <a:gridCol w="499187">
                  <a:extLst>
                    <a:ext uri="{9D8B030D-6E8A-4147-A177-3AD203B41FA5}">
                      <a16:colId xmlns:a16="http://schemas.microsoft.com/office/drawing/2014/main" val="3410087899"/>
                    </a:ext>
                  </a:extLst>
                </a:gridCol>
                <a:gridCol w="536760">
                  <a:extLst>
                    <a:ext uri="{9D8B030D-6E8A-4147-A177-3AD203B41FA5}">
                      <a16:colId xmlns:a16="http://schemas.microsoft.com/office/drawing/2014/main" val="2453164870"/>
                    </a:ext>
                  </a:extLst>
                </a:gridCol>
                <a:gridCol w="499187">
                  <a:extLst>
                    <a:ext uri="{9D8B030D-6E8A-4147-A177-3AD203B41FA5}">
                      <a16:colId xmlns:a16="http://schemas.microsoft.com/office/drawing/2014/main" val="1556336677"/>
                    </a:ext>
                  </a:extLst>
                </a:gridCol>
                <a:gridCol w="601172">
                  <a:extLst>
                    <a:ext uri="{9D8B030D-6E8A-4147-A177-3AD203B41FA5}">
                      <a16:colId xmlns:a16="http://schemas.microsoft.com/office/drawing/2014/main" val="1173948824"/>
                    </a:ext>
                  </a:extLst>
                </a:gridCol>
                <a:gridCol w="563599">
                  <a:extLst>
                    <a:ext uri="{9D8B030D-6E8A-4147-A177-3AD203B41FA5}">
                      <a16:colId xmlns:a16="http://schemas.microsoft.com/office/drawing/2014/main" val="56249071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Day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4214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3579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Change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-3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-25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20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9632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596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1999</TotalTime>
  <Words>1193</Words>
  <Application>Microsoft Office PowerPoint</Application>
  <PresentationFormat>Widescreen</PresentationFormat>
  <Paragraphs>203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Century Gothic</vt:lpstr>
      <vt:lpstr>Courier New</vt:lpstr>
      <vt:lpstr>JetBrains Mono</vt:lpstr>
      <vt:lpstr>Wingdings 3</vt:lpstr>
      <vt:lpstr>Ion</vt:lpstr>
      <vt:lpstr>Design and Analysis of Algorithms</vt:lpstr>
      <vt:lpstr>Brute Force Method</vt:lpstr>
      <vt:lpstr>Method Introduction</vt:lpstr>
      <vt:lpstr>Example – Traveling Salesman Problem (TSP)</vt:lpstr>
      <vt:lpstr>Brute Force Algorithm</vt:lpstr>
      <vt:lpstr>Example – Linear Search</vt:lpstr>
      <vt:lpstr>Example – Password Search</vt:lpstr>
      <vt:lpstr>Example – Stock Trading </vt:lpstr>
      <vt:lpstr>Share Price Details</vt:lpstr>
      <vt:lpstr>A brute-force solution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100</cp:revision>
  <dcterms:created xsi:type="dcterms:W3CDTF">2020-04-04T05:11:36Z</dcterms:created>
  <dcterms:modified xsi:type="dcterms:W3CDTF">2020-04-30T18:13:55Z</dcterms:modified>
</cp:coreProperties>
</file>