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7" r:id="rId2"/>
    <p:sldId id="277" r:id="rId3"/>
    <p:sldId id="278" r:id="rId4"/>
    <p:sldId id="282" r:id="rId5"/>
    <p:sldId id="279" r:id="rId6"/>
    <p:sldId id="281" r:id="rId7"/>
    <p:sldId id="295" r:id="rId8"/>
    <p:sldId id="283" r:id="rId9"/>
    <p:sldId id="284" r:id="rId10"/>
    <p:sldId id="285" r:id="rId11"/>
    <p:sldId id="280" r:id="rId12"/>
    <p:sldId id="29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8E15D-FA71-45C0-8F05-430957201D89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EA99341-C4D7-43A4-9B59-5C3E3EA419F4}">
      <dgm:prSet phldrT="[Text]"/>
      <dgm:spPr/>
      <dgm:t>
        <a:bodyPr/>
        <a:lstStyle/>
        <a:p>
          <a:r>
            <a:rPr lang="en-US" dirty="0"/>
            <a:t>Sorting</a:t>
          </a:r>
        </a:p>
      </dgm:t>
    </dgm:pt>
    <dgm:pt modelId="{2B229A78-278B-4008-9392-59813B700DEF}" type="parTrans" cxnId="{30016845-CFDD-418A-A114-23453CDE01AB}">
      <dgm:prSet/>
      <dgm:spPr/>
      <dgm:t>
        <a:bodyPr/>
        <a:lstStyle/>
        <a:p>
          <a:endParaRPr lang="en-US"/>
        </a:p>
      </dgm:t>
    </dgm:pt>
    <dgm:pt modelId="{93691FBE-2698-43FA-AC10-4C81A5265CC2}" type="sibTrans" cxnId="{30016845-CFDD-418A-A114-23453CDE01AB}">
      <dgm:prSet/>
      <dgm:spPr/>
    </dgm:pt>
    <dgm:pt modelId="{B9F5A71A-2E20-4D0D-A22D-B749B01B7A9D}">
      <dgm:prSet phldrT="[Text]"/>
      <dgm:spPr/>
      <dgm:t>
        <a:bodyPr/>
        <a:lstStyle/>
        <a:p>
          <a:r>
            <a:rPr lang="en-US" dirty="0"/>
            <a:t>Internal Sorting</a:t>
          </a:r>
        </a:p>
      </dgm:t>
    </dgm:pt>
    <dgm:pt modelId="{D28607AB-9E1F-4FB8-82B1-3D8C36399A09}" type="parTrans" cxnId="{16D0FDA7-170C-4ED7-8B01-F17FCB8E4759}">
      <dgm:prSet/>
      <dgm:spPr/>
      <dgm:t>
        <a:bodyPr/>
        <a:lstStyle/>
        <a:p>
          <a:endParaRPr lang="en-US"/>
        </a:p>
      </dgm:t>
    </dgm:pt>
    <dgm:pt modelId="{DDDAE778-85D1-4FD8-BA04-8987629B747C}" type="sibTrans" cxnId="{16D0FDA7-170C-4ED7-8B01-F17FCB8E4759}">
      <dgm:prSet/>
      <dgm:spPr/>
      <dgm:t>
        <a:bodyPr/>
        <a:lstStyle/>
        <a:p>
          <a:endParaRPr lang="en-US" dirty="0"/>
        </a:p>
      </dgm:t>
    </dgm:pt>
    <dgm:pt modelId="{DC86E97E-8C57-41C8-A03F-3A2FB088D25D}">
      <dgm:prSet phldrT="[Text]"/>
      <dgm:spPr/>
      <dgm:t>
        <a:bodyPr/>
        <a:lstStyle/>
        <a:p>
          <a:r>
            <a:rPr lang="en-US" dirty="0"/>
            <a:t>External Sorting</a:t>
          </a:r>
        </a:p>
      </dgm:t>
    </dgm:pt>
    <dgm:pt modelId="{ABDB62DE-C4D5-424D-A234-89B453AA74CA}" type="parTrans" cxnId="{1B045148-B88E-49C0-825E-F3146B3F7C33}">
      <dgm:prSet/>
      <dgm:spPr/>
      <dgm:t>
        <a:bodyPr/>
        <a:lstStyle/>
        <a:p>
          <a:endParaRPr lang="en-US"/>
        </a:p>
      </dgm:t>
    </dgm:pt>
    <dgm:pt modelId="{A18BC2E9-6EC7-4039-85FE-65891D96E687}" type="sibTrans" cxnId="{1B045148-B88E-49C0-825E-F3146B3F7C33}">
      <dgm:prSet/>
      <dgm:spPr/>
    </dgm:pt>
    <dgm:pt modelId="{6EDDB4DA-2A6C-49F6-B703-7898805EEFA9}" type="pres">
      <dgm:prSet presAssocID="{9468E15D-FA71-45C0-8F05-430957201D8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746F26-7CE8-4A31-90B2-4703B266CC77}" type="pres">
      <dgm:prSet presAssocID="{2EA99341-C4D7-43A4-9B59-5C3E3EA419F4}" presName="vertOne" presStyleCnt="0"/>
      <dgm:spPr/>
    </dgm:pt>
    <dgm:pt modelId="{D9905764-82F4-43B4-BE36-B5073986F2A7}" type="pres">
      <dgm:prSet presAssocID="{2EA99341-C4D7-43A4-9B59-5C3E3EA419F4}" presName="txOne" presStyleLbl="node0" presStyleIdx="0" presStyleCnt="1">
        <dgm:presLayoutVars>
          <dgm:chPref val="3"/>
        </dgm:presLayoutVars>
      </dgm:prSet>
      <dgm:spPr/>
    </dgm:pt>
    <dgm:pt modelId="{E8C1A070-1A10-49C1-9F93-DE864A07B2BF}" type="pres">
      <dgm:prSet presAssocID="{2EA99341-C4D7-43A4-9B59-5C3E3EA419F4}" presName="parTransOne" presStyleCnt="0"/>
      <dgm:spPr/>
    </dgm:pt>
    <dgm:pt modelId="{4AB20AD0-CE46-4427-97D0-457D6AFC67AE}" type="pres">
      <dgm:prSet presAssocID="{2EA99341-C4D7-43A4-9B59-5C3E3EA419F4}" presName="horzOne" presStyleCnt="0"/>
      <dgm:spPr/>
    </dgm:pt>
    <dgm:pt modelId="{731F4410-BFC3-4563-86E5-DAF7D82C4B90}" type="pres">
      <dgm:prSet presAssocID="{B9F5A71A-2E20-4D0D-A22D-B749B01B7A9D}" presName="vertTwo" presStyleCnt="0"/>
      <dgm:spPr/>
    </dgm:pt>
    <dgm:pt modelId="{46274EA9-1BBE-4E1B-B16B-96EA88E9EBEF}" type="pres">
      <dgm:prSet presAssocID="{B9F5A71A-2E20-4D0D-A22D-B749B01B7A9D}" presName="txTwo" presStyleLbl="node2" presStyleIdx="0" presStyleCnt="2">
        <dgm:presLayoutVars>
          <dgm:chPref val="3"/>
        </dgm:presLayoutVars>
      </dgm:prSet>
      <dgm:spPr/>
    </dgm:pt>
    <dgm:pt modelId="{E98E07AC-0CE5-42FC-AE69-E21857CFFA0D}" type="pres">
      <dgm:prSet presAssocID="{B9F5A71A-2E20-4D0D-A22D-B749B01B7A9D}" presName="horzTwo" presStyleCnt="0"/>
      <dgm:spPr/>
    </dgm:pt>
    <dgm:pt modelId="{8D430BFD-5445-4590-B139-8706FEBA4883}" type="pres">
      <dgm:prSet presAssocID="{DDDAE778-85D1-4FD8-BA04-8987629B747C}" presName="sibSpaceTwo" presStyleCnt="0"/>
      <dgm:spPr/>
    </dgm:pt>
    <dgm:pt modelId="{1CCA12E9-7CF7-4705-9C9B-10F77AC20A8A}" type="pres">
      <dgm:prSet presAssocID="{DC86E97E-8C57-41C8-A03F-3A2FB088D25D}" presName="vertTwo" presStyleCnt="0"/>
      <dgm:spPr/>
    </dgm:pt>
    <dgm:pt modelId="{7F370A20-4745-4909-8B6C-25A0D41E4089}" type="pres">
      <dgm:prSet presAssocID="{DC86E97E-8C57-41C8-A03F-3A2FB088D25D}" presName="txTwo" presStyleLbl="node2" presStyleIdx="1" presStyleCnt="2">
        <dgm:presLayoutVars>
          <dgm:chPref val="3"/>
        </dgm:presLayoutVars>
      </dgm:prSet>
      <dgm:spPr/>
    </dgm:pt>
    <dgm:pt modelId="{0304FC20-7535-45A4-B522-8FDE385386EE}" type="pres">
      <dgm:prSet presAssocID="{DC86E97E-8C57-41C8-A03F-3A2FB088D25D}" presName="horzTwo" presStyleCnt="0"/>
      <dgm:spPr/>
    </dgm:pt>
  </dgm:ptLst>
  <dgm:cxnLst>
    <dgm:cxn modelId="{6C0F1A2C-6771-4519-92F6-CB0F6929BB6C}" type="presOf" srcId="{DC86E97E-8C57-41C8-A03F-3A2FB088D25D}" destId="{7F370A20-4745-4909-8B6C-25A0D41E4089}" srcOrd="0" destOrd="0" presId="urn:microsoft.com/office/officeart/2005/8/layout/hierarchy4"/>
    <dgm:cxn modelId="{D6E28B5E-9E5C-459C-99DF-D05D8712BC94}" type="presOf" srcId="{B9F5A71A-2E20-4D0D-A22D-B749B01B7A9D}" destId="{46274EA9-1BBE-4E1B-B16B-96EA88E9EBEF}" srcOrd="0" destOrd="0" presId="urn:microsoft.com/office/officeart/2005/8/layout/hierarchy4"/>
    <dgm:cxn modelId="{30016845-CFDD-418A-A114-23453CDE01AB}" srcId="{9468E15D-FA71-45C0-8F05-430957201D89}" destId="{2EA99341-C4D7-43A4-9B59-5C3E3EA419F4}" srcOrd="0" destOrd="0" parTransId="{2B229A78-278B-4008-9392-59813B700DEF}" sibTransId="{93691FBE-2698-43FA-AC10-4C81A5265CC2}"/>
    <dgm:cxn modelId="{1B045148-B88E-49C0-825E-F3146B3F7C33}" srcId="{2EA99341-C4D7-43A4-9B59-5C3E3EA419F4}" destId="{DC86E97E-8C57-41C8-A03F-3A2FB088D25D}" srcOrd="1" destOrd="0" parTransId="{ABDB62DE-C4D5-424D-A234-89B453AA74CA}" sibTransId="{A18BC2E9-6EC7-4039-85FE-65891D96E687}"/>
    <dgm:cxn modelId="{8069966A-21F7-4705-B342-0FE3E4340158}" type="presOf" srcId="{2EA99341-C4D7-43A4-9B59-5C3E3EA419F4}" destId="{D9905764-82F4-43B4-BE36-B5073986F2A7}" srcOrd="0" destOrd="0" presId="urn:microsoft.com/office/officeart/2005/8/layout/hierarchy4"/>
    <dgm:cxn modelId="{072AA380-1E72-4896-A034-DAF2857A033F}" type="presOf" srcId="{9468E15D-FA71-45C0-8F05-430957201D89}" destId="{6EDDB4DA-2A6C-49F6-B703-7898805EEFA9}" srcOrd="0" destOrd="0" presId="urn:microsoft.com/office/officeart/2005/8/layout/hierarchy4"/>
    <dgm:cxn modelId="{16D0FDA7-170C-4ED7-8B01-F17FCB8E4759}" srcId="{2EA99341-C4D7-43A4-9B59-5C3E3EA419F4}" destId="{B9F5A71A-2E20-4D0D-A22D-B749B01B7A9D}" srcOrd="0" destOrd="0" parTransId="{D28607AB-9E1F-4FB8-82B1-3D8C36399A09}" sibTransId="{DDDAE778-85D1-4FD8-BA04-8987629B747C}"/>
    <dgm:cxn modelId="{85AF1EAE-47E8-4299-96C6-2E2F94443395}" type="presParOf" srcId="{6EDDB4DA-2A6C-49F6-B703-7898805EEFA9}" destId="{08746F26-7CE8-4A31-90B2-4703B266CC77}" srcOrd="0" destOrd="0" presId="urn:microsoft.com/office/officeart/2005/8/layout/hierarchy4"/>
    <dgm:cxn modelId="{0D28D0AA-54BF-480D-96A9-53269B23C865}" type="presParOf" srcId="{08746F26-7CE8-4A31-90B2-4703B266CC77}" destId="{D9905764-82F4-43B4-BE36-B5073986F2A7}" srcOrd="0" destOrd="0" presId="urn:microsoft.com/office/officeart/2005/8/layout/hierarchy4"/>
    <dgm:cxn modelId="{EB245B2F-247A-412F-B6AA-300B038F923E}" type="presParOf" srcId="{08746F26-7CE8-4A31-90B2-4703B266CC77}" destId="{E8C1A070-1A10-49C1-9F93-DE864A07B2BF}" srcOrd="1" destOrd="0" presId="urn:microsoft.com/office/officeart/2005/8/layout/hierarchy4"/>
    <dgm:cxn modelId="{1BB01EF0-DBEB-4DFA-BEA4-06E1EC3CC78B}" type="presParOf" srcId="{08746F26-7CE8-4A31-90B2-4703B266CC77}" destId="{4AB20AD0-CE46-4427-97D0-457D6AFC67AE}" srcOrd="2" destOrd="0" presId="urn:microsoft.com/office/officeart/2005/8/layout/hierarchy4"/>
    <dgm:cxn modelId="{AE53B0F1-49C0-424E-8565-0C219350EAB4}" type="presParOf" srcId="{4AB20AD0-CE46-4427-97D0-457D6AFC67AE}" destId="{731F4410-BFC3-4563-86E5-DAF7D82C4B90}" srcOrd="0" destOrd="0" presId="urn:microsoft.com/office/officeart/2005/8/layout/hierarchy4"/>
    <dgm:cxn modelId="{D62DA98F-049D-4A1F-A44E-CE6E0D271863}" type="presParOf" srcId="{731F4410-BFC3-4563-86E5-DAF7D82C4B90}" destId="{46274EA9-1BBE-4E1B-B16B-96EA88E9EBEF}" srcOrd="0" destOrd="0" presId="urn:microsoft.com/office/officeart/2005/8/layout/hierarchy4"/>
    <dgm:cxn modelId="{20A2E4EB-0F9F-4524-BB1F-85E07DFE28DB}" type="presParOf" srcId="{731F4410-BFC3-4563-86E5-DAF7D82C4B90}" destId="{E98E07AC-0CE5-42FC-AE69-E21857CFFA0D}" srcOrd="1" destOrd="0" presId="urn:microsoft.com/office/officeart/2005/8/layout/hierarchy4"/>
    <dgm:cxn modelId="{C23A47A6-C8E7-470C-8458-4D631D43F55B}" type="presParOf" srcId="{4AB20AD0-CE46-4427-97D0-457D6AFC67AE}" destId="{8D430BFD-5445-4590-B139-8706FEBA4883}" srcOrd="1" destOrd="0" presId="urn:microsoft.com/office/officeart/2005/8/layout/hierarchy4"/>
    <dgm:cxn modelId="{96C9C7FD-A17A-4A38-8D56-BA74F0753376}" type="presParOf" srcId="{4AB20AD0-CE46-4427-97D0-457D6AFC67AE}" destId="{1CCA12E9-7CF7-4705-9C9B-10F77AC20A8A}" srcOrd="2" destOrd="0" presId="urn:microsoft.com/office/officeart/2005/8/layout/hierarchy4"/>
    <dgm:cxn modelId="{AB025911-1FDF-490E-8A27-022C894629F1}" type="presParOf" srcId="{1CCA12E9-7CF7-4705-9C9B-10F77AC20A8A}" destId="{7F370A20-4745-4909-8B6C-25A0D41E4089}" srcOrd="0" destOrd="0" presId="urn:microsoft.com/office/officeart/2005/8/layout/hierarchy4"/>
    <dgm:cxn modelId="{13769B3A-20C3-49B8-8B75-0A4C92965C71}" type="presParOf" srcId="{1CCA12E9-7CF7-4705-9C9B-10F77AC20A8A}" destId="{0304FC20-7535-45A4-B522-8FDE385386E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FD35F-B0FC-431E-BE8A-0B475131CD17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66E3DE7-FB0A-4B09-940E-E83802B02323}">
      <dgm:prSet phldrT="[Text]" custT="1"/>
      <dgm:spPr/>
      <dgm:t>
        <a:bodyPr/>
        <a:lstStyle/>
        <a:p>
          <a:r>
            <a:rPr lang="en-US" sz="2000" dirty="0"/>
            <a:t>Break the problem into a number of subproblems that are smaller instances of the same problem </a:t>
          </a:r>
        </a:p>
      </dgm:t>
    </dgm:pt>
    <dgm:pt modelId="{0BBCE5BD-5F63-47A8-9207-B2B89D971084}" type="parTrans" cxnId="{FFB5E3AB-1133-48C2-810C-B70AE6FBA52E}">
      <dgm:prSet/>
      <dgm:spPr/>
      <dgm:t>
        <a:bodyPr/>
        <a:lstStyle/>
        <a:p>
          <a:endParaRPr lang="en-US"/>
        </a:p>
      </dgm:t>
    </dgm:pt>
    <dgm:pt modelId="{6FC0B6A0-67EB-40A1-8A3D-00E744785B0C}" type="sibTrans" cxnId="{FFB5E3AB-1133-48C2-810C-B70AE6FBA52E}">
      <dgm:prSet/>
      <dgm:spPr/>
      <dgm:t>
        <a:bodyPr/>
        <a:lstStyle/>
        <a:p>
          <a:endParaRPr lang="en-US"/>
        </a:p>
      </dgm:t>
    </dgm:pt>
    <dgm:pt modelId="{6AD35641-F543-405D-832C-C7838D6F120D}">
      <dgm:prSet phldrT="[Text]"/>
      <dgm:spPr/>
      <dgm:t>
        <a:bodyPr/>
        <a:lstStyle/>
        <a:p>
          <a:pPr algn="l"/>
          <a:r>
            <a:rPr lang="en-US" dirty="0"/>
            <a:t>Conquer</a:t>
          </a:r>
        </a:p>
      </dgm:t>
    </dgm:pt>
    <dgm:pt modelId="{188C1A3C-39CB-4F6D-864A-9EA75469717D}" type="parTrans" cxnId="{11B6E300-61CC-49C9-A222-584808ACBF0F}">
      <dgm:prSet/>
      <dgm:spPr/>
      <dgm:t>
        <a:bodyPr/>
        <a:lstStyle/>
        <a:p>
          <a:endParaRPr lang="en-US"/>
        </a:p>
      </dgm:t>
    </dgm:pt>
    <dgm:pt modelId="{6880529E-315B-4322-8F85-97E278DDA163}" type="sibTrans" cxnId="{11B6E300-61CC-49C9-A222-584808ACBF0F}">
      <dgm:prSet/>
      <dgm:spPr/>
      <dgm:t>
        <a:bodyPr/>
        <a:lstStyle/>
        <a:p>
          <a:endParaRPr lang="en-US"/>
        </a:p>
      </dgm:t>
    </dgm:pt>
    <dgm:pt modelId="{D70EFC1D-EBAD-4D26-BE8C-69876907F80B}">
      <dgm:prSet phldrT="[Text]" custT="1"/>
      <dgm:spPr/>
      <dgm:t>
        <a:bodyPr/>
        <a:lstStyle/>
        <a:p>
          <a:r>
            <a:rPr lang="en-US" sz="2000" dirty="0"/>
            <a:t>Solve the sub-problems recursively. Solve the smallest problems directly</a:t>
          </a:r>
        </a:p>
      </dgm:t>
    </dgm:pt>
    <dgm:pt modelId="{35211134-A67E-40AA-9E92-01C9BF25615F}" type="parTrans" cxnId="{63815EC8-73F0-45B8-85C6-DA41999C5202}">
      <dgm:prSet/>
      <dgm:spPr/>
      <dgm:t>
        <a:bodyPr/>
        <a:lstStyle/>
        <a:p>
          <a:endParaRPr lang="en-US"/>
        </a:p>
      </dgm:t>
    </dgm:pt>
    <dgm:pt modelId="{E10C7CA7-E8E3-4B12-AC0E-2C15C198B73A}" type="sibTrans" cxnId="{63815EC8-73F0-45B8-85C6-DA41999C5202}">
      <dgm:prSet/>
      <dgm:spPr/>
      <dgm:t>
        <a:bodyPr/>
        <a:lstStyle/>
        <a:p>
          <a:endParaRPr lang="en-US"/>
        </a:p>
      </dgm:t>
    </dgm:pt>
    <dgm:pt modelId="{2FC8D3D1-DCE1-4E3F-BBEF-86CEC0B822CA}">
      <dgm:prSet phldrT="[Text]"/>
      <dgm:spPr/>
      <dgm:t>
        <a:bodyPr/>
        <a:lstStyle/>
        <a:p>
          <a:pPr algn="l"/>
          <a:r>
            <a:rPr lang="en-US" dirty="0"/>
            <a:t>Combine</a:t>
          </a:r>
        </a:p>
      </dgm:t>
    </dgm:pt>
    <dgm:pt modelId="{F615DE0B-982D-466D-98FD-21BA0411CFA7}" type="parTrans" cxnId="{CAA1DE52-7A1D-42E6-9685-0FC85D7EE191}">
      <dgm:prSet/>
      <dgm:spPr/>
      <dgm:t>
        <a:bodyPr/>
        <a:lstStyle/>
        <a:p>
          <a:endParaRPr lang="en-US"/>
        </a:p>
      </dgm:t>
    </dgm:pt>
    <dgm:pt modelId="{D1DE78AD-1117-42C6-8B51-D1EF6437236C}" type="sibTrans" cxnId="{CAA1DE52-7A1D-42E6-9685-0FC85D7EE191}">
      <dgm:prSet/>
      <dgm:spPr/>
      <dgm:t>
        <a:bodyPr/>
        <a:lstStyle/>
        <a:p>
          <a:endParaRPr lang="en-US"/>
        </a:p>
      </dgm:t>
    </dgm:pt>
    <dgm:pt modelId="{D0BA8EB0-8137-461B-839B-C269398FF2D7}">
      <dgm:prSet phldrT="[Text]" custT="1"/>
      <dgm:spPr/>
      <dgm:t>
        <a:bodyPr/>
        <a:lstStyle/>
        <a:p>
          <a:r>
            <a:rPr lang="en-US" sz="2000" dirty="0"/>
            <a:t>Combine the solutions to the subproblems into the solution for the original problem </a:t>
          </a:r>
        </a:p>
      </dgm:t>
    </dgm:pt>
    <dgm:pt modelId="{61F4E8DE-73CA-43AA-A727-468032E7CBEE}" type="parTrans" cxnId="{05E51AC2-9F02-4583-9C8A-17FE397874D4}">
      <dgm:prSet/>
      <dgm:spPr/>
      <dgm:t>
        <a:bodyPr/>
        <a:lstStyle/>
        <a:p>
          <a:endParaRPr lang="en-US"/>
        </a:p>
      </dgm:t>
    </dgm:pt>
    <dgm:pt modelId="{622189B4-EA16-4A1D-9E79-713952051668}" type="sibTrans" cxnId="{05E51AC2-9F02-4583-9C8A-17FE397874D4}">
      <dgm:prSet/>
      <dgm:spPr/>
      <dgm:t>
        <a:bodyPr/>
        <a:lstStyle/>
        <a:p>
          <a:endParaRPr lang="en-US"/>
        </a:p>
      </dgm:t>
    </dgm:pt>
    <dgm:pt modelId="{313D7EFA-EFDE-4781-883B-D547C678D988}">
      <dgm:prSet phldrT="[Text]"/>
      <dgm:spPr/>
      <dgm:t>
        <a:bodyPr/>
        <a:lstStyle/>
        <a:p>
          <a:pPr algn="l"/>
          <a:r>
            <a:rPr lang="en-US" dirty="0"/>
            <a:t>Divide</a:t>
          </a:r>
        </a:p>
      </dgm:t>
    </dgm:pt>
    <dgm:pt modelId="{5D923A6A-4EA4-46BB-93E3-F495D9C32D3B}" type="sibTrans" cxnId="{87F52436-4CC3-4C2B-B139-A882F18E0E96}">
      <dgm:prSet/>
      <dgm:spPr/>
      <dgm:t>
        <a:bodyPr/>
        <a:lstStyle/>
        <a:p>
          <a:endParaRPr lang="en-US"/>
        </a:p>
      </dgm:t>
    </dgm:pt>
    <dgm:pt modelId="{01568AFE-5066-4B61-BC32-073ECC49CB5B}" type="parTrans" cxnId="{87F52436-4CC3-4C2B-B139-A882F18E0E96}">
      <dgm:prSet/>
      <dgm:spPr/>
      <dgm:t>
        <a:bodyPr/>
        <a:lstStyle/>
        <a:p>
          <a:endParaRPr lang="en-US"/>
        </a:p>
      </dgm:t>
    </dgm:pt>
    <dgm:pt modelId="{1338887F-668F-49E5-915A-8363B1840EE6}" type="pres">
      <dgm:prSet presAssocID="{7A3FD35F-B0FC-431E-BE8A-0B475131CD17}" presName="Name0" presStyleCnt="0">
        <dgm:presLayoutVars>
          <dgm:dir/>
          <dgm:animLvl val="lvl"/>
          <dgm:resizeHandles val="exact"/>
        </dgm:presLayoutVars>
      </dgm:prSet>
      <dgm:spPr/>
    </dgm:pt>
    <dgm:pt modelId="{DA4825D8-462B-4277-86AE-38CB153EEC5D}" type="pres">
      <dgm:prSet presAssocID="{313D7EFA-EFDE-4781-883B-D547C678D988}" presName="linNode" presStyleCnt="0"/>
      <dgm:spPr/>
    </dgm:pt>
    <dgm:pt modelId="{E1AF05F6-1659-4BB3-BA63-AB3C44501A9B}" type="pres">
      <dgm:prSet presAssocID="{313D7EFA-EFDE-4781-883B-D547C678D988}" presName="parTx" presStyleLbl="revTx" presStyleIdx="0" presStyleCnt="3">
        <dgm:presLayoutVars>
          <dgm:chMax val="1"/>
          <dgm:bulletEnabled val="1"/>
        </dgm:presLayoutVars>
      </dgm:prSet>
      <dgm:spPr/>
    </dgm:pt>
    <dgm:pt modelId="{97A61158-BED0-429C-B707-D189D4B8BCA8}" type="pres">
      <dgm:prSet presAssocID="{313D7EFA-EFDE-4781-883B-D547C678D988}" presName="bracket" presStyleLbl="parChTrans1D1" presStyleIdx="0" presStyleCnt="3" custLinFactNeighborX="50079" custLinFactNeighborY="1564"/>
      <dgm:spPr/>
    </dgm:pt>
    <dgm:pt modelId="{E2AF5171-C7D2-462B-B21B-C893138DEA10}" type="pres">
      <dgm:prSet presAssocID="{313D7EFA-EFDE-4781-883B-D547C678D988}" presName="spH" presStyleCnt="0"/>
      <dgm:spPr/>
    </dgm:pt>
    <dgm:pt modelId="{31DF9FC2-EFF8-455A-B43A-EABFBB5BA119}" type="pres">
      <dgm:prSet presAssocID="{313D7EFA-EFDE-4781-883B-D547C678D988}" presName="desTx" presStyleLbl="node1" presStyleIdx="0" presStyleCnt="3">
        <dgm:presLayoutVars>
          <dgm:bulletEnabled val="1"/>
        </dgm:presLayoutVars>
      </dgm:prSet>
      <dgm:spPr/>
    </dgm:pt>
    <dgm:pt modelId="{AAD79765-AEDD-4C0E-96AB-95E7A40EF3FD}" type="pres">
      <dgm:prSet presAssocID="{5D923A6A-4EA4-46BB-93E3-F495D9C32D3B}" presName="spV" presStyleCnt="0"/>
      <dgm:spPr/>
    </dgm:pt>
    <dgm:pt modelId="{7B2AD57B-3DC6-463D-BF7E-3A118AA8BA57}" type="pres">
      <dgm:prSet presAssocID="{6AD35641-F543-405D-832C-C7838D6F120D}" presName="linNode" presStyleCnt="0"/>
      <dgm:spPr/>
    </dgm:pt>
    <dgm:pt modelId="{353F0D1D-86CA-46ED-8FA3-93861D10410B}" type="pres">
      <dgm:prSet presAssocID="{6AD35641-F543-405D-832C-C7838D6F120D}" presName="parTx" presStyleLbl="revTx" presStyleIdx="1" presStyleCnt="3">
        <dgm:presLayoutVars>
          <dgm:chMax val="1"/>
          <dgm:bulletEnabled val="1"/>
        </dgm:presLayoutVars>
      </dgm:prSet>
      <dgm:spPr/>
    </dgm:pt>
    <dgm:pt modelId="{1B906A54-01C8-49BA-B0EB-0BCD6228E5ED}" type="pres">
      <dgm:prSet presAssocID="{6AD35641-F543-405D-832C-C7838D6F120D}" presName="bracket" presStyleLbl="parChTrans1D1" presStyleIdx="1" presStyleCnt="3"/>
      <dgm:spPr/>
    </dgm:pt>
    <dgm:pt modelId="{7FD0159F-6222-4EF3-8825-9B3DF9A2A60F}" type="pres">
      <dgm:prSet presAssocID="{6AD35641-F543-405D-832C-C7838D6F120D}" presName="spH" presStyleCnt="0"/>
      <dgm:spPr/>
    </dgm:pt>
    <dgm:pt modelId="{FE9C9B33-084A-43F3-9BC9-BB858B3E5A1F}" type="pres">
      <dgm:prSet presAssocID="{6AD35641-F543-405D-832C-C7838D6F120D}" presName="desTx" presStyleLbl="node1" presStyleIdx="1" presStyleCnt="3">
        <dgm:presLayoutVars>
          <dgm:bulletEnabled val="1"/>
        </dgm:presLayoutVars>
      </dgm:prSet>
      <dgm:spPr/>
    </dgm:pt>
    <dgm:pt modelId="{CC01B5AE-2F82-4E17-AAC9-4E65D518F3B3}" type="pres">
      <dgm:prSet presAssocID="{6880529E-315B-4322-8F85-97E278DDA163}" presName="spV" presStyleCnt="0"/>
      <dgm:spPr/>
    </dgm:pt>
    <dgm:pt modelId="{7B428B7A-5DFC-4FC5-A253-9FC2BF48FAEF}" type="pres">
      <dgm:prSet presAssocID="{2FC8D3D1-DCE1-4E3F-BBEF-86CEC0B822CA}" presName="linNode" presStyleCnt="0"/>
      <dgm:spPr/>
    </dgm:pt>
    <dgm:pt modelId="{AAF3A896-C613-468F-B096-5563D5194314}" type="pres">
      <dgm:prSet presAssocID="{2FC8D3D1-DCE1-4E3F-BBEF-86CEC0B822CA}" presName="parTx" presStyleLbl="revTx" presStyleIdx="2" presStyleCnt="3">
        <dgm:presLayoutVars>
          <dgm:chMax val="1"/>
          <dgm:bulletEnabled val="1"/>
        </dgm:presLayoutVars>
      </dgm:prSet>
      <dgm:spPr/>
    </dgm:pt>
    <dgm:pt modelId="{7C3DC978-7D9D-4A5C-B8C8-5C01B6117F17}" type="pres">
      <dgm:prSet presAssocID="{2FC8D3D1-DCE1-4E3F-BBEF-86CEC0B822CA}" presName="bracket" presStyleLbl="parChTrans1D1" presStyleIdx="2" presStyleCnt="3"/>
      <dgm:spPr/>
    </dgm:pt>
    <dgm:pt modelId="{64A9C8F7-43FB-487A-95D3-C4FA01A370FA}" type="pres">
      <dgm:prSet presAssocID="{2FC8D3D1-DCE1-4E3F-BBEF-86CEC0B822CA}" presName="spH" presStyleCnt="0"/>
      <dgm:spPr/>
    </dgm:pt>
    <dgm:pt modelId="{41E90451-5A26-42B9-8B73-3B2E86E3C515}" type="pres">
      <dgm:prSet presAssocID="{2FC8D3D1-DCE1-4E3F-BBEF-86CEC0B822CA}" presName="desTx" presStyleLbl="node1" presStyleIdx="2" presStyleCnt="3">
        <dgm:presLayoutVars>
          <dgm:bulletEnabled val="1"/>
        </dgm:presLayoutVars>
      </dgm:prSet>
      <dgm:spPr/>
    </dgm:pt>
  </dgm:ptLst>
  <dgm:cxnLst>
    <dgm:cxn modelId="{11B6E300-61CC-49C9-A222-584808ACBF0F}" srcId="{7A3FD35F-B0FC-431E-BE8A-0B475131CD17}" destId="{6AD35641-F543-405D-832C-C7838D6F120D}" srcOrd="1" destOrd="0" parTransId="{188C1A3C-39CB-4F6D-864A-9EA75469717D}" sibTransId="{6880529E-315B-4322-8F85-97E278DDA163}"/>
    <dgm:cxn modelId="{87F52436-4CC3-4C2B-B139-A882F18E0E96}" srcId="{7A3FD35F-B0FC-431E-BE8A-0B475131CD17}" destId="{313D7EFA-EFDE-4781-883B-D547C678D988}" srcOrd="0" destOrd="0" parTransId="{01568AFE-5066-4B61-BC32-073ECC49CB5B}" sibTransId="{5D923A6A-4EA4-46BB-93E3-F495D9C32D3B}"/>
    <dgm:cxn modelId="{E5F32B3C-387C-4B87-8B3A-3BD1BE5571BE}" type="presOf" srcId="{D0BA8EB0-8137-461B-839B-C269398FF2D7}" destId="{41E90451-5A26-42B9-8B73-3B2E86E3C515}" srcOrd="0" destOrd="0" presId="urn:diagrams.loki3.com/BracketList"/>
    <dgm:cxn modelId="{CAA1DE52-7A1D-42E6-9685-0FC85D7EE191}" srcId="{7A3FD35F-B0FC-431E-BE8A-0B475131CD17}" destId="{2FC8D3D1-DCE1-4E3F-BBEF-86CEC0B822CA}" srcOrd="2" destOrd="0" parTransId="{F615DE0B-982D-466D-98FD-21BA0411CFA7}" sibTransId="{D1DE78AD-1117-42C6-8B51-D1EF6437236C}"/>
    <dgm:cxn modelId="{AE615C75-F6CA-48B0-AE16-33EB3CA601EA}" type="presOf" srcId="{313D7EFA-EFDE-4781-883B-D547C678D988}" destId="{E1AF05F6-1659-4BB3-BA63-AB3C44501A9B}" srcOrd="0" destOrd="0" presId="urn:diagrams.loki3.com/BracketList"/>
    <dgm:cxn modelId="{35131B7C-C800-4782-9B15-5B36DCB02FA0}" type="presOf" srcId="{D70EFC1D-EBAD-4D26-BE8C-69876907F80B}" destId="{FE9C9B33-084A-43F3-9BC9-BB858B3E5A1F}" srcOrd="0" destOrd="0" presId="urn:diagrams.loki3.com/BracketList"/>
    <dgm:cxn modelId="{47D65081-7C49-4ACE-A93F-4DC01B2F0F0C}" type="presOf" srcId="{6AD35641-F543-405D-832C-C7838D6F120D}" destId="{353F0D1D-86CA-46ED-8FA3-93861D10410B}" srcOrd="0" destOrd="0" presId="urn:diagrams.loki3.com/BracketList"/>
    <dgm:cxn modelId="{7B7EE291-F724-44FB-B4E6-732D90ED2E74}" type="presOf" srcId="{2FC8D3D1-DCE1-4E3F-BBEF-86CEC0B822CA}" destId="{AAF3A896-C613-468F-B096-5563D5194314}" srcOrd="0" destOrd="0" presId="urn:diagrams.loki3.com/BracketList"/>
    <dgm:cxn modelId="{D17FCD96-B8C7-483F-9A62-7AF3D88AE893}" type="presOf" srcId="{7A3FD35F-B0FC-431E-BE8A-0B475131CD17}" destId="{1338887F-668F-49E5-915A-8363B1840EE6}" srcOrd="0" destOrd="0" presId="urn:diagrams.loki3.com/BracketList"/>
    <dgm:cxn modelId="{FFB5E3AB-1133-48C2-810C-B70AE6FBA52E}" srcId="{313D7EFA-EFDE-4781-883B-D547C678D988}" destId="{466E3DE7-FB0A-4B09-940E-E83802B02323}" srcOrd="0" destOrd="0" parTransId="{0BBCE5BD-5F63-47A8-9207-B2B89D971084}" sibTransId="{6FC0B6A0-67EB-40A1-8A3D-00E744785B0C}"/>
    <dgm:cxn modelId="{05E51AC2-9F02-4583-9C8A-17FE397874D4}" srcId="{2FC8D3D1-DCE1-4E3F-BBEF-86CEC0B822CA}" destId="{D0BA8EB0-8137-461B-839B-C269398FF2D7}" srcOrd="0" destOrd="0" parTransId="{61F4E8DE-73CA-43AA-A727-468032E7CBEE}" sibTransId="{622189B4-EA16-4A1D-9E79-713952051668}"/>
    <dgm:cxn modelId="{12F6D8C2-FEBA-4733-8EEF-40D7BF9B41D0}" type="presOf" srcId="{466E3DE7-FB0A-4B09-940E-E83802B02323}" destId="{31DF9FC2-EFF8-455A-B43A-EABFBB5BA119}" srcOrd="0" destOrd="0" presId="urn:diagrams.loki3.com/BracketList"/>
    <dgm:cxn modelId="{63815EC8-73F0-45B8-85C6-DA41999C5202}" srcId="{6AD35641-F543-405D-832C-C7838D6F120D}" destId="{D70EFC1D-EBAD-4D26-BE8C-69876907F80B}" srcOrd="0" destOrd="0" parTransId="{35211134-A67E-40AA-9E92-01C9BF25615F}" sibTransId="{E10C7CA7-E8E3-4B12-AC0E-2C15C198B73A}"/>
    <dgm:cxn modelId="{12FEA80D-9E8B-441D-8292-430720BC3B27}" type="presParOf" srcId="{1338887F-668F-49E5-915A-8363B1840EE6}" destId="{DA4825D8-462B-4277-86AE-38CB153EEC5D}" srcOrd="0" destOrd="0" presId="urn:diagrams.loki3.com/BracketList"/>
    <dgm:cxn modelId="{6BD1F893-F7C7-4597-88EA-1C7DAAF94515}" type="presParOf" srcId="{DA4825D8-462B-4277-86AE-38CB153EEC5D}" destId="{E1AF05F6-1659-4BB3-BA63-AB3C44501A9B}" srcOrd="0" destOrd="0" presId="urn:diagrams.loki3.com/BracketList"/>
    <dgm:cxn modelId="{89858258-BEA3-4121-BEEC-142F2D599271}" type="presParOf" srcId="{DA4825D8-462B-4277-86AE-38CB153EEC5D}" destId="{97A61158-BED0-429C-B707-D189D4B8BCA8}" srcOrd="1" destOrd="0" presId="urn:diagrams.loki3.com/BracketList"/>
    <dgm:cxn modelId="{2D888792-8438-43EF-B738-1B0DA7E2C127}" type="presParOf" srcId="{DA4825D8-462B-4277-86AE-38CB153EEC5D}" destId="{E2AF5171-C7D2-462B-B21B-C893138DEA10}" srcOrd="2" destOrd="0" presId="urn:diagrams.loki3.com/BracketList"/>
    <dgm:cxn modelId="{F9D0C7FC-0FF0-44D6-8559-B6233E8AEDAD}" type="presParOf" srcId="{DA4825D8-462B-4277-86AE-38CB153EEC5D}" destId="{31DF9FC2-EFF8-455A-B43A-EABFBB5BA119}" srcOrd="3" destOrd="0" presId="urn:diagrams.loki3.com/BracketList"/>
    <dgm:cxn modelId="{C2D123F0-C0AF-4586-9B22-E6B25633859C}" type="presParOf" srcId="{1338887F-668F-49E5-915A-8363B1840EE6}" destId="{AAD79765-AEDD-4C0E-96AB-95E7A40EF3FD}" srcOrd="1" destOrd="0" presId="urn:diagrams.loki3.com/BracketList"/>
    <dgm:cxn modelId="{155D3E23-2237-4884-B071-6F35B8F17459}" type="presParOf" srcId="{1338887F-668F-49E5-915A-8363B1840EE6}" destId="{7B2AD57B-3DC6-463D-BF7E-3A118AA8BA57}" srcOrd="2" destOrd="0" presId="urn:diagrams.loki3.com/BracketList"/>
    <dgm:cxn modelId="{EE65019B-AB4C-4ADA-91C9-692D12ACE21D}" type="presParOf" srcId="{7B2AD57B-3DC6-463D-BF7E-3A118AA8BA57}" destId="{353F0D1D-86CA-46ED-8FA3-93861D10410B}" srcOrd="0" destOrd="0" presId="urn:diagrams.loki3.com/BracketList"/>
    <dgm:cxn modelId="{1A16E5DE-2A2D-4529-B8A2-93B29913BC5D}" type="presParOf" srcId="{7B2AD57B-3DC6-463D-BF7E-3A118AA8BA57}" destId="{1B906A54-01C8-49BA-B0EB-0BCD6228E5ED}" srcOrd="1" destOrd="0" presId="urn:diagrams.loki3.com/BracketList"/>
    <dgm:cxn modelId="{7FC0FA4C-A5F8-4645-947A-FE3662AB7095}" type="presParOf" srcId="{7B2AD57B-3DC6-463D-BF7E-3A118AA8BA57}" destId="{7FD0159F-6222-4EF3-8825-9B3DF9A2A60F}" srcOrd="2" destOrd="0" presId="urn:diagrams.loki3.com/BracketList"/>
    <dgm:cxn modelId="{48F5BC6E-B8C5-498A-A994-463E8685E446}" type="presParOf" srcId="{7B2AD57B-3DC6-463D-BF7E-3A118AA8BA57}" destId="{FE9C9B33-084A-43F3-9BC9-BB858B3E5A1F}" srcOrd="3" destOrd="0" presId="urn:diagrams.loki3.com/BracketList"/>
    <dgm:cxn modelId="{F8B5CE66-BDA4-42AE-839F-C46454A883B1}" type="presParOf" srcId="{1338887F-668F-49E5-915A-8363B1840EE6}" destId="{CC01B5AE-2F82-4E17-AAC9-4E65D518F3B3}" srcOrd="3" destOrd="0" presId="urn:diagrams.loki3.com/BracketList"/>
    <dgm:cxn modelId="{07791D42-7D9A-44CA-82D7-AD6EB6ED03CE}" type="presParOf" srcId="{1338887F-668F-49E5-915A-8363B1840EE6}" destId="{7B428B7A-5DFC-4FC5-A253-9FC2BF48FAEF}" srcOrd="4" destOrd="0" presId="urn:diagrams.loki3.com/BracketList"/>
    <dgm:cxn modelId="{0E93CE20-A5C4-4F50-8C09-BBDCFA95504B}" type="presParOf" srcId="{7B428B7A-5DFC-4FC5-A253-9FC2BF48FAEF}" destId="{AAF3A896-C613-468F-B096-5563D5194314}" srcOrd="0" destOrd="0" presId="urn:diagrams.loki3.com/BracketList"/>
    <dgm:cxn modelId="{88EA96DA-F41E-4608-B3C7-F73BE14534DE}" type="presParOf" srcId="{7B428B7A-5DFC-4FC5-A253-9FC2BF48FAEF}" destId="{7C3DC978-7D9D-4A5C-B8C8-5C01B6117F17}" srcOrd="1" destOrd="0" presId="urn:diagrams.loki3.com/BracketList"/>
    <dgm:cxn modelId="{56BCD2FC-B625-4851-ACE3-04045BEBB299}" type="presParOf" srcId="{7B428B7A-5DFC-4FC5-A253-9FC2BF48FAEF}" destId="{64A9C8F7-43FB-487A-95D3-C4FA01A370FA}" srcOrd="2" destOrd="0" presId="urn:diagrams.loki3.com/BracketList"/>
    <dgm:cxn modelId="{5E462648-BE97-4D22-AC6A-D9E56CABA8AF}" type="presParOf" srcId="{7B428B7A-5DFC-4FC5-A253-9FC2BF48FAEF}" destId="{41E90451-5A26-42B9-8B73-3B2E86E3C51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05764-82F4-43B4-BE36-B5073986F2A7}">
      <dsp:nvSpPr>
        <dsp:cNvPr id="0" name=""/>
        <dsp:cNvSpPr/>
      </dsp:nvSpPr>
      <dsp:spPr>
        <a:xfrm>
          <a:off x="1754" y="1081"/>
          <a:ext cx="4748692" cy="1517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Sorting</a:t>
          </a:r>
        </a:p>
      </dsp:txBody>
      <dsp:txXfrm>
        <a:off x="46186" y="45513"/>
        <a:ext cx="4659828" cy="1428165"/>
      </dsp:txXfrm>
    </dsp:sp>
    <dsp:sp modelId="{46274EA9-1BBE-4E1B-B16B-96EA88E9EBEF}">
      <dsp:nvSpPr>
        <dsp:cNvPr id="0" name=""/>
        <dsp:cNvSpPr/>
      </dsp:nvSpPr>
      <dsp:spPr>
        <a:xfrm>
          <a:off x="1754" y="1645714"/>
          <a:ext cx="2278643" cy="1517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Internal Sorting</a:t>
          </a:r>
        </a:p>
      </dsp:txBody>
      <dsp:txXfrm>
        <a:off x="46186" y="1690146"/>
        <a:ext cx="2189779" cy="1428165"/>
      </dsp:txXfrm>
    </dsp:sp>
    <dsp:sp modelId="{7F370A20-4745-4909-8B6C-25A0D41E4089}">
      <dsp:nvSpPr>
        <dsp:cNvPr id="0" name=""/>
        <dsp:cNvSpPr/>
      </dsp:nvSpPr>
      <dsp:spPr>
        <a:xfrm>
          <a:off x="2471803" y="1645714"/>
          <a:ext cx="2278643" cy="15170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External Sorting</a:t>
          </a:r>
        </a:p>
      </dsp:txBody>
      <dsp:txXfrm>
        <a:off x="2516235" y="1690146"/>
        <a:ext cx="2189779" cy="1428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05F6-1659-4BB3-BA63-AB3C44501A9B}">
      <dsp:nvSpPr>
        <dsp:cNvPr id="0" name=""/>
        <dsp:cNvSpPr/>
      </dsp:nvSpPr>
      <dsp:spPr>
        <a:xfrm>
          <a:off x="0" y="1377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Divide</a:t>
          </a:r>
        </a:p>
      </dsp:txBody>
      <dsp:txXfrm>
        <a:off x="0" y="1377333"/>
        <a:ext cx="2922104" cy="792000"/>
      </dsp:txXfrm>
    </dsp:sp>
    <dsp:sp modelId="{97A61158-BED0-429C-B707-D189D4B8BCA8}">
      <dsp:nvSpPr>
        <dsp:cNvPr id="0" name=""/>
        <dsp:cNvSpPr/>
      </dsp:nvSpPr>
      <dsp:spPr>
        <a:xfrm>
          <a:off x="3039173" y="1389720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9FC2-EFF8-455A-B43A-EABFBB5BA119}">
      <dsp:nvSpPr>
        <dsp:cNvPr id="0" name=""/>
        <dsp:cNvSpPr/>
      </dsp:nvSpPr>
      <dsp:spPr>
        <a:xfrm>
          <a:off x="3740293" y="1377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Break the problem into a number of subproblems that are smaller instances of the same problem </a:t>
          </a:r>
        </a:p>
      </dsp:txBody>
      <dsp:txXfrm>
        <a:off x="3740293" y="1377333"/>
        <a:ext cx="7948123" cy="792000"/>
      </dsp:txXfrm>
    </dsp:sp>
    <dsp:sp modelId="{353F0D1D-86CA-46ED-8FA3-93861D10410B}">
      <dsp:nvSpPr>
        <dsp:cNvPr id="0" name=""/>
        <dsp:cNvSpPr/>
      </dsp:nvSpPr>
      <dsp:spPr>
        <a:xfrm>
          <a:off x="0" y="2313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Conquer</a:t>
          </a:r>
        </a:p>
      </dsp:txBody>
      <dsp:txXfrm>
        <a:off x="0" y="2313333"/>
        <a:ext cx="2922104" cy="792000"/>
      </dsp:txXfrm>
    </dsp:sp>
    <dsp:sp modelId="{1B906A54-01C8-49BA-B0EB-0BCD6228E5ED}">
      <dsp:nvSpPr>
        <dsp:cNvPr id="0" name=""/>
        <dsp:cNvSpPr/>
      </dsp:nvSpPr>
      <dsp:spPr>
        <a:xfrm>
          <a:off x="2922104" y="2313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C9B33-084A-43F3-9BC9-BB858B3E5A1F}">
      <dsp:nvSpPr>
        <dsp:cNvPr id="0" name=""/>
        <dsp:cNvSpPr/>
      </dsp:nvSpPr>
      <dsp:spPr>
        <a:xfrm>
          <a:off x="3740293" y="2313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3118619"/>
                <a:satOff val="-2006"/>
                <a:lumOff val="1372"/>
                <a:alphaOff val="0"/>
                <a:tint val="98000"/>
                <a:lumMod val="114000"/>
              </a:schemeClr>
            </a:gs>
            <a:gs pos="100000">
              <a:schemeClr val="accent5">
                <a:hueOff val="3118619"/>
                <a:satOff val="-2006"/>
                <a:lumOff val="137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Solve the sub-problems recursively. Solve the smallest problems directly</a:t>
          </a:r>
        </a:p>
      </dsp:txBody>
      <dsp:txXfrm>
        <a:off x="3740293" y="2313333"/>
        <a:ext cx="7948123" cy="792000"/>
      </dsp:txXfrm>
    </dsp:sp>
    <dsp:sp modelId="{AAF3A896-C613-468F-B096-5563D5194314}">
      <dsp:nvSpPr>
        <dsp:cNvPr id="0" name=""/>
        <dsp:cNvSpPr/>
      </dsp:nvSpPr>
      <dsp:spPr>
        <a:xfrm>
          <a:off x="0" y="3249333"/>
          <a:ext cx="2922104" cy="79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101600" rIns="28448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Combine</a:t>
          </a:r>
        </a:p>
      </dsp:txBody>
      <dsp:txXfrm>
        <a:off x="0" y="3249333"/>
        <a:ext cx="2922104" cy="792000"/>
      </dsp:txXfrm>
    </dsp:sp>
    <dsp:sp modelId="{7C3DC978-7D9D-4A5C-B8C8-5C01B6117F17}">
      <dsp:nvSpPr>
        <dsp:cNvPr id="0" name=""/>
        <dsp:cNvSpPr/>
      </dsp:nvSpPr>
      <dsp:spPr>
        <a:xfrm>
          <a:off x="2922104" y="3249333"/>
          <a:ext cx="584420" cy="79200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90451-5A26-42B9-8B73-3B2E86E3C515}">
      <dsp:nvSpPr>
        <dsp:cNvPr id="0" name=""/>
        <dsp:cNvSpPr/>
      </dsp:nvSpPr>
      <dsp:spPr>
        <a:xfrm>
          <a:off x="3740293" y="3249333"/>
          <a:ext cx="7948123" cy="792000"/>
        </a:xfrm>
        <a:prstGeom prst="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Combine the solutions to the subproblems into the solution for the original problem </a:t>
          </a:r>
        </a:p>
      </dsp:txBody>
      <dsp:txXfrm>
        <a:off x="3740293" y="3249333"/>
        <a:ext cx="7948123" cy="7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Thomas H. </a:t>
            </a:r>
            <a:r>
              <a:rPr lang="en-US" sz="1600" dirty="0" err="1"/>
              <a:t>Cormen</a:t>
            </a:r>
            <a:r>
              <a:rPr lang="en-US" sz="1600" dirty="0"/>
              <a:t> et. 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4134944" y="4080544"/>
            <a:ext cx="27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Sajid Iqbal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https://mitpress.mit.edu/books/introduction-algorithms-third-edition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Down 36">
            <a:extLst>
              <a:ext uri="{FF2B5EF4-FFF2-40B4-BE49-F238E27FC236}">
                <a16:creationId xmlns:a16="http://schemas.microsoft.com/office/drawing/2014/main" id="{FE8C8711-5396-4FF9-A797-E0162B8D91CA}"/>
              </a:ext>
            </a:extLst>
          </p:cNvPr>
          <p:cNvSpPr/>
          <p:nvPr/>
        </p:nvSpPr>
        <p:spPr>
          <a:xfrm rot="10800000">
            <a:off x="6190513" y="1753356"/>
            <a:ext cx="5894794" cy="382585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B07A038-E50C-4687-9207-13409D398944}"/>
              </a:ext>
            </a:extLst>
          </p:cNvPr>
          <p:cNvSpPr/>
          <p:nvPr/>
        </p:nvSpPr>
        <p:spPr>
          <a:xfrm>
            <a:off x="155784" y="2058112"/>
            <a:ext cx="5894794" cy="3825853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2B6D2-2601-42AB-9CBD-ADD8FD17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60D7005-51C5-42F1-83DD-F4848E67E44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12378" y="2550242"/>
          <a:ext cx="48932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166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682E3-9C80-4AB5-80F3-D9A95849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D7D4B-4817-4AC8-8ED4-BD5F6A6C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D3394E4-F022-4D1A-9BDB-7C2FE89954B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2378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5FE9BF1-98BD-4BC0-9A56-CF9719CC7EC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87625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BD25698-A75B-419B-8C58-28D9B3ED878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2378" y="393691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2906694-21BB-425A-805F-F87C9200EAD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36057" y="3929264"/>
          <a:ext cx="892444" cy="38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861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81BC2A6D-4E89-4F9B-9936-10B66E80777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2378" y="4604325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9F5E8F03-3117-45ED-B858-7E5FAAC76C2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246873" y="4602510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02F009DA-4B9A-4029-8BFB-39FBF5E2282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09181" y="4626258"/>
          <a:ext cx="34493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931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79CED1ED-2F9C-47C0-8D34-643AF930B7F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440828" y="4628314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C74EA185-7E6F-439F-BC83-EB4E9A4CBEA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87625" y="3949370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A851ADB4-ED8F-4CE4-A2F3-52DBA60A4C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13229" y="396467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60F1448C-6515-4013-B472-3436971F0E5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333372" y="4602726"/>
          <a:ext cx="43370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706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868108D3-08DD-4AC6-BAD8-C102DBB6821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855351" y="4601470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D52A3C2F-1C10-44D9-A875-3C5EC66C7AA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77964" y="4633913"/>
          <a:ext cx="446222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</a:tblGrid>
              <a:tr h="3383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67A372EB-5811-4110-93A8-E572AB8E9C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225711" y="4633913"/>
          <a:ext cx="345533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533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BEF8EC2F-3E26-4F16-B305-D1DB8E227B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4645" y="4639046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7C97A93-7E2F-4EEA-9552-50CDA35569F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389140" y="4637231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73E770CD-F1D9-4904-96C3-8CB1270E3CF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1448" y="4660979"/>
          <a:ext cx="34493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931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5217978A-9EBF-403B-AB21-BBA219AE9FD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583095" y="4663035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5" name="Content Placeholder 5">
            <a:extLst>
              <a:ext uri="{FF2B5EF4-FFF2-40B4-BE49-F238E27FC236}">
                <a16:creationId xmlns:a16="http://schemas.microsoft.com/office/drawing/2014/main" id="{B7838987-9EA4-4E71-ABB3-85C8314963F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75639" y="4637447"/>
          <a:ext cx="43370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706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6FDF710-29AF-48B2-8FA0-67D85E629C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97618" y="4636191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7" name="Content Placeholder 5">
            <a:extLst>
              <a:ext uri="{FF2B5EF4-FFF2-40B4-BE49-F238E27FC236}">
                <a16:creationId xmlns:a16="http://schemas.microsoft.com/office/drawing/2014/main" id="{0554A617-5B97-4C96-BBF7-728B84907F4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820231" y="4668634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AFF22C12-3B76-4876-B82E-710FBEA08AF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367978" y="4668634"/>
          <a:ext cx="345533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533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9" name="Content Placeholder 5">
            <a:extLst>
              <a:ext uri="{FF2B5EF4-FFF2-40B4-BE49-F238E27FC236}">
                <a16:creationId xmlns:a16="http://schemas.microsoft.com/office/drawing/2014/main" id="{B549F5FC-9EF6-4DD2-A78C-37B089C7674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9059" y="393691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0" name="Content Placeholder 5">
            <a:extLst>
              <a:ext uri="{FF2B5EF4-FFF2-40B4-BE49-F238E27FC236}">
                <a16:creationId xmlns:a16="http://schemas.microsoft.com/office/drawing/2014/main" id="{41168B1A-E151-44F3-8BEE-6C510464283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2738" y="3929264"/>
          <a:ext cx="892444" cy="38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861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975E8273-6337-4A87-BBC8-5E6EFD3F8DB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4306" y="3949370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2" name="Content Placeholder 5">
            <a:extLst>
              <a:ext uri="{FF2B5EF4-FFF2-40B4-BE49-F238E27FC236}">
                <a16:creationId xmlns:a16="http://schemas.microsoft.com/office/drawing/2014/main" id="{BF4DAFD0-F9E8-4176-BED1-0E5C7B643D9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829910" y="396467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BE0A0253-A252-48F0-8525-3ED6420EADA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9059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4" name="Content Placeholder 5">
            <a:extLst>
              <a:ext uri="{FF2B5EF4-FFF2-40B4-BE49-F238E27FC236}">
                <a16:creationId xmlns:a16="http://schemas.microsoft.com/office/drawing/2014/main" id="{22BD18A7-A4BC-4430-A614-B029C374E2B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4306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A0B8C5EB-3A90-4CFA-9DD7-81C3134C00A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32492" y="2611388"/>
          <a:ext cx="489329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166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2737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sp>
        <p:nvSpPr>
          <p:cNvPr id="38" name="Arrow: Down 37">
            <a:extLst>
              <a:ext uri="{FF2B5EF4-FFF2-40B4-BE49-F238E27FC236}">
                <a16:creationId xmlns:a16="http://schemas.microsoft.com/office/drawing/2014/main" id="{F6E44E26-2EEA-435E-9A15-C904954563D5}"/>
              </a:ext>
            </a:extLst>
          </p:cNvPr>
          <p:cNvSpPr/>
          <p:nvPr/>
        </p:nvSpPr>
        <p:spPr>
          <a:xfrm>
            <a:off x="1604822" y="2921082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EC395B5-47EE-4FCD-AC7D-D8F9CC615784}"/>
              </a:ext>
            </a:extLst>
          </p:cNvPr>
          <p:cNvSpPr/>
          <p:nvPr/>
        </p:nvSpPr>
        <p:spPr>
          <a:xfrm>
            <a:off x="4301573" y="2921082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9B4D421-7EE0-4435-9E7A-5B9C8FA2206E}"/>
              </a:ext>
            </a:extLst>
          </p:cNvPr>
          <p:cNvSpPr/>
          <p:nvPr/>
        </p:nvSpPr>
        <p:spPr>
          <a:xfrm>
            <a:off x="941514" y="3590316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A6F89B9-4B39-4EEE-9F67-4F806AE01890}"/>
              </a:ext>
            </a:extLst>
          </p:cNvPr>
          <p:cNvSpPr/>
          <p:nvPr/>
        </p:nvSpPr>
        <p:spPr>
          <a:xfrm>
            <a:off x="2251572" y="3630060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559A53F9-82F4-47EB-9D85-3B7B00A1DEBD}"/>
              </a:ext>
            </a:extLst>
          </p:cNvPr>
          <p:cNvSpPr/>
          <p:nvPr/>
        </p:nvSpPr>
        <p:spPr>
          <a:xfrm>
            <a:off x="3622790" y="3576703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4306BDF-AD09-4043-9354-08DE10570C01}"/>
              </a:ext>
            </a:extLst>
          </p:cNvPr>
          <p:cNvSpPr/>
          <p:nvPr/>
        </p:nvSpPr>
        <p:spPr>
          <a:xfrm>
            <a:off x="4937678" y="3615381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888F4D9-695C-4534-84ED-CB30BEF11189}"/>
              </a:ext>
            </a:extLst>
          </p:cNvPr>
          <p:cNvSpPr/>
          <p:nvPr/>
        </p:nvSpPr>
        <p:spPr>
          <a:xfrm>
            <a:off x="739334" y="4228709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0D42B81-06BB-4955-B009-47F396920C1F}"/>
              </a:ext>
            </a:extLst>
          </p:cNvPr>
          <p:cNvSpPr/>
          <p:nvPr/>
        </p:nvSpPr>
        <p:spPr>
          <a:xfrm>
            <a:off x="1187822" y="4232116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E849CDE1-CB20-41B6-A492-881C08D98152}"/>
              </a:ext>
            </a:extLst>
          </p:cNvPr>
          <p:cNvSpPr/>
          <p:nvPr/>
        </p:nvSpPr>
        <p:spPr>
          <a:xfrm>
            <a:off x="1971622" y="4227487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9E0B98A9-5575-429B-B160-739AE5518B81}"/>
              </a:ext>
            </a:extLst>
          </p:cNvPr>
          <p:cNvSpPr/>
          <p:nvPr/>
        </p:nvSpPr>
        <p:spPr>
          <a:xfrm>
            <a:off x="2433654" y="4227487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582A5F25-628F-47CC-AC83-DFB50ECD2ED9}"/>
              </a:ext>
            </a:extLst>
          </p:cNvPr>
          <p:cNvSpPr/>
          <p:nvPr/>
        </p:nvSpPr>
        <p:spPr>
          <a:xfrm>
            <a:off x="3309355" y="4227487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B1FC0CE-618E-4F5C-8E19-1D3654C0BB43}"/>
              </a:ext>
            </a:extLst>
          </p:cNvPr>
          <p:cNvSpPr/>
          <p:nvPr/>
        </p:nvSpPr>
        <p:spPr>
          <a:xfrm>
            <a:off x="3838025" y="4217103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8252B05-1CF2-4A0D-BF88-A784BBCDF6BA}"/>
              </a:ext>
            </a:extLst>
          </p:cNvPr>
          <p:cNvSpPr/>
          <p:nvPr/>
        </p:nvSpPr>
        <p:spPr>
          <a:xfrm>
            <a:off x="4685003" y="4227487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A111AB37-14B4-48CA-9F38-A025F160D2DC}"/>
              </a:ext>
            </a:extLst>
          </p:cNvPr>
          <p:cNvSpPr/>
          <p:nvPr/>
        </p:nvSpPr>
        <p:spPr>
          <a:xfrm>
            <a:off x="5148996" y="4225728"/>
            <a:ext cx="404359" cy="370840"/>
          </a:xfrm>
          <a:prstGeom prst="down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A4A34AA4-D6D0-4D44-A1FD-CB4FC4E0D486}"/>
              </a:ext>
            </a:extLst>
          </p:cNvPr>
          <p:cNvSpPr/>
          <p:nvPr/>
        </p:nvSpPr>
        <p:spPr>
          <a:xfrm rot="10800000">
            <a:off x="7075260" y="428616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9B53A48-308E-4FC6-8B3C-059FDAEC8606}"/>
              </a:ext>
            </a:extLst>
          </p:cNvPr>
          <p:cNvSpPr/>
          <p:nvPr/>
        </p:nvSpPr>
        <p:spPr>
          <a:xfrm rot="10800000">
            <a:off x="8353518" y="4277786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1ADB413-D344-47D7-8F9D-88C21ECD8134}"/>
              </a:ext>
            </a:extLst>
          </p:cNvPr>
          <p:cNvSpPr/>
          <p:nvPr/>
        </p:nvSpPr>
        <p:spPr>
          <a:xfrm rot="10800000">
            <a:off x="9746038" y="4263073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EEF6C514-30F4-48C7-844C-98098C85CA11}"/>
              </a:ext>
            </a:extLst>
          </p:cNvPr>
          <p:cNvSpPr/>
          <p:nvPr/>
        </p:nvSpPr>
        <p:spPr>
          <a:xfrm rot="10800000">
            <a:off x="11071507" y="429003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D635362-24F2-45E1-B80D-6347F2E52768}"/>
              </a:ext>
            </a:extLst>
          </p:cNvPr>
          <p:cNvSpPr/>
          <p:nvPr/>
        </p:nvSpPr>
        <p:spPr>
          <a:xfrm rot="10800000">
            <a:off x="7733979" y="360458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E8B9BB0F-38B1-4DBE-A788-A01D17DB8816}"/>
              </a:ext>
            </a:extLst>
          </p:cNvPr>
          <p:cNvSpPr/>
          <p:nvPr/>
        </p:nvSpPr>
        <p:spPr>
          <a:xfrm rot="10800000">
            <a:off x="10378294" y="3630060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6590961-6C0B-4653-93F5-FED7C0ADE738}"/>
              </a:ext>
            </a:extLst>
          </p:cNvPr>
          <p:cNvSpPr/>
          <p:nvPr/>
        </p:nvSpPr>
        <p:spPr>
          <a:xfrm rot="10800000">
            <a:off x="9077596" y="2977148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B26C-1F0E-4024-BABB-E1585A66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B12A5-716E-43EE-B2C0-D7ABB773F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" y="1443318"/>
                <a:ext cx="6493870" cy="48117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an array to be sorted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start, mid and end indexes</a:t>
                </a:r>
              </a:p>
              <a:p>
                <a:r>
                  <a:rPr lang="en-US" dirty="0"/>
                  <a:t>The procedure </a:t>
                </a:r>
                <a:r>
                  <a:rPr lang="en-US" b="1" dirty="0">
                    <a:solidFill>
                      <a:srgbClr val="FFFF00"/>
                    </a:solidFill>
                  </a:rPr>
                  <a:t>MERGE-SORT(A, p, r) </a:t>
                </a:r>
                <a:r>
                  <a:rPr lang="en-US" dirty="0"/>
                  <a:t>sorts the elements in the subarray </a:t>
                </a:r>
                <a:r>
                  <a:rPr lang="en-US" b="1" dirty="0">
                    <a:solidFill>
                      <a:srgbClr val="FFFF00"/>
                    </a:solidFill>
                  </a:rPr>
                  <a:t>A[p…r]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: There is no element in the array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: there is one element in the array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:  find an index </a:t>
                </a:r>
                <a:r>
                  <a:rPr lang="en-US" b="1" dirty="0">
                    <a:solidFill>
                      <a:srgbClr val="FFFF00"/>
                    </a:solidFill>
                  </a:rPr>
                  <a:t>q</a:t>
                </a:r>
                <a:r>
                  <a:rPr lang="en-US" dirty="0"/>
                  <a:t> that partitions the array </a:t>
                </a:r>
                <a:r>
                  <a:rPr lang="en-US" b="1" dirty="0">
                    <a:solidFill>
                      <a:srgbClr val="FFFF00"/>
                    </a:solidFill>
                  </a:rPr>
                  <a:t>A[p .. r]  </a:t>
                </a:r>
                <a:r>
                  <a:rPr lang="en-US" dirty="0"/>
                  <a:t>into </a:t>
                </a: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</a:rPr>
                  <a:t>A[p .. q], </a:t>
                </a:r>
                <a:r>
                  <a:rPr lang="en-US" dirty="0"/>
                  <a:t>containing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elements</a:t>
                </a:r>
              </a:p>
              <a:p>
                <a:pPr lvl="2"/>
                <a:r>
                  <a:rPr lang="en-US" b="1" dirty="0">
                    <a:solidFill>
                      <a:srgbClr val="FFFF00"/>
                    </a:solidFill>
                  </a:rPr>
                  <a:t>A[q .. r], </a:t>
                </a:r>
                <a:r>
                  <a:rPr lang="en-US" dirty="0"/>
                  <a:t>containing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elements. </a:t>
                </a:r>
              </a:p>
              <a:p>
                <a:pPr lvl="1"/>
                <a:r>
                  <a:rPr lang="en-US" dirty="0"/>
                  <a:t>We make first call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𝑴𝒆𝒓𝒈𝒆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8B12A5-716E-43EE-B2C0-D7ABB773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" y="1443318"/>
                <a:ext cx="6493870" cy="4811708"/>
              </a:xfrm>
              <a:blipFill>
                <a:blip r:embed="rId2"/>
                <a:stretch>
                  <a:fillRect l="-376" t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FF271-CDD5-4272-B587-F5AADFAB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16297-42FE-4672-BC1B-CF33E9A2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91579DE6-547B-4DF5-86C5-244C4C7B580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7845744"/>
                  </p:ext>
                </p:extLst>
              </p:nvPr>
            </p:nvGraphicFramePr>
            <p:xfrm>
              <a:off x="7576803" y="2267079"/>
              <a:ext cx="2981646" cy="18288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2773366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</a:tblGrid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A,p,r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400" dirty="0"/>
                            <a:t>If p&lt;r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/>
                            <a:t>q=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)/2</m:t>
                                  </m:r>
                                </m:e>
                              </m:d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A,p,q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(A,q+1,r)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26247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/>
                            <a:t>Merge(</a:t>
                          </a:r>
                          <a:r>
                            <a:rPr lang="en-US" sz="1400" dirty="0" err="1"/>
                            <a:t>A,p,q,r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91579DE6-547B-4DF5-86C5-244C4C7B580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7845744"/>
                  </p:ext>
                </p:extLst>
              </p:nvPr>
            </p:nvGraphicFramePr>
            <p:xfrm>
              <a:off x="7576803" y="2267079"/>
              <a:ext cx="2981646" cy="18288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2773366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A,p,r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sz="1400" dirty="0"/>
                            <a:t>If p&lt;r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59" t="-198039" r="-875" b="-3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</a:t>
                          </a:r>
                          <a:r>
                            <a:rPr lang="en-US" sz="1400" dirty="0" err="1"/>
                            <a:t>A,p,q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 err="1"/>
                            <a:t>MergeSort</a:t>
                          </a:r>
                          <a:r>
                            <a:rPr lang="en-US" sz="1400" dirty="0"/>
                            <a:t>(A,q+1,r)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1400" dirty="0"/>
                            <a:t>Merge(</a:t>
                          </a:r>
                          <a:r>
                            <a:rPr lang="en-US" sz="1400" dirty="0" err="1"/>
                            <a:t>A,p,q,r</a:t>
                          </a:r>
                          <a:r>
                            <a:rPr lang="en-US" sz="14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5398158-1D18-495F-8D98-4A41305389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630704"/>
              </p:ext>
            </p:extLst>
          </p:nvPr>
        </p:nvGraphicFramePr>
        <p:xfrm>
          <a:off x="7576801" y="1732219"/>
          <a:ext cx="2981648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2706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2737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19A93D1D-CE9E-4801-931E-8789DCCD8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848461"/>
              </p:ext>
            </p:extLst>
          </p:nvPr>
        </p:nvGraphicFramePr>
        <p:xfrm>
          <a:off x="7576801" y="1197359"/>
          <a:ext cx="298164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2706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372706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2737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E20D-9D58-4318-802A-7E133AE9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7D67-5215-46DA-A00F-0EFC2647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81C0F44-8CD3-4928-897C-A85735B6A480}"/>
              </a:ext>
            </a:extLst>
          </p:cNvPr>
          <p:cNvSpPr/>
          <p:nvPr/>
        </p:nvSpPr>
        <p:spPr>
          <a:xfrm rot="10800000">
            <a:off x="6190513" y="1753356"/>
            <a:ext cx="5894794" cy="382585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2AA7F27-2772-4115-AE8C-81F4455E049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54645" y="4639046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B9C4A176-9A9C-45D1-8947-8F6668CAA6E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389140" y="4637231"/>
          <a:ext cx="3457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720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BE29E2C1-25D3-4506-91E5-30EF592997E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1448" y="4660979"/>
          <a:ext cx="34493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4931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8BDE4467-0204-4BEB-949C-D52AF158185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583095" y="4663035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C7D14CD8-AE02-4CB3-9622-354D70E06D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475639" y="4637447"/>
          <a:ext cx="43370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3706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39AF938E-5847-4F02-A081-70AAD02EBF8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997618" y="4636191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DD3E5FB5-7408-4D63-BA16-F99471E98EE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820231" y="4668634"/>
          <a:ext cx="44622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8CC68A60-3F33-4B8C-9521-DCBF6C614D7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367978" y="4668634"/>
          <a:ext cx="345533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5533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6D1EA4F8-9006-469A-BE43-166E9195886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9059" y="393691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DE3B7D2A-C091-4D21-99B5-EB9204DB8AF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2738" y="3929264"/>
          <a:ext cx="892444" cy="38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861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1A26E264-9B8E-4F0A-BDF9-00AD246790D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4306" y="3949370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71EFC2B-3AC0-4342-B7F0-2562A308C8A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0829910" y="3964678"/>
          <a:ext cx="8924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622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44622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D945AA2B-9C1E-4482-AA2A-6E0CBD02FC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29059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641D447A-496B-4B11-AE31-2A104791CBD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04306" y="3295443"/>
          <a:ext cx="221804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5451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55451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7EB8E362-4E52-4C17-BE8E-F666EEFB5FA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832492" y="2611388"/>
          <a:ext cx="4893296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166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2737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  <p:sp>
        <p:nvSpPr>
          <p:cNvPr id="22" name="Arrow: Down 21">
            <a:extLst>
              <a:ext uri="{FF2B5EF4-FFF2-40B4-BE49-F238E27FC236}">
                <a16:creationId xmlns:a16="http://schemas.microsoft.com/office/drawing/2014/main" id="{E7453A57-DEE9-49A8-A15F-2856F726EF5E}"/>
              </a:ext>
            </a:extLst>
          </p:cNvPr>
          <p:cNvSpPr/>
          <p:nvPr/>
        </p:nvSpPr>
        <p:spPr>
          <a:xfrm rot="10800000">
            <a:off x="7075260" y="428616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F87176C-DDB1-4F23-B116-3A20BDAA3FFD}"/>
              </a:ext>
            </a:extLst>
          </p:cNvPr>
          <p:cNvSpPr/>
          <p:nvPr/>
        </p:nvSpPr>
        <p:spPr>
          <a:xfrm rot="10800000">
            <a:off x="8353518" y="4277786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3E1BAF6-AF93-4DF1-B29A-FD62A5F1E963}"/>
              </a:ext>
            </a:extLst>
          </p:cNvPr>
          <p:cNvSpPr/>
          <p:nvPr/>
        </p:nvSpPr>
        <p:spPr>
          <a:xfrm rot="10800000">
            <a:off x="9746038" y="4263073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E2C47AE-1EE5-451A-835F-799896E18315}"/>
              </a:ext>
            </a:extLst>
          </p:cNvPr>
          <p:cNvSpPr/>
          <p:nvPr/>
        </p:nvSpPr>
        <p:spPr>
          <a:xfrm rot="10800000">
            <a:off x="11071507" y="429003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5D78D23-9266-4AF3-9162-2CEB4FFC8FB9}"/>
              </a:ext>
            </a:extLst>
          </p:cNvPr>
          <p:cNvSpPr/>
          <p:nvPr/>
        </p:nvSpPr>
        <p:spPr>
          <a:xfrm rot="10800000">
            <a:off x="7733979" y="3604587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632FA2E-2082-4CF1-A7ED-52B48E1A7CC9}"/>
              </a:ext>
            </a:extLst>
          </p:cNvPr>
          <p:cNvSpPr/>
          <p:nvPr/>
        </p:nvSpPr>
        <p:spPr>
          <a:xfrm rot="10800000">
            <a:off x="10378294" y="3630060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AEFB9E9-7326-45CB-BA1B-055E82396CE2}"/>
              </a:ext>
            </a:extLst>
          </p:cNvPr>
          <p:cNvSpPr/>
          <p:nvPr/>
        </p:nvSpPr>
        <p:spPr>
          <a:xfrm rot="10800000">
            <a:off x="9077596" y="2977148"/>
            <a:ext cx="404359" cy="370840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Content Placeholder 5">
                <a:extLst>
                  <a:ext uri="{FF2B5EF4-FFF2-40B4-BE49-F238E27FC236}">
                    <a16:creationId xmlns:a16="http://schemas.microsoft.com/office/drawing/2014/main" id="{9F1D0203-EE3E-442F-9C75-F4C89E6ABDE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8218003"/>
                  </p:ext>
                </p:extLst>
              </p:nvPr>
            </p:nvGraphicFramePr>
            <p:xfrm>
              <a:off x="274246" y="295729"/>
              <a:ext cx="5529070" cy="60350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6778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5061288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</a:tblGrid>
                  <a:tr h="304734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𝑀𝐸𝑅𝐺𝐸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+ 1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𝑎𝑟𝑟𝑎𝑦𝑠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]&lt;=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304734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Content Placeholder 5">
                <a:extLst>
                  <a:ext uri="{FF2B5EF4-FFF2-40B4-BE49-F238E27FC236}">
                    <a16:creationId xmlns:a16="http://schemas.microsoft.com/office/drawing/2014/main" id="{9F1D0203-EE3E-442F-9C75-F4C89E6ABDE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8218003"/>
                  </p:ext>
                </p:extLst>
              </p:nvPr>
            </p:nvGraphicFramePr>
            <p:xfrm>
              <a:off x="274246" y="295729"/>
              <a:ext cx="5529070" cy="60350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6778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5061288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b="-17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00000" b="-16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200000" b="-15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300000" b="-14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400000" b="-13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500000" b="-12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600000" b="-11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700000" b="-10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785714" b="-8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901818" b="-8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001818" b="-7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101818" b="-6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201818" b="-5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301818" b="-4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401818" b="-3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501818" b="-2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601818" b="-1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l" defTabSz="457200" rtl="0" eaLnBrk="1" latinLnBrk="0" hangingPunct="1"/>
                          <a:r>
                            <a:rPr lang="en-US" sz="1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266" t="-1701818" b="-1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0" name="Content Placeholder 5">
            <a:extLst>
              <a:ext uri="{FF2B5EF4-FFF2-40B4-BE49-F238E27FC236}">
                <a16:creationId xmlns:a16="http://schemas.microsoft.com/office/drawing/2014/main" id="{FF45F610-61E9-4540-96CE-6A49E5524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472316"/>
              </p:ext>
            </p:extLst>
          </p:nvPr>
        </p:nvGraphicFramePr>
        <p:xfrm>
          <a:off x="6836101" y="2165527"/>
          <a:ext cx="4893296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1662">
                  <a:extLst>
                    <a:ext uri="{9D8B030D-6E8A-4147-A177-3AD203B41FA5}">
                      <a16:colId xmlns:a16="http://schemas.microsoft.com/office/drawing/2014/main" val="215501425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9800853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6048855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4054610775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1534227064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775982478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979105611"/>
                    </a:ext>
                  </a:extLst>
                </a:gridCol>
                <a:gridCol w="611662">
                  <a:extLst>
                    <a:ext uri="{9D8B030D-6E8A-4147-A177-3AD203B41FA5}">
                      <a16:colId xmlns:a16="http://schemas.microsoft.com/office/drawing/2014/main" val="3492732825"/>
                    </a:ext>
                  </a:extLst>
                </a:gridCol>
              </a:tblGrid>
              <a:tr h="2737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6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5597-7813-499B-B841-24E9F6A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FC576-6251-4999-A7AC-82DB93325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405" y="1331259"/>
                <a:ext cx="6432543" cy="4195481"/>
              </a:xfrm>
            </p:spPr>
            <p:txBody>
              <a:bodyPr/>
              <a:lstStyle/>
              <a:p>
                <a:r>
                  <a:rPr lang="en-US" dirty="0"/>
                  <a:t>At the start of each iteration of the </a:t>
                </a:r>
                <a:r>
                  <a:rPr lang="en-US" b="1" dirty="0"/>
                  <a:t>for </a:t>
                </a:r>
                <a:r>
                  <a:rPr lang="en-US" dirty="0"/>
                  <a:t>loop of lines 13–18, the subarray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..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smallest elements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..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..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r>
                  <a:rPr lang="en-US" dirty="0"/>
                  <a:t>in sorted order. 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are the smallest elements of their arrays that have not been copied back into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Loop invariant follows the principal of </a:t>
                </a:r>
                <a:r>
                  <a:rPr lang="en-US" i="1" dirty="0">
                    <a:solidFill>
                      <a:srgbClr val="00B050"/>
                    </a:solidFill>
                    <a:highlight>
                      <a:srgbClr val="FFFF00"/>
                    </a:highlight>
                  </a:rPr>
                  <a:t>mathematical induction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5FC576-6251-4999-A7AC-82DB93325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405" y="1331259"/>
                <a:ext cx="6432543" cy="4195481"/>
              </a:xfrm>
              <a:blipFill>
                <a:blip r:embed="rId2"/>
                <a:stretch>
                  <a:fillRect l="-379" t="-726" r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2D928-CF4F-412B-B3A4-2996BBBB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5AB7-106E-4F15-9631-B816828B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8DE1341-D72A-4AFB-98FA-BD9509FA9C5C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6776947" y="32385"/>
              <a:ext cx="5415053" cy="676656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</a:tblGrid>
                  <a:tr h="274264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𝑀𝐸𝑅𝐺𝐸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+ 1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𝑎𝑟𝑟𝑎𝑦𝑠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𝒇𝒐𝒓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𝒕𝒐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err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]&lt;=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err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𝒆𝒍𝒔𝒆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𝒊𝒇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]==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8DE1341-D72A-4AFB-98FA-BD9509FA9C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5740232"/>
                  </p:ext>
                </p:extLst>
              </p:nvPr>
            </p:nvGraphicFramePr>
            <p:xfrm>
              <a:off x="6776947" y="32385"/>
              <a:ext cx="5415053" cy="676656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94545" r="-246" b="-18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94545" r="-246" b="-17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294545" r="-246" b="-16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394545" r="-246" b="-15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494545" r="-246" b="-1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594545" r="-246" b="-1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694545" r="-246" b="-12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794545" r="-246" b="-1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894545" r="-246" b="-10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976786" r="-246" b="-94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096364" r="-246" b="-85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012308" r="-246" b="-6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112308" r="-246" b="-5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212308" r="-246" b="-4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312308" r="-246" b="-3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412308" r="-246" b="-2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512308" r="-24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rgbClr val="7030A0"/>
                              </a:solidFill>
                            </a:rPr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06" t="-1612308" r="-24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1D25911A-6B4E-452F-B548-CC4EC195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768" y="4299610"/>
            <a:ext cx="3260286" cy="21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7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A193-4356-481F-9E36-ED70D476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0" y="102289"/>
            <a:ext cx="4729185" cy="1400530"/>
          </a:xfrm>
        </p:spPr>
        <p:txBody>
          <a:bodyPr/>
          <a:lstStyle/>
          <a:p>
            <a:r>
              <a:rPr lang="en-US" dirty="0"/>
              <a:t>Merge Sort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FEE14FF-51AD-4AF3-BC74-663CB69ED6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433392" y="257297"/>
              <a:ext cx="6758608" cy="63398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  <a:gridCol w="1343555">
                      <a:extLst>
                        <a:ext uri="{9D8B030D-6E8A-4147-A177-3AD203B41FA5}">
                          <a16:colId xmlns:a16="http://schemas.microsoft.com/office/drawing/2014/main" val="838943632"/>
                        </a:ext>
                      </a:extLst>
                    </a:gridCol>
                  </a:tblGrid>
                  <a:tr h="274264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Costs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𝑀𝐸𝑅𝐺𝐸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+ 1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𝑎𝑟𝑟𝑎𝑦𝑠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 ∗(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∗1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]&lt;=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1FEE14FF-51AD-4AF3-BC74-663CB69ED6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72925947"/>
                  </p:ext>
                </p:extLst>
              </p:nvPr>
            </p:nvGraphicFramePr>
            <p:xfrm>
              <a:off x="5433392" y="257297"/>
              <a:ext cx="6758608" cy="63398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  <a:gridCol w="1343555">
                      <a:extLst>
                        <a:ext uri="{9D8B030D-6E8A-4147-A177-3AD203B41FA5}">
                          <a16:colId xmlns:a16="http://schemas.microsoft.com/office/drawing/2014/main" val="8389436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Costs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94545" r="-27340" b="-1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94545" r="-909" b="-17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94545" r="-27340" b="-1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94545" r="-909" b="-16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294545" r="-27340" b="-1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294545" r="-909" b="-15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394545" r="-27340" b="-1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394545" r="-909" b="-14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494545" r="-27340" b="-1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494545" r="-909" b="-1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594545" r="-27340" b="-1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594545" r="-909" b="-1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694545" r="-27340" b="-1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694545" r="-909" b="-1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794545" r="-27340" b="-10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794545" r="-909" b="-10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878571" r="-27340" b="-9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878571" r="-909" b="-9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996364" r="-27340" b="-8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996364" r="-909" b="-8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096364" r="-27340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096364" r="-909" b="-7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196364" r="-27340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196364" r="-909" b="-6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296364" r="-2734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296364" r="-909" b="-5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396364" r="-2734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396364" r="-909" b="-4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496364" r="-2734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496364" r="-909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596364" r="-2734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596364" r="-909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696364" r="-2734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696364" r="-909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29" t="-1796364" r="-2734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5000" t="-1796364" r="-909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A9AC0-094E-4B7B-A38E-B324386E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38D29-7BF9-430B-817C-6FF2D0CB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568AE6-61D5-4C52-9956-A9355F734614}"/>
                  </a:ext>
                </a:extLst>
              </p:cNvPr>
              <p:cNvSpPr txBox="1"/>
              <p:nvPr/>
            </p:nvSpPr>
            <p:spPr>
              <a:xfrm>
                <a:off x="207114" y="1518668"/>
                <a:ext cx="4881721" cy="1672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∗1+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568AE6-61D5-4C52-9956-A9355F73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4" y="1518668"/>
                <a:ext cx="4881721" cy="1672894"/>
              </a:xfrm>
              <a:prstGeom prst="rect">
                <a:avLst/>
              </a:prstGeom>
              <a:blipFill>
                <a:blip r:embed="rId3"/>
                <a:stretch>
                  <a:fillRect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D0CC4-9CD5-4AF2-AC21-34031275BB27}"/>
                  </a:ext>
                </a:extLst>
              </p:cNvPr>
              <p:cNvSpPr txBox="1"/>
              <p:nvPr/>
            </p:nvSpPr>
            <p:spPr>
              <a:xfrm>
                <a:off x="207113" y="3191562"/>
                <a:ext cx="5004575" cy="1314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9D0CC4-9CD5-4AF2-AC21-34031275B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13" y="3191562"/>
                <a:ext cx="5004575" cy="1314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D7F2D-F87A-4897-AAFA-2B5CE36005F9}"/>
                  </a:ext>
                </a:extLst>
              </p:cNvPr>
              <p:cNvSpPr txBox="1"/>
              <p:nvPr/>
            </p:nvSpPr>
            <p:spPr>
              <a:xfrm>
                <a:off x="145686" y="4506024"/>
                <a:ext cx="5525295" cy="1211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D7F2D-F87A-4897-AAFA-2B5CE360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6" y="4506024"/>
                <a:ext cx="5525295" cy="12110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2FCA33-66C9-4CEA-834B-8DF1E46C0DA3}"/>
                  </a:ext>
                </a:extLst>
              </p:cNvPr>
              <p:cNvSpPr txBox="1"/>
              <p:nvPr/>
            </p:nvSpPr>
            <p:spPr>
              <a:xfrm>
                <a:off x="145685" y="5589248"/>
                <a:ext cx="2558457" cy="618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 dirty="0" err="1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2FCA33-66C9-4CEA-834B-8DF1E46C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85" y="5589248"/>
                <a:ext cx="2558457" cy="6185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FDBCDA-5BFE-4D5B-A12D-E387E4649A20}"/>
                  </a:ext>
                </a:extLst>
              </p:cNvPr>
              <p:cNvSpPr txBox="1"/>
              <p:nvPr/>
            </p:nvSpPr>
            <p:spPr>
              <a:xfrm>
                <a:off x="1936254" y="6062509"/>
                <a:ext cx="3033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𝐶𝑛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𝐶𝑛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3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FDBCDA-5BFE-4D5B-A12D-E387E464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54" y="6062509"/>
                <a:ext cx="303339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8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6559-DE82-46BF-AC88-8075F0F4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7074666-64B1-4C90-86B5-1CC650AEC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589086" y="2281519"/>
              <a:ext cx="4813783" cy="29730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4165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3443183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  <a:gridCol w="1126435">
                      <a:extLst>
                        <a:ext uri="{9D8B030D-6E8A-4147-A177-3AD203B41FA5}">
                          <a16:colId xmlns:a16="http://schemas.microsoft.com/office/drawing/2014/main" val="4189100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90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If p&lt;r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Q=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)/2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A,p,q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(A,q+1,r)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Merge(</a:t>
                          </a:r>
                          <a:r>
                            <a:rPr lang="en-US" dirty="0" err="1"/>
                            <a:t>A,p,q,r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87074666-64B1-4C90-86B5-1CC650AEC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5978280"/>
                  </p:ext>
                </p:extLst>
              </p:nvPr>
            </p:nvGraphicFramePr>
            <p:xfrm>
              <a:off x="1589086" y="2281519"/>
              <a:ext cx="4813783" cy="297307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4165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3443183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  <a:gridCol w="1126435">
                      <a:extLst>
                        <a:ext uri="{9D8B030D-6E8A-4147-A177-3AD203B41FA5}">
                          <a16:colId xmlns:a16="http://schemas.microsoft.com/office/drawing/2014/main" val="4189100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90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108197" r="-216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If p&lt;r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208197" r="-2162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44" t="-313333" r="-33392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313333" r="-2162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A,p,q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269565" r="-2162" b="-1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(A,q+1,r)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369565" r="-2162" b="-8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Merge(</a:t>
                          </a:r>
                          <a:r>
                            <a:rPr lang="en-US" dirty="0" err="1"/>
                            <a:t>A,p,q,r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8108" t="-708197" r="-216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578FD-7F07-4736-9525-90CB281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0F3F3-824B-4578-B17A-5841C46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E5C4E3-38E7-40C0-B0B8-B9BD8F694801}"/>
              </a:ext>
            </a:extLst>
          </p:cNvPr>
          <p:cNvSpPr txBox="1">
            <a:spLocks/>
          </p:cNvSpPr>
          <p:nvPr/>
        </p:nvSpPr>
        <p:spPr>
          <a:xfrm>
            <a:off x="543339" y="4854496"/>
            <a:ext cx="9130748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44EAFD3-8866-4860-B6FB-9CB0204C3F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8164" y="2734150"/>
                <a:ext cx="3714750" cy="182217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44EAFD3-8866-4860-B6FB-9CB0204C3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64" y="2734150"/>
                <a:ext cx="3714750" cy="1822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9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5FAF-6AF7-4EDE-BA7E-DC3D4DF3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56" y="119126"/>
            <a:ext cx="9404723" cy="1400530"/>
          </a:xfrm>
        </p:spPr>
        <p:txBody>
          <a:bodyPr/>
          <a:lstStyle/>
          <a:p>
            <a:r>
              <a:rPr lang="en-US" dirty="0"/>
              <a:t>Solving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EF239BF-057A-4EC3-ACC6-CFF50D237F6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1695945" y="869441"/>
              <a:ext cx="7885564" cy="586943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249964">
                      <a:extLst>
                        <a:ext uri="{9D8B030D-6E8A-4147-A177-3AD203B41FA5}">
                          <a16:colId xmlns:a16="http://schemas.microsoft.com/office/drawing/2014/main" val="511468403"/>
                        </a:ext>
                      </a:extLst>
                    </a:gridCol>
                    <a:gridCol w="3635600">
                      <a:extLst>
                        <a:ext uri="{9D8B030D-6E8A-4147-A177-3AD203B41FA5}">
                          <a16:colId xmlns:a16="http://schemas.microsoft.com/office/drawing/2014/main" val="732109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Solution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Argument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58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/2)+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Put n/2 in place of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19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)=2[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→4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Substituting T(n/2)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/4)+2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)=4[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/4)]+2</m:t>
                                </m:r>
                                <m:r>
                                  <a:rPr lang="en-US" sz="180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)=4[2.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/4/2)+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/4]+2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)=8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/8)+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)=8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/8)+3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>
                                          <m:f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num>
                                      <m:den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7402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75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744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387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DEF239BF-057A-4EC3-ACC6-CFF50D237F6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1161507"/>
                  </p:ext>
                </p:extLst>
              </p:nvPr>
            </p:nvGraphicFramePr>
            <p:xfrm>
              <a:off x="1695945" y="869441"/>
              <a:ext cx="7885564" cy="586943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249964">
                      <a:extLst>
                        <a:ext uri="{9D8B030D-6E8A-4147-A177-3AD203B41FA5}">
                          <a16:colId xmlns:a16="http://schemas.microsoft.com/office/drawing/2014/main" val="511468403"/>
                        </a:ext>
                      </a:extLst>
                    </a:gridCol>
                    <a:gridCol w="3635600">
                      <a:extLst>
                        <a:ext uri="{9D8B030D-6E8A-4147-A177-3AD203B41FA5}">
                          <a16:colId xmlns:a16="http://schemas.microsoft.com/office/drawing/2014/main" val="732109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Solution Step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Argument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58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108197" r="-86227" b="-1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232387"/>
                      </a:ext>
                    </a:extLst>
                  </a:tr>
                  <a:tr h="7370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104959" r="-86227" b="-597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Put n/2 in place of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194893"/>
                      </a:ext>
                    </a:extLst>
                  </a:tr>
                  <a:tr h="9699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155975" r="-86227" b="-3547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Substituting T(n/2)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493474"/>
                      </a:ext>
                    </a:extLst>
                  </a:tr>
                  <a:tr h="19310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128391" r="-86227" b="-77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918" t="-128391" r="-670" b="-77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7402845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786957" r="-86227" b="-168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75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744453"/>
                      </a:ext>
                    </a:extLst>
                  </a:tr>
                  <a:tr h="5594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3" t="-953261" r="-86227" b="-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3872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5B944-1B1D-4731-BF0B-FCB2A131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Dr. 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6DCB-1CEF-4A8A-BAAD-385A9CD2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35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F760-D72D-4CDB-A06E-4BE6DA84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E91B9-F537-4A0D-A229-600EA748F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1262" y="1652868"/>
                <a:ext cx="6699702" cy="4195481"/>
              </a:xfrm>
            </p:spPr>
            <p:txBody>
              <a:bodyPr/>
              <a:lstStyle/>
              <a:p>
                <a:r>
                  <a:rPr lang="en-US" dirty="0"/>
                  <a:t>By expanding the expression this way will reach to a point 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this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=8 →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DE91B9-F537-4A0D-A229-600EA748F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1262" y="1652868"/>
                <a:ext cx="6699702" cy="4195481"/>
              </a:xfrm>
              <a:blipFill>
                <a:blip r:embed="rId2"/>
                <a:stretch>
                  <a:fillRect l="-364" t="-727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C63D4-7A97-476C-8F62-F147BEE8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B4B49-D12F-4219-8FB4-3915879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A8D07C-740F-40A6-82B9-5B553701C3F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76008" y="3429000"/>
              <a:ext cx="4796342" cy="27735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796342">
                      <a:extLst>
                        <a:ext uri="{9D8B030D-6E8A-4147-A177-3AD203B41FA5}">
                          <a16:colId xmlns:a16="http://schemas.microsoft.com/office/drawing/2014/main" val="1864293532"/>
                        </a:ext>
                      </a:extLst>
                    </a:gridCol>
                  </a:tblGrid>
                  <a:tr h="2419349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dirty="0"/>
                                      <m:t>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err="1" smtClean="0">
                                    <a:latin typeface="Cambria Math" panose="02040503050406030204" pitchFamily="18" charset="0"/>
                                  </a:rPr>
                                  <m:t>𝑛𝑙𝑜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err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dirty="0" err="1" smtClean="0">
                                    <a:latin typeface="Cambria Math" panose="02040503050406030204" pitchFamily="18" charset="0"/>
                                  </a:rPr>
                                  <m:t>𝑛𝑙𝑜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err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</m:t>
                                </m:r>
                                <m:sSub>
                                  <m:sSubPr>
                                    <m:ctrlP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FFFF00"/>
                            </a:solidFill>
                          </a:endParaRPr>
                        </a:p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851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A8D07C-740F-40A6-82B9-5B553701C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85088"/>
                  </p:ext>
                </p:extLst>
              </p:nvPr>
            </p:nvGraphicFramePr>
            <p:xfrm>
              <a:off x="2576008" y="3429000"/>
              <a:ext cx="4796342" cy="277355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796342">
                      <a:extLst>
                        <a:ext uri="{9D8B030D-6E8A-4147-A177-3AD203B41FA5}">
                          <a16:colId xmlns:a16="http://schemas.microsoft.com/office/drawing/2014/main" val="1864293532"/>
                        </a:ext>
                      </a:extLst>
                    </a:gridCol>
                  </a:tblGrid>
                  <a:tr h="2773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" t="-219" r="-508" b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58513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01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0783-BF94-437D-83EB-0AB27644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20" y="295729"/>
            <a:ext cx="9404723" cy="1400530"/>
          </a:xfrm>
        </p:spPr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1C47F-F41F-4FA9-9D29-000C55C7E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165" y="1734691"/>
                <a:ext cx="4813783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𝑠𝑝𝑎𝑐𝑒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𝑀𝑒𝑟𝑔𝑒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1C47F-F41F-4FA9-9D29-000C55C7E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165" y="1734691"/>
                <a:ext cx="4813783" cy="4195481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26447-92D1-45F2-ADC3-8DC54379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43A3F-134F-4E43-B29E-6A895086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8C4D88A-40DF-4678-944A-F63566437612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433392" y="257297"/>
              <a:ext cx="6758608" cy="63398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  <a:gridCol w="1343555">
                      <a:extLst>
                        <a:ext uri="{9D8B030D-6E8A-4147-A177-3AD203B41FA5}">
                          <a16:colId xmlns:a16="http://schemas.microsoft.com/office/drawing/2014/main" val="838943632"/>
                        </a:ext>
                      </a:extLst>
                    </a:gridCol>
                  </a:tblGrid>
                  <a:tr h="274264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Costs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𝑀𝐸𝑅𝐺𝐸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S(n+3)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pt-BR" sz="1600" b="0" i="1" kern="1200" dirty="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=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− 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𝑝</m:t>
                                </m:r>
                                <m:r>
                                  <a:rPr lang="pt-BR" sz="16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+ 1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[1,…,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𝑏𝑒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𝑎𝑟𝑟𝑎𝑦𝑠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n/2+n/2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]&lt;=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1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]==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27426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>
                <a:extLst>
                  <a:ext uri="{FF2B5EF4-FFF2-40B4-BE49-F238E27FC236}">
                    <a16:creationId xmlns:a16="http://schemas.microsoft.com/office/drawing/2014/main" id="{18C4D88A-40DF-4678-944A-F635664376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1734807"/>
                  </p:ext>
                </p:extLst>
              </p:nvPr>
            </p:nvGraphicFramePr>
            <p:xfrm>
              <a:off x="5433392" y="257297"/>
              <a:ext cx="6758608" cy="6339840"/>
            </p:xfrm>
            <a:graphic>
              <a:graphicData uri="http://schemas.openxmlformats.org/drawingml/2006/table">
                <a:tbl>
                  <a:tblPr firstRow="1" bandRow="1">
                    <a:tableStyleId>{35758FB7-9AC5-4552-8A53-C91805E547FA}</a:tableStyleId>
                  </a:tblPr>
                  <a:tblGrid>
                    <a:gridCol w="471992">
                      <a:extLst>
                        <a:ext uri="{9D8B030D-6E8A-4147-A177-3AD203B41FA5}">
                          <a16:colId xmlns:a16="http://schemas.microsoft.com/office/drawing/2014/main" val="1382378474"/>
                        </a:ext>
                      </a:extLst>
                    </a:gridCol>
                    <a:gridCol w="4943061">
                      <a:extLst>
                        <a:ext uri="{9D8B030D-6E8A-4147-A177-3AD203B41FA5}">
                          <a16:colId xmlns:a16="http://schemas.microsoft.com/office/drawing/2014/main" val="3915213992"/>
                        </a:ext>
                      </a:extLst>
                    </a:gridCol>
                    <a:gridCol w="1343555">
                      <a:extLst>
                        <a:ext uri="{9D8B030D-6E8A-4147-A177-3AD203B41FA5}">
                          <a16:colId xmlns:a16="http://schemas.microsoft.com/office/drawing/2014/main" val="8389436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Algorithm Steps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Costs</a:t>
                          </a:r>
                        </a:p>
                      </a:txBody>
                      <a:tcPr>
                        <a:lnB w="19050" cap="rnd" cmpd="sng" algn="ctr">
                          <a:noFill/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886263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94545" r="-27340" b="-17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S(n+3)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19050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530818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94545" r="-27340" b="-16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741311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294545" r="-27340" b="-1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151909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394545" r="-27340" b="-1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n/2+n/2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89092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494545" r="-27340" b="-1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726860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594545" r="-27340" b="-1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906006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694545" r="-27340" b="-1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92308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794545" r="-27340" b="-10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988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878571" r="-27340" b="-9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898255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996364" r="-27340" b="-8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63320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096364" r="-27340" b="-7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922146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12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196364" r="-27340" b="-6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34604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13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296364" r="-2734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1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67443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14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396364" r="-2734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28063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15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496364" r="-2734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722389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16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596364" r="-2734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8659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17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696364" r="-2734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275153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18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729" t="-1796364" r="-27340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400" dirty="0"/>
                            <a:t>0</a:t>
                          </a:r>
                        </a:p>
                      </a:txBody>
                      <a:tcPr>
                        <a:lnL w="9525" cap="rnd" cmpd="sng" algn="ctr">
                          <a:noFill/>
                          <a:prstDash val="solid"/>
                        </a:lnL>
                        <a:lnR w="9525" cap="rnd" cmpd="sng" algn="ctr">
                          <a:noFill/>
                          <a:prstDash val="solid"/>
                        </a:lnR>
                        <a:lnT w="9525" cap="rnd" cmpd="sng" algn="ctr">
                          <a:noFill/>
                          <a:prstDash val="solid"/>
                        </a:lnT>
                        <a:lnB w="9525" cap="rnd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606755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20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84D2-08B8-4E1E-8387-532ED706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94549-A604-4515-9430-A00F4E5EF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137" y="1581430"/>
                <a:ext cx="5969001" cy="419548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𝑛𝑙𝑜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𝑖𝑛𝑐𝑙𝑢𝑑𝑖𝑛𝑔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𝑠𝑡𝑎𝑐𝑘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However the code runs in depth first mode so the space used by instruction 4, will also be utilized by instruction 6.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394549-A604-4515-9430-A00F4E5EF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37" y="1581430"/>
                <a:ext cx="5969001" cy="4195481"/>
              </a:xfrm>
              <a:blipFill>
                <a:blip r:embed="rId2"/>
                <a:stretch>
                  <a:fillRect l="-511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2A247-FD4E-4656-AE24-0158F678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2169-B988-4A23-BFA4-5AFB185E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F7689BC7-6BBC-4E3D-8E62-BCE97680F34C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6954952" y="1853248"/>
              <a:ext cx="4813783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4165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3250221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  <a:gridCol w="1319397">
                      <a:extLst>
                        <a:ext uri="{9D8B030D-6E8A-4147-A177-3AD203B41FA5}">
                          <a16:colId xmlns:a16="http://schemas.microsoft.com/office/drawing/2014/main" val="4189100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90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If p&lt;r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q=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)/2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A,p,q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/2+2)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(A,q+1,r)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/2+2)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Merge(</a:t>
                          </a:r>
                          <a:r>
                            <a:rPr lang="en-US" dirty="0" err="1"/>
                            <a:t>A,p,q,r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F7689BC7-6BBC-4E3D-8E62-BCE97680F34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6821360"/>
                  </p:ext>
                </p:extLst>
              </p:nvPr>
            </p:nvGraphicFramePr>
            <p:xfrm>
              <a:off x="6954952" y="1853248"/>
              <a:ext cx="4813783" cy="25958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44165">
                      <a:extLst>
                        <a:ext uri="{9D8B030D-6E8A-4147-A177-3AD203B41FA5}">
                          <a16:colId xmlns:a16="http://schemas.microsoft.com/office/drawing/2014/main" val="3711776910"/>
                        </a:ext>
                      </a:extLst>
                    </a:gridCol>
                    <a:gridCol w="3250221">
                      <a:extLst>
                        <a:ext uri="{9D8B030D-6E8A-4147-A177-3AD203B41FA5}">
                          <a16:colId xmlns:a16="http://schemas.microsoft.com/office/drawing/2014/main" val="2570287250"/>
                        </a:ext>
                      </a:extLst>
                    </a:gridCol>
                    <a:gridCol w="1319397">
                      <a:extLst>
                        <a:ext uri="{9D8B030D-6E8A-4147-A177-3AD203B41FA5}">
                          <a16:colId xmlns:a16="http://schemas.microsoft.com/office/drawing/2014/main" val="41891007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 Steps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909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108197" r="-184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873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1"/>
                          <a:r>
                            <a:rPr lang="en-US" dirty="0"/>
                            <a:t>If p&lt;r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208197" r="-184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679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78" t="-313333" r="-41386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313333" r="-1843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70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dirty="0" err="1"/>
                            <a:t>A,p,q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406557" r="-184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31547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 err="1"/>
                            <a:t>MergeSort</a:t>
                          </a:r>
                          <a:r>
                            <a:rPr lang="en-US" dirty="0"/>
                            <a:t>(A,q+1,r)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506557" r="-184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01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dirty="0"/>
                            <a:t>Merge(</a:t>
                          </a:r>
                          <a:r>
                            <a:rPr lang="en-US" dirty="0" err="1"/>
                            <a:t>A,p,q,r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4977" t="-606557" r="-184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237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060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6B05E1-6634-4762-ABE6-1911347F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Algorithms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ED926-4C87-4392-B4D6-4D753028B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The recursion method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B1A0-CBD6-4BBE-B25E-522049B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4ABCB-1EB3-4532-8E8B-057DFA5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CAD8-7799-4E6C-BD39-7B7B2FB6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6BE89-C875-4A13-A217-3790A2E81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873899"/>
                <a:ext cx="6644138" cy="4195481"/>
              </a:xfrm>
            </p:spPr>
            <p:txBody>
              <a:bodyPr/>
              <a:lstStyle/>
              <a:p>
                <a:r>
                  <a:rPr lang="en-US" dirty="0"/>
                  <a:t>First picture shown space complexity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However in actual it remains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for any branch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46BE89-C875-4A13-A217-3790A2E81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873899"/>
                <a:ext cx="6644138" cy="4195481"/>
              </a:xfrm>
              <a:blipFill>
                <a:blip r:embed="rId2"/>
                <a:stretch>
                  <a:fillRect l="-459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7B6AE-6FC9-4016-B948-9BF21B48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03174-5B7C-4CCF-A3BB-CDC42086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646B30-67C8-4E59-9869-10EEA649B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65" t="35618" r="41992" b="34784"/>
          <a:stretch/>
        </p:blipFill>
        <p:spPr>
          <a:xfrm>
            <a:off x="3568353" y="2756496"/>
            <a:ext cx="3443289" cy="2028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7787C-1A50-4A84-BAFF-14EF0EEC40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235" t="24363" r="61445" b="55205"/>
          <a:stretch/>
        </p:blipFill>
        <p:spPr>
          <a:xfrm>
            <a:off x="3568353" y="4910760"/>
            <a:ext cx="1014414" cy="140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32CD7-1C78-4EB3-A25A-4718C8BFB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06" t="56610" r="61563" b="22958"/>
          <a:stretch/>
        </p:blipFill>
        <p:spPr>
          <a:xfrm>
            <a:off x="4865708" y="4919999"/>
            <a:ext cx="857250" cy="1400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F36F-6CE6-4D4C-A344-907AFE51A6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109" t="46394" r="59571" b="33175"/>
          <a:stretch/>
        </p:blipFill>
        <p:spPr>
          <a:xfrm>
            <a:off x="6005899" y="4919999"/>
            <a:ext cx="1014415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</a:rPr>
              <a:t>Dr. 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sajidiqbal.pk@gmail.com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2210688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803" y="5096629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87F2D-197C-4299-BB44-5C98B2CE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40B6F4-B2D6-4F58-BB78-0C33FCD7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02" y="1590261"/>
            <a:ext cx="8946541" cy="45918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sorting algorithm is a way to sort the numbers which are in an unsorted order</a:t>
            </a:r>
          </a:p>
          <a:p>
            <a:r>
              <a:rPr lang="en-US" b="1" dirty="0"/>
              <a:t>Why sorting?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applications requires data in sorted order to process it.</a:t>
            </a:r>
          </a:p>
          <a:p>
            <a:pPr lvl="1"/>
            <a:r>
              <a:rPr lang="en-US" dirty="0"/>
              <a:t>Sorting is required to display the data in an arranged form</a:t>
            </a:r>
          </a:p>
          <a:p>
            <a:pPr lvl="1"/>
            <a:r>
              <a:rPr lang="en-US" dirty="0"/>
              <a:t>A number of sorting algorithms have been developed. For comparative analysis, the sorting are required to be studied</a:t>
            </a:r>
          </a:p>
          <a:p>
            <a:pPr lvl="1"/>
            <a:r>
              <a:rPr lang="en-US" dirty="0"/>
              <a:t>To find the optimal method of sorting for given problem. It may depend upon</a:t>
            </a:r>
          </a:p>
          <a:p>
            <a:pPr lvl="2"/>
            <a:r>
              <a:rPr lang="en-US" dirty="0"/>
              <a:t>prior knowledge about the keys and satellite data, </a:t>
            </a:r>
          </a:p>
          <a:p>
            <a:pPr lvl="2"/>
            <a:r>
              <a:rPr lang="en-US" dirty="0"/>
              <a:t>The memory hierarchy (caches and virtual memory) of the host computer, </a:t>
            </a:r>
          </a:p>
          <a:p>
            <a:pPr lvl="2"/>
            <a:r>
              <a:rPr lang="en-US" dirty="0"/>
              <a:t>and the software environment. </a:t>
            </a:r>
          </a:p>
          <a:p>
            <a:pPr lvl="2"/>
            <a:r>
              <a:rPr lang="en-US" dirty="0"/>
              <a:t>Many of these issues are best dealt with at the algorithmic level, rather than by “tweaking” the code.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28A2-32D9-4269-BD49-885D2B79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A782D-8E44-479E-9153-ECB3F3CD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F886E-BE95-4332-9ABE-B16214FC326F}"/>
              </a:ext>
            </a:extLst>
          </p:cNvPr>
          <p:cNvSpPr txBox="1"/>
          <p:nvPr/>
        </p:nvSpPr>
        <p:spPr>
          <a:xfrm>
            <a:off x="9224900" y="4893364"/>
            <a:ext cx="2543175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5,4,6,2,7,1,3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1,2,3,4,5,6,7</a:t>
            </a:r>
          </a:p>
        </p:txBody>
      </p:sp>
      <p:pic>
        <p:nvPicPr>
          <p:cNvPr id="1026" name="Picture 2" descr="Sorting with Comparable and Comparator in Java | JavaWorld">
            <a:extLst>
              <a:ext uri="{FF2B5EF4-FFF2-40B4-BE49-F238E27FC236}">
                <a16:creationId xmlns:a16="http://schemas.microsoft.com/office/drawing/2014/main" id="{B5E95555-D1CB-4035-948E-BDE0CE1C9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01" y="1683361"/>
            <a:ext cx="2543175" cy="1800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11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6C32-7DDD-4E52-869B-AAC52467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Sorting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BF72-00F5-4C71-94AB-22123FE7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2832583" cy="4195481"/>
          </a:xfrm>
          <a:solidFill>
            <a:schemeClr val="accent4">
              <a:lumMod val="75000"/>
            </a:schemeClr>
          </a:solidFill>
        </p:spPr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Counting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Radix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Bucket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ShellSort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TimSort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Comb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Pigeonhole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Cycle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Cocktail Sort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Strand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7E5F-B89D-43AE-BCF1-E25B5FAD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2FA26-3D80-40E2-90EA-C1FC2132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6C12A9-B138-4804-997B-4A0625068B3C}"/>
              </a:ext>
            </a:extLst>
          </p:cNvPr>
          <p:cNvSpPr/>
          <p:nvPr/>
        </p:nvSpPr>
        <p:spPr>
          <a:xfrm>
            <a:off x="3935896" y="1988527"/>
            <a:ext cx="3498575" cy="432426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Selection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Bubble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Recursive Bubble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Insertion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Recursive Insertion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Merge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Iterative Merge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Quick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Iterative Quick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11"/>
            </a:pPr>
            <a:r>
              <a:rPr lang="en-US" sz="2000" dirty="0">
                <a:latin typeface="+mj-lt"/>
                <a:ea typeface="+mj-ea"/>
                <a:cs typeface="+mj-cs"/>
              </a:rPr>
              <a:t>Heap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B27013-72D1-4CB9-A4FE-D09F8CD4D863}"/>
              </a:ext>
            </a:extLst>
          </p:cNvPr>
          <p:cNvSpPr/>
          <p:nvPr/>
        </p:nvSpPr>
        <p:spPr>
          <a:xfrm>
            <a:off x="7434471" y="1916098"/>
            <a:ext cx="4399720" cy="457561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Bitonic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Pancake sorting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Binary Insertion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BogoSort or Permutation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Gnome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Sleep Sort – The King of Laziness / Sorting while Sleeping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Structure Sorting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Stooge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Tag Sort (To get both sorted and original)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Tree Sort</a:t>
            </a:r>
          </a:p>
          <a:p>
            <a:pPr marL="457200" indent="-457200" fontAlgn="base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+mj-lt"/>
              <a:buAutoNum type="arabicPeriod" startAt="21"/>
            </a:pPr>
            <a:r>
              <a:rPr lang="en-US" sz="1600" dirty="0">
                <a:latin typeface="+mj-lt"/>
                <a:ea typeface="+mj-ea"/>
                <a:cs typeface="+mj-cs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7969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ADB5-582E-4A3E-A52C-D260D580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018D4-5A66-4522-B044-699DB6B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4DA7D-6F27-4F1A-906D-84CDBE62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5A54AC-E96D-4A77-B902-3802D6610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579015"/>
              </p:ext>
            </p:extLst>
          </p:nvPr>
        </p:nvGraphicFramePr>
        <p:xfrm>
          <a:off x="3534369" y="1258957"/>
          <a:ext cx="4752201" cy="316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A638375-B86B-4661-A992-45ADE358DC8E}"/>
              </a:ext>
            </a:extLst>
          </p:cNvPr>
          <p:cNvGrpSpPr/>
          <p:nvPr/>
        </p:nvGrpSpPr>
        <p:grpSpPr>
          <a:xfrm>
            <a:off x="1338468" y="4623250"/>
            <a:ext cx="9144001" cy="562570"/>
            <a:chOff x="0" y="3766438"/>
            <a:chExt cx="2933700" cy="56257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A05537-DB30-44E8-B924-2F02C5356B66}"/>
                </a:ext>
              </a:extLst>
            </p:cNvPr>
            <p:cNvSpPr/>
            <p:nvPr/>
          </p:nvSpPr>
          <p:spPr>
            <a:xfrm>
              <a:off x="0" y="3766438"/>
              <a:ext cx="2933700" cy="56257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07CF6C-BC91-4D7C-A11D-2B9661F7DA54}"/>
                </a:ext>
              </a:extLst>
            </p:cNvPr>
            <p:cNvSpPr txBox="1"/>
            <p:nvPr/>
          </p:nvSpPr>
          <p:spPr>
            <a:xfrm>
              <a:off x="0" y="3766438"/>
              <a:ext cx="2933700" cy="562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7620" rIns="30480" bIns="762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Internal Sorting</a:t>
              </a:r>
              <a:r>
                <a:rPr lang="en-US" sz="2000" kern="1200" dirty="0"/>
                <a:t>: A sorting process that takes place entirely within the main memory of a computer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BD0DA8-765C-4B26-A416-EDD23E08A607}"/>
              </a:ext>
            </a:extLst>
          </p:cNvPr>
          <p:cNvGrpSpPr/>
          <p:nvPr/>
        </p:nvGrpSpPr>
        <p:grpSpPr>
          <a:xfrm>
            <a:off x="1338468" y="5246398"/>
            <a:ext cx="9144001" cy="1087526"/>
            <a:chOff x="5109732" y="4415796"/>
            <a:chExt cx="2933700" cy="5625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066273-1303-4BB8-8F32-39DD3DCCC238}"/>
                </a:ext>
              </a:extLst>
            </p:cNvPr>
            <p:cNvSpPr/>
            <p:nvPr/>
          </p:nvSpPr>
          <p:spPr>
            <a:xfrm>
              <a:off x="5109732" y="4415796"/>
              <a:ext cx="2933700" cy="562570"/>
            </a:xfrm>
            <a:prstGeom prst="rect">
              <a:avLst/>
            </a:prstGeom>
          </p:spPr>
          <p:style>
            <a:lnRef idx="2">
              <a:schemeClr val="accent3">
                <a:hueOff val="6567904"/>
                <a:satOff val="-50632"/>
                <a:lumOff val="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148FA7-F353-4781-9627-06EF58DB2573}"/>
                </a:ext>
              </a:extLst>
            </p:cNvPr>
            <p:cNvSpPr txBox="1"/>
            <p:nvPr/>
          </p:nvSpPr>
          <p:spPr>
            <a:xfrm>
              <a:off x="5109732" y="4415797"/>
              <a:ext cx="2933700" cy="5625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5715" rIns="22860" bIns="5715" numCol="1" spcCol="1270" anchor="ctr" anchorCtr="0">
              <a:noAutofit/>
            </a:bodyPr>
            <a:lstStyle/>
            <a:p>
              <a:pPr marL="0" lvl="0" indent="0" algn="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External Sorting</a:t>
              </a:r>
              <a:r>
                <a:rPr lang="en-US" kern="1200" dirty="0"/>
                <a:t>: It is required when the data do not fit into the main memory of a computing device. Data is placed on a storage device and parts of data are taken for sorting.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17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32A5-5D2B-4D44-951D-2B179EB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Techniques to be Studied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76573-55F0-47C3-8D00-D44BA5B0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5EC26-399C-4CAF-BD25-1C03A08D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FFCF33-83F4-4C2F-A6A0-99BBA862E90F}"/>
              </a:ext>
            </a:extLst>
          </p:cNvPr>
          <p:cNvSpPr/>
          <p:nvPr/>
        </p:nvSpPr>
        <p:spPr>
          <a:xfrm>
            <a:off x="1481000" y="2040833"/>
            <a:ext cx="2110341" cy="5565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 Sort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71852F-6B16-49AC-BF69-90E1E8AB1647}"/>
              </a:ext>
            </a:extLst>
          </p:cNvPr>
          <p:cNvSpPr/>
          <p:nvPr/>
        </p:nvSpPr>
        <p:spPr>
          <a:xfrm>
            <a:off x="5128190" y="5138530"/>
            <a:ext cx="2110341" cy="556591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Sort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D27DD7-18AB-49AB-924C-7F34F344AFB2}"/>
              </a:ext>
            </a:extLst>
          </p:cNvPr>
          <p:cNvSpPr/>
          <p:nvPr/>
        </p:nvSpPr>
        <p:spPr>
          <a:xfrm>
            <a:off x="1481000" y="3060682"/>
            <a:ext cx="2110341" cy="55659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7EB9AB-8727-4174-A40F-744797413FDF}"/>
              </a:ext>
            </a:extLst>
          </p:cNvPr>
          <p:cNvSpPr/>
          <p:nvPr/>
        </p:nvSpPr>
        <p:spPr>
          <a:xfrm>
            <a:off x="1480999" y="4080531"/>
            <a:ext cx="2110341" cy="5565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Sort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508E36-9530-4996-B7E1-81C72C3A8452}"/>
              </a:ext>
            </a:extLst>
          </p:cNvPr>
          <p:cNvSpPr/>
          <p:nvPr/>
        </p:nvSpPr>
        <p:spPr>
          <a:xfrm>
            <a:off x="8722378" y="2038210"/>
            <a:ext cx="2110341" cy="5565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Counting Sort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907057-67DE-4A48-8F5D-DBFA9F36A5A0}"/>
              </a:ext>
            </a:extLst>
          </p:cNvPr>
          <p:cNvSpPr/>
          <p:nvPr/>
        </p:nvSpPr>
        <p:spPr>
          <a:xfrm>
            <a:off x="8722377" y="3060682"/>
            <a:ext cx="2110341" cy="55659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Radix Sort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BC564-256B-47B6-A653-40C047CE369F}"/>
              </a:ext>
            </a:extLst>
          </p:cNvPr>
          <p:cNvSpPr/>
          <p:nvPr/>
        </p:nvSpPr>
        <p:spPr>
          <a:xfrm>
            <a:off x="8722377" y="4080530"/>
            <a:ext cx="2110341" cy="5565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Bucket Sort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F3858F-E12B-49CE-8B94-89E66D705370}"/>
              </a:ext>
            </a:extLst>
          </p:cNvPr>
          <p:cNvSpPr/>
          <p:nvPr/>
        </p:nvSpPr>
        <p:spPr>
          <a:xfrm>
            <a:off x="4964160" y="2382764"/>
            <a:ext cx="2305879" cy="1963947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Sorts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0EC88D2-D6F1-4F80-950F-3CC5ECFC73F1}"/>
              </a:ext>
            </a:extLst>
          </p:cNvPr>
          <p:cNvSpPr/>
          <p:nvPr/>
        </p:nvSpPr>
        <p:spPr>
          <a:xfrm rot="12202555">
            <a:off x="3896132" y="2316504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939E231-DF1D-4D7B-A458-AB953D09EE61}"/>
              </a:ext>
            </a:extLst>
          </p:cNvPr>
          <p:cNvSpPr/>
          <p:nvPr/>
        </p:nvSpPr>
        <p:spPr>
          <a:xfrm rot="10800000">
            <a:off x="3705201" y="3166699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9BDD96-C9E8-425E-BB37-0D27891B7624}"/>
              </a:ext>
            </a:extLst>
          </p:cNvPr>
          <p:cNvSpPr/>
          <p:nvPr/>
        </p:nvSpPr>
        <p:spPr>
          <a:xfrm rot="9570244">
            <a:off x="3822154" y="3996741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FA434F-D326-47D9-B8F8-491BCD07992C}"/>
              </a:ext>
            </a:extLst>
          </p:cNvPr>
          <p:cNvSpPr/>
          <p:nvPr/>
        </p:nvSpPr>
        <p:spPr>
          <a:xfrm rot="19958613">
            <a:off x="7258211" y="2336214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0504456-2D44-412A-914A-E84C3796D01F}"/>
              </a:ext>
            </a:extLst>
          </p:cNvPr>
          <p:cNvSpPr/>
          <p:nvPr/>
        </p:nvSpPr>
        <p:spPr>
          <a:xfrm>
            <a:off x="7415276" y="3166129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864A3B-19B4-4730-BCB5-1AA41F297E98}"/>
              </a:ext>
            </a:extLst>
          </p:cNvPr>
          <p:cNvSpPr/>
          <p:nvPr/>
        </p:nvSpPr>
        <p:spPr>
          <a:xfrm rot="1185798">
            <a:off x="7316302" y="3887060"/>
            <a:ext cx="1020427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990FBC-0F5D-4F57-9E98-5D02FBE103DA}"/>
              </a:ext>
            </a:extLst>
          </p:cNvPr>
          <p:cNvSpPr/>
          <p:nvPr/>
        </p:nvSpPr>
        <p:spPr>
          <a:xfrm rot="5400000">
            <a:off x="5893523" y="4549151"/>
            <a:ext cx="579673" cy="386939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7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089C-1F73-423C-B93B-616B783C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of Some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6EA5-2E1F-42FA-A271-663279E1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406B4-5BCE-4052-A955-228CA944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85C16-7685-4D31-8111-037C613D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891556-A7B2-418F-8BF3-658AA875DB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442987"/>
                  </p:ext>
                </p:extLst>
              </p:nvPr>
            </p:nvGraphicFramePr>
            <p:xfrm>
              <a:off x="1512582" y="2667298"/>
              <a:ext cx="8127999" cy="29667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865853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900180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865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 case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case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0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995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0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Heap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56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540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Counting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359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688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Bucket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5996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2891556-A7B2-418F-8BF3-658AA875DB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3442987"/>
                  </p:ext>
                </p:extLst>
              </p:nvPr>
            </p:nvGraphicFramePr>
            <p:xfrm>
              <a:off x="1512582" y="2667298"/>
              <a:ext cx="8127999" cy="29667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8658530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9001802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865182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Worst case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Average case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00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Insertion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8197" r="-101126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8197" r="-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9958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Merge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08197" r="-101126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8197" r="-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08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Heap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308197" r="-101126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56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Quick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408197" r="-10112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540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Counting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508197" r="-101126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08197" r="-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9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Radix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608197" r="-10112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08197" r="-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6881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Bucket Sort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708197" r="-10112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8197" r="-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45996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165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0398-7B3F-4DE7-B5E9-0847D3A4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63E-DE92-47D6-B3F3-24EFE8CE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81857"/>
            <a:ext cx="8946541" cy="4195481"/>
          </a:xfrm>
        </p:spPr>
        <p:txBody>
          <a:bodyPr/>
          <a:lstStyle/>
          <a:p>
            <a:r>
              <a:rPr lang="en-US" dirty="0"/>
              <a:t>Divide-n-Conquer consists of three phases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9B088-9DB9-4C09-8A90-CEA4E99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C5CC7-DE84-47CC-BFA6-77468AF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19976C-86FF-48EA-A84A-FDAE012E228E}"/>
              </a:ext>
            </a:extLst>
          </p:cNvPr>
          <p:cNvGraphicFramePr/>
          <p:nvPr>
            <p:extLst/>
          </p:nvPr>
        </p:nvGraphicFramePr>
        <p:xfrm>
          <a:off x="0" y="1152983"/>
          <a:ext cx="1168841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05D53AC-7B87-4EA2-99D5-2E32B9A31736}"/>
              </a:ext>
            </a:extLst>
          </p:cNvPr>
          <p:cNvSpPr/>
          <p:nvPr/>
        </p:nvSpPr>
        <p:spPr>
          <a:xfrm>
            <a:off x="3723861" y="5538919"/>
            <a:ext cx="796455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recurrence </a:t>
            </a:r>
            <a:r>
              <a:rPr lang="en-US" dirty="0"/>
              <a:t>is an equation or inequality that describes a function in terms of its value on smaller inputs. </a:t>
            </a:r>
          </a:p>
        </p:txBody>
      </p:sp>
    </p:spTree>
    <p:extLst>
      <p:ext uri="{BB962C8B-B14F-4D97-AF65-F5344CB8AC3E}">
        <p14:creationId xmlns:p14="http://schemas.microsoft.com/office/powerpoint/2010/main" val="2039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C13E-E57C-4D52-8E3D-A48A234E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B56E8-F03F-4A34-BBA5-B1474A3F2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6111" y="1602344"/>
                <a:ext cx="8946541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key operation of the merge sort algorithm is the merging of two sorted sequences in the “combine” step </a:t>
                </a:r>
              </a:p>
              <a:p>
                <a:r>
                  <a:rPr lang="en-US" dirty="0"/>
                  <a:t>For an unsorted array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Step1</a:t>
                </a:r>
                <a:r>
                  <a:rPr lang="en-US" dirty="0"/>
                  <a:t>: Recursively divide the list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sub-arrays such that each sub-list contains 1 element</a:t>
                </a:r>
              </a:p>
              <a:p>
                <a:pPr lvl="1"/>
                <a:r>
                  <a:rPr lang="en-US" b="1" dirty="0"/>
                  <a:t>Step2,3</a:t>
                </a:r>
                <a:r>
                  <a:rPr lang="en-US" dirty="0"/>
                  <a:t>: Take adjacent pairs of singleton lists and merge them to form a list of two elements in such a way smaller element comes first</a:t>
                </a:r>
              </a:p>
              <a:p>
                <a:pPr lvl="2"/>
                <a:r>
                  <a:rPr lang="en-US" dirty="0"/>
                  <a:t>Now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of the list</a:t>
                </a:r>
              </a:p>
              <a:p>
                <a:pPr lvl="1"/>
                <a:r>
                  <a:rPr lang="en-US" dirty="0"/>
                  <a:t>Repeat the process (step2,3)</a:t>
                </a:r>
              </a:p>
              <a:p>
                <a:pPr lvl="1"/>
                <a:r>
                  <a:rPr lang="en-US" dirty="0"/>
                  <a:t>Forward Direction: you will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 … 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dirty="0"/>
                  <a:t> sized lists.</a:t>
                </a:r>
              </a:p>
              <a:p>
                <a:pPr lvl="1"/>
                <a:r>
                  <a:rPr lang="en-US" dirty="0"/>
                  <a:t>Backward Direction: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B56E8-F03F-4A34-BBA5-B1474A3F2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602344"/>
                <a:ext cx="8946541" cy="4195481"/>
              </a:xfrm>
              <a:blipFill>
                <a:blip r:embed="rId2"/>
                <a:stretch>
                  <a:fillRect l="-341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C6C4-6562-40FB-80C4-A95AF6D1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13CFF-8D24-4373-B412-B69B0477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BCC270E-FD36-4C63-A640-58F9BE7DA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37" y="4157870"/>
            <a:ext cx="2981202" cy="19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1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1931</TotalTime>
  <Words>2846</Words>
  <Application>Microsoft Office PowerPoint</Application>
  <PresentationFormat>Widescreen</PresentationFormat>
  <Paragraphs>600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Design and Analysis of Algorithms</vt:lpstr>
      <vt:lpstr>The Sorting Algorithms</vt:lpstr>
      <vt:lpstr>Background</vt:lpstr>
      <vt:lpstr>List of Sorting Techniques</vt:lpstr>
      <vt:lpstr>Sorting Algorithms</vt:lpstr>
      <vt:lpstr>Sorting Techniques to be Studied</vt:lpstr>
      <vt:lpstr>Time Complexity of Some Sorting Algorithms</vt:lpstr>
      <vt:lpstr>Background</vt:lpstr>
      <vt:lpstr>Merge Sort</vt:lpstr>
      <vt:lpstr>Merge Sort</vt:lpstr>
      <vt:lpstr>Merge Sort Algorithm</vt:lpstr>
      <vt:lpstr>PowerPoint Presentation</vt:lpstr>
      <vt:lpstr>Loop Invariant</vt:lpstr>
      <vt:lpstr>Merge Sort Analysis</vt:lpstr>
      <vt:lpstr>Merge Sort Analysis</vt:lpstr>
      <vt:lpstr>Solving the recursion</vt:lpstr>
      <vt:lpstr>Solving the recursion</vt:lpstr>
      <vt:lpstr>Space Complexity</vt:lpstr>
      <vt:lpstr>Space Complexity</vt:lpstr>
      <vt:lpstr>Space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90</cp:revision>
  <dcterms:created xsi:type="dcterms:W3CDTF">2020-04-04T05:11:36Z</dcterms:created>
  <dcterms:modified xsi:type="dcterms:W3CDTF">2020-05-02T18:59:21Z</dcterms:modified>
</cp:coreProperties>
</file>