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7" r:id="rId2"/>
    <p:sldId id="256" r:id="rId3"/>
    <p:sldId id="277" r:id="rId4"/>
    <p:sldId id="278" r:id="rId5"/>
    <p:sldId id="279" r:id="rId6"/>
    <p:sldId id="280" r:id="rId7"/>
    <p:sldId id="281" r:id="rId8"/>
    <p:sldId id="284" r:id="rId9"/>
    <p:sldId id="283" r:id="rId10"/>
    <p:sldId id="285" r:id="rId11"/>
    <p:sldId id="286" r:id="rId12"/>
    <p:sldId id="287" r:id="rId13"/>
    <p:sldId id="289" r:id="rId14"/>
    <p:sldId id="291" r:id="rId15"/>
    <p:sldId id="290" r:id="rId16"/>
    <p:sldId id="292" r:id="rId17"/>
    <p:sldId id="293" r:id="rId18"/>
    <p:sldId id="294" r:id="rId19"/>
    <p:sldId id="295" r:id="rId20"/>
    <p:sldId id="296" r:id="rId21"/>
    <p:sldId id="282" r:id="rId22"/>
    <p:sldId id="28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Share</a:t>
            </a:r>
            <a:r>
              <a:rPr lang="en-US" baseline="0"/>
              <a:t> Price - Day wise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Sheet1!$B$2:$R$2</c:f>
              <c:numCache>
                <c:formatCode>General</c:formatCode>
                <c:ptCount val="17"/>
                <c:pt idx="0">
                  <c:v>100</c:v>
                </c:pt>
                <c:pt idx="1">
                  <c:v>113</c:v>
                </c:pt>
                <c:pt idx="2">
                  <c:v>110</c:v>
                </c:pt>
                <c:pt idx="3">
                  <c:v>85</c:v>
                </c:pt>
                <c:pt idx="4">
                  <c:v>105</c:v>
                </c:pt>
                <c:pt idx="5">
                  <c:v>102</c:v>
                </c:pt>
                <c:pt idx="6">
                  <c:v>86</c:v>
                </c:pt>
                <c:pt idx="7">
                  <c:v>63</c:v>
                </c:pt>
                <c:pt idx="8">
                  <c:v>81</c:v>
                </c:pt>
                <c:pt idx="9">
                  <c:v>101</c:v>
                </c:pt>
                <c:pt idx="10">
                  <c:v>94</c:v>
                </c:pt>
                <c:pt idx="11">
                  <c:v>106</c:v>
                </c:pt>
                <c:pt idx="12">
                  <c:v>101</c:v>
                </c:pt>
                <c:pt idx="13">
                  <c:v>79</c:v>
                </c:pt>
                <c:pt idx="14">
                  <c:v>94</c:v>
                </c:pt>
                <c:pt idx="15">
                  <c:v>90</c:v>
                </c:pt>
                <c:pt idx="16">
                  <c:v>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5C-4A1F-A563-B3835D17A72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10750895"/>
        <c:axId val="1245118255"/>
      </c:lineChart>
      <c:catAx>
        <c:axId val="141075089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5118255"/>
        <c:crosses val="autoZero"/>
        <c:auto val="1"/>
        <c:lblAlgn val="ctr"/>
        <c:lblOffset val="100"/>
        <c:noMultiLvlLbl val="0"/>
      </c:catAx>
      <c:valAx>
        <c:axId val="1245118255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10750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Counter Example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Sheet1!$B$21:$F$21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Sheet1!$B$22:$F$22</c:f>
              <c:numCache>
                <c:formatCode>General</c:formatCode>
                <c:ptCount val="5"/>
                <c:pt idx="0">
                  <c:v>10</c:v>
                </c:pt>
                <c:pt idx="1">
                  <c:v>11</c:v>
                </c:pt>
                <c:pt idx="2">
                  <c:v>7</c:v>
                </c:pt>
                <c:pt idx="3">
                  <c:v>10</c:v>
                </c:pt>
                <c:pt idx="4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AE-45B3-B396-EC459F12737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09633983"/>
        <c:axId val="1371762975"/>
      </c:lineChart>
      <c:catAx>
        <c:axId val="1409633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1762975"/>
        <c:crosses val="autoZero"/>
        <c:auto val="1"/>
        <c:lblAlgn val="ctr"/>
        <c:lblOffset val="100"/>
        <c:noMultiLvlLbl val="0"/>
      </c:catAx>
      <c:valAx>
        <c:axId val="1371762975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09633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3FD35F-B0FC-431E-BE8A-0B475131CD17}" type="doc">
      <dgm:prSet loTypeId="urn:diagrams.loki3.com/BracketLis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66E3DE7-FB0A-4B09-940E-E83802B02323}">
      <dgm:prSet phldrT="[Text]" custT="1"/>
      <dgm:spPr/>
      <dgm:t>
        <a:bodyPr/>
        <a:lstStyle/>
        <a:p>
          <a:r>
            <a:rPr lang="en-US" sz="2000" dirty="0"/>
            <a:t>Break the problem into a number of subproblems that are smaller instances of the same problem </a:t>
          </a:r>
        </a:p>
      </dgm:t>
    </dgm:pt>
    <dgm:pt modelId="{0BBCE5BD-5F63-47A8-9207-B2B89D971084}" type="parTrans" cxnId="{FFB5E3AB-1133-48C2-810C-B70AE6FBA52E}">
      <dgm:prSet/>
      <dgm:spPr/>
      <dgm:t>
        <a:bodyPr/>
        <a:lstStyle/>
        <a:p>
          <a:endParaRPr lang="en-US"/>
        </a:p>
      </dgm:t>
    </dgm:pt>
    <dgm:pt modelId="{6FC0B6A0-67EB-40A1-8A3D-00E744785B0C}" type="sibTrans" cxnId="{FFB5E3AB-1133-48C2-810C-B70AE6FBA52E}">
      <dgm:prSet/>
      <dgm:spPr/>
      <dgm:t>
        <a:bodyPr/>
        <a:lstStyle/>
        <a:p>
          <a:endParaRPr lang="en-US"/>
        </a:p>
      </dgm:t>
    </dgm:pt>
    <dgm:pt modelId="{6AD35641-F543-405D-832C-C7838D6F120D}">
      <dgm:prSet phldrT="[Text]"/>
      <dgm:spPr/>
      <dgm:t>
        <a:bodyPr/>
        <a:lstStyle/>
        <a:p>
          <a:pPr algn="l"/>
          <a:r>
            <a:rPr lang="en-US" dirty="0"/>
            <a:t>Conquer</a:t>
          </a:r>
        </a:p>
      </dgm:t>
    </dgm:pt>
    <dgm:pt modelId="{188C1A3C-39CB-4F6D-864A-9EA75469717D}" type="parTrans" cxnId="{11B6E300-61CC-49C9-A222-584808ACBF0F}">
      <dgm:prSet/>
      <dgm:spPr/>
      <dgm:t>
        <a:bodyPr/>
        <a:lstStyle/>
        <a:p>
          <a:endParaRPr lang="en-US"/>
        </a:p>
      </dgm:t>
    </dgm:pt>
    <dgm:pt modelId="{6880529E-315B-4322-8F85-97E278DDA163}" type="sibTrans" cxnId="{11B6E300-61CC-49C9-A222-584808ACBF0F}">
      <dgm:prSet/>
      <dgm:spPr/>
      <dgm:t>
        <a:bodyPr/>
        <a:lstStyle/>
        <a:p>
          <a:endParaRPr lang="en-US"/>
        </a:p>
      </dgm:t>
    </dgm:pt>
    <dgm:pt modelId="{D70EFC1D-EBAD-4D26-BE8C-69876907F80B}">
      <dgm:prSet phldrT="[Text]" custT="1"/>
      <dgm:spPr/>
      <dgm:t>
        <a:bodyPr/>
        <a:lstStyle/>
        <a:p>
          <a:r>
            <a:rPr lang="en-US" sz="2000" dirty="0"/>
            <a:t>Solve the sub-problems recursively. Solve the smallest problems directly</a:t>
          </a:r>
        </a:p>
      </dgm:t>
    </dgm:pt>
    <dgm:pt modelId="{35211134-A67E-40AA-9E92-01C9BF25615F}" type="parTrans" cxnId="{63815EC8-73F0-45B8-85C6-DA41999C5202}">
      <dgm:prSet/>
      <dgm:spPr/>
      <dgm:t>
        <a:bodyPr/>
        <a:lstStyle/>
        <a:p>
          <a:endParaRPr lang="en-US"/>
        </a:p>
      </dgm:t>
    </dgm:pt>
    <dgm:pt modelId="{E10C7CA7-E8E3-4B12-AC0E-2C15C198B73A}" type="sibTrans" cxnId="{63815EC8-73F0-45B8-85C6-DA41999C5202}">
      <dgm:prSet/>
      <dgm:spPr/>
      <dgm:t>
        <a:bodyPr/>
        <a:lstStyle/>
        <a:p>
          <a:endParaRPr lang="en-US"/>
        </a:p>
      </dgm:t>
    </dgm:pt>
    <dgm:pt modelId="{2FC8D3D1-DCE1-4E3F-BBEF-86CEC0B822CA}">
      <dgm:prSet phldrT="[Text]"/>
      <dgm:spPr/>
      <dgm:t>
        <a:bodyPr/>
        <a:lstStyle/>
        <a:p>
          <a:pPr algn="l"/>
          <a:r>
            <a:rPr lang="en-US" dirty="0"/>
            <a:t>Combine</a:t>
          </a:r>
        </a:p>
      </dgm:t>
    </dgm:pt>
    <dgm:pt modelId="{F615DE0B-982D-466D-98FD-21BA0411CFA7}" type="parTrans" cxnId="{CAA1DE52-7A1D-42E6-9685-0FC85D7EE191}">
      <dgm:prSet/>
      <dgm:spPr/>
      <dgm:t>
        <a:bodyPr/>
        <a:lstStyle/>
        <a:p>
          <a:endParaRPr lang="en-US"/>
        </a:p>
      </dgm:t>
    </dgm:pt>
    <dgm:pt modelId="{D1DE78AD-1117-42C6-8B51-D1EF6437236C}" type="sibTrans" cxnId="{CAA1DE52-7A1D-42E6-9685-0FC85D7EE191}">
      <dgm:prSet/>
      <dgm:spPr/>
      <dgm:t>
        <a:bodyPr/>
        <a:lstStyle/>
        <a:p>
          <a:endParaRPr lang="en-US"/>
        </a:p>
      </dgm:t>
    </dgm:pt>
    <dgm:pt modelId="{D0BA8EB0-8137-461B-839B-C269398FF2D7}">
      <dgm:prSet phldrT="[Text]" custT="1"/>
      <dgm:spPr/>
      <dgm:t>
        <a:bodyPr/>
        <a:lstStyle/>
        <a:p>
          <a:r>
            <a:rPr lang="en-US" sz="2000" dirty="0"/>
            <a:t>Combine the solutions to the subproblems into the solution for the original problem </a:t>
          </a:r>
        </a:p>
      </dgm:t>
    </dgm:pt>
    <dgm:pt modelId="{61F4E8DE-73CA-43AA-A727-468032E7CBEE}" type="parTrans" cxnId="{05E51AC2-9F02-4583-9C8A-17FE397874D4}">
      <dgm:prSet/>
      <dgm:spPr/>
      <dgm:t>
        <a:bodyPr/>
        <a:lstStyle/>
        <a:p>
          <a:endParaRPr lang="en-US"/>
        </a:p>
      </dgm:t>
    </dgm:pt>
    <dgm:pt modelId="{622189B4-EA16-4A1D-9E79-713952051668}" type="sibTrans" cxnId="{05E51AC2-9F02-4583-9C8A-17FE397874D4}">
      <dgm:prSet/>
      <dgm:spPr/>
      <dgm:t>
        <a:bodyPr/>
        <a:lstStyle/>
        <a:p>
          <a:endParaRPr lang="en-US"/>
        </a:p>
      </dgm:t>
    </dgm:pt>
    <dgm:pt modelId="{313D7EFA-EFDE-4781-883B-D547C678D988}">
      <dgm:prSet phldrT="[Text]"/>
      <dgm:spPr/>
      <dgm:t>
        <a:bodyPr/>
        <a:lstStyle/>
        <a:p>
          <a:pPr algn="l"/>
          <a:r>
            <a:rPr lang="en-US" dirty="0"/>
            <a:t>Divide</a:t>
          </a:r>
        </a:p>
      </dgm:t>
    </dgm:pt>
    <dgm:pt modelId="{5D923A6A-4EA4-46BB-93E3-F495D9C32D3B}" type="sibTrans" cxnId="{87F52436-4CC3-4C2B-B139-A882F18E0E96}">
      <dgm:prSet/>
      <dgm:spPr/>
      <dgm:t>
        <a:bodyPr/>
        <a:lstStyle/>
        <a:p>
          <a:endParaRPr lang="en-US"/>
        </a:p>
      </dgm:t>
    </dgm:pt>
    <dgm:pt modelId="{01568AFE-5066-4B61-BC32-073ECC49CB5B}" type="parTrans" cxnId="{87F52436-4CC3-4C2B-B139-A882F18E0E96}">
      <dgm:prSet/>
      <dgm:spPr/>
      <dgm:t>
        <a:bodyPr/>
        <a:lstStyle/>
        <a:p>
          <a:endParaRPr lang="en-US"/>
        </a:p>
      </dgm:t>
    </dgm:pt>
    <dgm:pt modelId="{1338887F-668F-49E5-915A-8363B1840EE6}" type="pres">
      <dgm:prSet presAssocID="{7A3FD35F-B0FC-431E-BE8A-0B475131CD17}" presName="Name0" presStyleCnt="0">
        <dgm:presLayoutVars>
          <dgm:dir/>
          <dgm:animLvl val="lvl"/>
          <dgm:resizeHandles val="exact"/>
        </dgm:presLayoutVars>
      </dgm:prSet>
      <dgm:spPr/>
    </dgm:pt>
    <dgm:pt modelId="{DA4825D8-462B-4277-86AE-38CB153EEC5D}" type="pres">
      <dgm:prSet presAssocID="{313D7EFA-EFDE-4781-883B-D547C678D988}" presName="linNode" presStyleCnt="0"/>
      <dgm:spPr/>
    </dgm:pt>
    <dgm:pt modelId="{E1AF05F6-1659-4BB3-BA63-AB3C44501A9B}" type="pres">
      <dgm:prSet presAssocID="{313D7EFA-EFDE-4781-883B-D547C678D988}" presName="parTx" presStyleLbl="revTx" presStyleIdx="0" presStyleCnt="3">
        <dgm:presLayoutVars>
          <dgm:chMax val="1"/>
          <dgm:bulletEnabled val="1"/>
        </dgm:presLayoutVars>
      </dgm:prSet>
      <dgm:spPr/>
    </dgm:pt>
    <dgm:pt modelId="{97A61158-BED0-429C-B707-D189D4B8BCA8}" type="pres">
      <dgm:prSet presAssocID="{313D7EFA-EFDE-4781-883B-D547C678D988}" presName="bracket" presStyleLbl="parChTrans1D1" presStyleIdx="0" presStyleCnt="3" custLinFactNeighborX="50079" custLinFactNeighborY="1564"/>
      <dgm:spPr/>
    </dgm:pt>
    <dgm:pt modelId="{E2AF5171-C7D2-462B-B21B-C893138DEA10}" type="pres">
      <dgm:prSet presAssocID="{313D7EFA-EFDE-4781-883B-D547C678D988}" presName="spH" presStyleCnt="0"/>
      <dgm:spPr/>
    </dgm:pt>
    <dgm:pt modelId="{31DF9FC2-EFF8-455A-B43A-EABFBB5BA119}" type="pres">
      <dgm:prSet presAssocID="{313D7EFA-EFDE-4781-883B-D547C678D988}" presName="desTx" presStyleLbl="node1" presStyleIdx="0" presStyleCnt="3">
        <dgm:presLayoutVars>
          <dgm:bulletEnabled val="1"/>
        </dgm:presLayoutVars>
      </dgm:prSet>
      <dgm:spPr/>
    </dgm:pt>
    <dgm:pt modelId="{AAD79765-AEDD-4C0E-96AB-95E7A40EF3FD}" type="pres">
      <dgm:prSet presAssocID="{5D923A6A-4EA4-46BB-93E3-F495D9C32D3B}" presName="spV" presStyleCnt="0"/>
      <dgm:spPr/>
    </dgm:pt>
    <dgm:pt modelId="{7B2AD57B-3DC6-463D-BF7E-3A118AA8BA57}" type="pres">
      <dgm:prSet presAssocID="{6AD35641-F543-405D-832C-C7838D6F120D}" presName="linNode" presStyleCnt="0"/>
      <dgm:spPr/>
    </dgm:pt>
    <dgm:pt modelId="{353F0D1D-86CA-46ED-8FA3-93861D10410B}" type="pres">
      <dgm:prSet presAssocID="{6AD35641-F543-405D-832C-C7838D6F120D}" presName="parTx" presStyleLbl="revTx" presStyleIdx="1" presStyleCnt="3">
        <dgm:presLayoutVars>
          <dgm:chMax val="1"/>
          <dgm:bulletEnabled val="1"/>
        </dgm:presLayoutVars>
      </dgm:prSet>
      <dgm:spPr/>
    </dgm:pt>
    <dgm:pt modelId="{1B906A54-01C8-49BA-B0EB-0BCD6228E5ED}" type="pres">
      <dgm:prSet presAssocID="{6AD35641-F543-405D-832C-C7838D6F120D}" presName="bracket" presStyleLbl="parChTrans1D1" presStyleIdx="1" presStyleCnt="3"/>
      <dgm:spPr/>
    </dgm:pt>
    <dgm:pt modelId="{7FD0159F-6222-4EF3-8825-9B3DF9A2A60F}" type="pres">
      <dgm:prSet presAssocID="{6AD35641-F543-405D-832C-C7838D6F120D}" presName="spH" presStyleCnt="0"/>
      <dgm:spPr/>
    </dgm:pt>
    <dgm:pt modelId="{FE9C9B33-084A-43F3-9BC9-BB858B3E5A1F}" type="pres">
      <dgm:prSet presAssocID="{6AD35641-F543-405D-832C-C7838D6F120D}" presName="desTx" presStyleLbl="node1" presStyleIdx="1" presStyleCnt="3">
        <dgm:presLayoutVars>
          <dgm:bulletEnabled val="1"/>
        </dgm:presLayoutVars>
      </dgm:prSet>
      <dgm:spPr/>
    </dgm:pt>
    <dgm:pt modelId="{CC01B5AE-2F82-4E17-AAC9-4E65D518F3B3}" type="pres">
      <dgm:prSet presAssocID="{6880529E-315B-4322-8F85-97E278DDA163}" presName="spV" presStyleCnt="0"/>
      <dgm:spPr/>
    </dgm:pt>
    <dgm:pt modelId="{7B428B7A-5DFC-4FC5-A253-9FC2BF48FAEF}" type="pres">
      <dgm:prSet presAssocID="{2FC8D3D1-DCE1-4E3F-BBEF-86CEC0B822CA}" presName="linNode" presStyleCnt="0"/>
      <dgm:spPr/>
    </dgm:pt>
    <dgm:pt modelId="{AAF3A896-C613-468F-B096-5563D5194314}" type="pres">
      <dgm:prSet presAssocID="{2FC8D3D1-DCE1-4E3F-BBEF-86CEC0B822CA}" presName="parTx" presStyleLbl="revTx" presStyleIdx="2" presStyleCnt="3">
        <dgm:presLayoutVars>
          <dgm:chMax val="1"/>
          <dgm:bulletEnabled val="1"/>
        </dgm:presLayoutVars>
      </dgm:prSet>
      <dgm:spPr/>
    </dgm:pt>
    <dgm:pt modelId="{7C3DC978-7D9D-4A5C-B8C8-5C01B6117F17}" type="pres">
      <dgm:prSet presAssocID="{2FC8D3D1-DCE1-4E3F-BBEF-86CEC0B822CA}" presName="bracket" presStyleLbl="parChTrans1D1" presStyleIdx="2" presStyleCnt="3"/>
      <dgm:spPr/>
    </dgm:pt>
    <dgm:pt modelId="{64A9C8F7-43FB-487A-95D3-C4FA01A370FA}" type="pres">
      <dgm:prSet presAssocID="{2FC8D3D1-DCE1-4E3F-BBEF-86CEC0B822CA}" presName="spH" presStyleCnt="0"/>
      <dgm:spPr/>
    </dgm:pt>
    <dgm:pt modelId="{41E90451-5A26-42B9-8B73-3B2E86E3C515}" type="pres">
      <dgm:prSet presAssocID="{2FC8D3D1-DCE1-4E3F-BBEF-86CEC0B822CA}" presName="desTx" presStyleLbl="node1" presStyleIdx="2" presStyleCnt="3">
        <dgm:presLayoutVars>
          <dgm:bulletEnabled val="1"/>
        </dgm:presLayoutVars>
      </dgm:prSet>
      <dgm:spPr/>
    </dgm:pt>
  </dgm:ptLst>
  <dgm:cxnLst>
    <dgm:cxn modelId="{11B6E300-61CC-49C9-A222-584808ACBF0F}" srcId="{7A3FD35F-B0FC-431E-BE8A-0B475131CD17}" destId="{6AD35641-F543-405D-832C-C7838D6F120D}" srcOrd="1" destOrd="0" parTransId="{188C1A3C-39CB-4F6D-864A-9EA75469717D}" sibTransId="{6880529E-315B-4322-8F85-97E278DDA163}"/>
    <dgm:cxn modelId="{87F52436-4CC3-4C2B-B139-A882F18E0E96}" srcId="{7A3FD35F-B0FC-431E-BE8A-0B475131CD17}" destId="{313D7EFA-EFDE-4781-883B-D547C678D988}" srcOrd="0" destOrd="0" parTransId="{01568AFE-5066-4B61-BC32-073ECC49CB5B}" sibTransId="{5D923A6A-4EA4-46BB-93E3-F495D9C32D3B}"/>
    <dgm:cxn modelId="{E5F32B3C-387C-4B87-8B3A-3BD1BE5571BE}" type="presOf" srcId="{D0BA8EB0-8137-461B-839B-C269398FF2D7}" destId="{41E90451-5A26-42B9-8B73-3B2E86E3C515}" srcOrd="0" destOrd="0" presId="urn:diagrams.loki3.com/BracketList"/>
    <dgm:cxn modelId="{CAA1DE52-7A1D-42E6-9685-0FC85D7EE191}" srcId="{7A3FD35F-B0FC-431E-BE8A-0B475131CD17}" destId="{2FC8D3D1-DCE1-4E3F-BBEF-86CEC0B822CA}" srcOrd="2" destOrd="0" parTransId="{F615DE0B-982D-466D-98FD-21BA0411CFA7}" sibTransId="{D1DE78AD-1117-42C6-8B51-D1EF6437236C}"/>
    <dgm:cxn modelId="{AE615C75-F6CA-48B0-AE16-33EB3CA601EA}" type="presOf" srcId="{313D7EFA-EFDE-4781-883B-D547C678D988}" destId="{E1AF05F6-1659-4BB3-BA63-AB3C44501A9B}" srcOrd="0" destOrd="0" presId="urn:diagrams.loki3.com/BracketList"/>
    <dgm:cxn modelId="{35131B7C-C800-4782-9B15-5B36DCB02FA0}" type="presOf" srcId="{D70EFC1D-EBAD-4D26-BE8C-69876907F80B}" destId="{FE9C9B33-084A-43F3-9BC9-BB858B3E5A1F}" srcOrd="0" destOrd="0" presId="urn:diagrams.loki3.com/BracketList"/>
    <dgm:cxn modelId="{47D65081-7C49-4ACE-A93F-4DC01B2F0F0C}" type="presOf" srcId="{6AD35641-F543-405D-832C-C7838D6F120D}" destId="{353F0D1D-86CA-46ED-8FA3-93861D10410B}" srcOrd="0" destOrd="0" presId="urn:diagrams.loki3.com/BracketList"/>
    <dgm:cxn modelId="{7B7EE291-F724-44FB-B4E6-732D90ED2E74}" type="presOf" srcId="{2FC8D3D1-DCE1-4E3F-BBEF-86CEC0B822CA}" destId="{AAF3A896-C613-468F-B096-5563D5194314}" srcOrd="0" destOrd="0" presId="urn:diagrams.loki3.com/BracketList"/>
    <dgm:cxn modelId="{D17FCD96-B8C7-483F-9A62-7AF3D88AE893}" type="presOf" srcId="{7A3FD35F-B0FC-431E-BE8A-0B475131CD17}" destId="{1338887F-668F-49E5-915A-8363B1840EE6}" srcOrd="0" destOrd="0" presId="urn:diagrams.loki3.com/BracketList"/>
    <dgm:cxn modelId="{FFB5E3AB-1133-48C2-810C-B70AE6FBA52E}" srcId="{313D7EFA-EFDE-4781-883B-D547C678D988}" destId="{466E3DE7-FB0A-4B09-940E-E83802B02323}" srcOrd="0" destOrd="0" parTransId="{0BBCE5BD-5F63-47A8-9207-B2B89D971084}" sibTransId="{6FC0B6A0-67EB-40A1-8A3D-00E744785B0C}"/>
    <dgm:cxn modelId="{05E51AC2-9F02-4583-9C8A-17FE397874D4}" srcId="{2FC8D3D1-DCE1-4E3F-BBEF-86CEC0B822CA}" destId="{D0BA8EB0-8137-461B-839B-C269398FF2D7}" srcOrd="0" destOrd="0" parTransId="{61F4E8DE-73CA-43AA-A727-468032E7CBEE}" sibTransId="{622189B4-EA16-4A1D-9E79-713952051668}"/>
    <dgm:cxn modelId="{12F6D8C2-FEBA-4733-8EEF-40D7BF9B41D0}" type="presOf" srcId="{466E3DE7-FB0A-4B09-940E-E83802B02323}" destId="{31DF9FC2-EFF8-455A-B43A-EABFBB5BA119}" srcOrd="0" destOrd="0" presId="urn:diagrams.loki3.com/BracketList"/>
    <dgm:cxn modelId="{63815EC8-73F0-45B8-85C6-DA41999C5202}" srcId="{6AD35641-F543-405D-832C-C7838D6F120D}" destId="{D70EFC1D-EBAD-4D26-BE8C-69876907F80B}" srcOrd="0" destOrd="0" parTransId="{35211134-A67E-40AA-9E92-01C9BF25615F}" sibTransId="{E10C7CA7-E8E3-4B12-AC0E-2C15C198B73A}"/>
    <dgm:cxn modelId="{12FEA80D-9E8B-441D-8292-430720BC3B27}" type="presParOf" srcId="{1338887F-668F-49E5-915A-8363B1840EE6}" destId="{DA4825D8-462B-4277-86AE-38CB153EEC5D}" srcOrd="0" destOrd="0" presId="urn:diagrams.loki3.com/BracketList"/>
    <dgm:cxn modelId="{6BD1F893-F7C7-4597-88EA-1C7DAAF94515}" type="presParOf" srcId="{DA4825D8-462B-4277-86AE-38CB153EEC5D}" destId="{E1AF05F6-1659-4BB3-BA63-AB3C44501A9B}" srcOrd="0" destOrd="0" presId="urn:diagrams.loki3.com/BracketList"/>
    <dgm:cxn modelId="{89858258-BEA3-4121-BEEC-142F2D599271}" type="presParOf" srcId="{DA4825D8-462B-4277-86AE-38CB153EEC5D}" destId="{97A61158-BED0-429C-B707-D189D4B8BCA8}" srcOrd="1" destOrd="0" presId="urn:diagrams.loki3.com/BracketList"/>
    <dgm:cxn modelId="{2D888792-8438-43EF-B738-1B0DA7E2C127}" type="presParOf" srcId="{DA4825D8-462B-4277-86AE-38CB153EEC5D}" destId="{E2AF5171-C7D2-462B-B21B-C893138DEA10}" srcOrd="2" destOrd="0" presId="urn:diagrams.loki3.com/BracketList"/>
    <dgm:cxn modelId="{F9D0C7FC-0FF0-44D6-8559-B6233E8AEDAD}" type="presParOf" srcId="{DA4825D8-462B-4277-86AE-38CB153EEC5D}" destId="{31DF9FC2-EFF8-455A-B43A-EABFBB5BA119}" srcOrd="3" destOrd="0" presId="urn:diagrams.loki3.com/BracketList"/>
    <dgm:cxn modelId="{C2D123F0-C0AF-4586-9B22-E6B25633859C}" type="presParOf" srcId="{1338887F-668F-49E5-915A-8363B1840EE6}" destId="{AAD79765-AEDD-4C0E-96AB-95E7A40EF3FD}" srcOrd="1" destOrd="0" presId="urn:diagrams.loki3.com/BracketList"/>
    <dgm:cxn modelId="{155D3E23-2237-4884-B071-6F35B8F17459}" type="presParOf" srcId="{1338887F-668F-49E5-915A-8363B1840EE6}" destId="{7B2AD57B-3DC6-463D-BF7E-3A118AA8BA57}" srcOrd="2" destOrd="0" presId="urn:diagrams.loki3.com/BracketList"/>
    <dgm:cxn modelId="{EE65019B-AB4C-4ADA-91C9-692D12ACE21D}" type="presParOf" srcId="{7B2AD57B-3DC6-463D-BF7E-3A118AA8BA57}" destId="{353F0D1D-86CA-46ED-8FA3-93861D10410B}" srcOrd="0" destOrd="0" presId="urn:diagrams.loki3.com/BracketList"/>
    <dgm:cxn modelId="{1A16E5DE-2A2D-4529-B8A2-93B29913BC5D}" type="presParOf" srcId="{7B2AD57B-3DC6-463D-BF7E-3A118AA8BA57}" destId="{1B906A54-01C8-49BA-B0EB-0BCD6228E5ED}" srcOrd="1" destOrd="0" presId="urn:diagrams.loki3.com/BracketList"/>
    <dgm:cxn modelId="{7FC0FA4C-A5F8-4645-947A-FE3662AB7095}" type="presParOf" srcId="{7B2AD57B-3DC6-463D-BF7E-3A118AA8BA57}" destId="{7FD0159F-6222-4EF3-8825-9B3DF9A2A60F}" srcOrd="2" destOrd="0" presId="urn:diagrams.loki3.com/BracketList"/>
    <dgm:cxn modelId="{48F5BC6E-B8C5-498A-A994-463E8685E446}" type="presParOf" srcId="{7B2AD57B-3DC6-463D-BF7E-3A118AA8BA57}" destId="{FE9C9B33-084A-43F3-9BC9-BB858B3E5A1F}" srcOrd="3" destOrd="0" presId="urn:diagrams.loki3.com/BracketList"/>
    <dgm:cxn modelId="{F8B5CE66-BDA4-42AE-839F-C46454A883B1}" type="presParOf" srcId="{1338887F-668F-49E5-915A-8363B1840EE6}" destId="{CC01B5AE-2F82-4E17-AAC9-4E65D518F3B3}" srcOrd="3" destOrd="0" presId="urn:diagrams.loki3.com/BracketList"/>
    <dgm:cxn modelId="{07791D42-7D9A-44CA-82D7-AD6EB6ED03CE}" type="presParOf" srcId="{1338887F-668F-49E5-915A-8363B1840EE6}" destId="{7B428B7A-5DFC-4FC5-A253-9FC2BF48FAEF}" srcOrd="4" destOrd="0" presId="urn:diagrams.loki3.com/BracketList"/>
    <dgm:cxn modelId="{0E93CE20-A5C4-4F50-8C09-BBDCFA95504B}" type="presParOf" srcId="{7B428B7A-5DFC-4FC5-A253-9FC2BF48FAEF}" destId="{AAF3A896-C613-468F-B096-5563D5194314}" srcOrd="0" destOrd="0" presId="urn:diagrams.loki3.com/BracketList"/>
    <dgm:cxn modelId="{88EA96DA-F41E-4608-B3C7-F73BE14534DE}" type="presParOf" srcId="{7B428B7A-5DFC-4FC5-A253-9FC2BF48FAEF}" destId="{7C3DC978-7D9D-4A5C-B8C8-5C01B6117F17}" srcOrd="1" destOrd="0" presId="urn:diagrams.loki3.com/BracketList"/>
    <dgm:cxn modelId="{56BCD2FC-B625-4851-ACE3-04045BEBB299}" type="presParOf" srcId="{7B428B7A-5DFC-4FC5-A253-9FC2BF48FAEF}" destId="{64A9C8F7-43FB-487A-95D3-C4FA01A370FA}" srcOrd="2" destOrd="0" presId="urn:diagrams.loki3.com/BracketList"/>
    <dgm:cxn modelId="{5E462648-BE97-4D22-AC6A-D9E56CABA8AF}" type="presParOf" srcId="{7B428B7A-5DFC-4FC5-A253-9FC2BF48FAEF}" destId="{41E90451-5A26-42B9-8B73-3B2E86E3C515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F05F6-1659-4BB3-BA63-AB3C44501A9B}">
      <dsp:nvSpPr>
        <dsp:cNvPr id="0" name=""/>
        <dsp:cNvSpPr/>
      </dsp:nvSpPr>
      <dsp:spPr>
        <a:xfrm>
          <a:off x="0" y="1377333"/>
          <a:ext cx="2922104" cy="7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101600" rIns="28448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Divide</a:t>
          </a:r>
        </a:p>
      </dsp:txBody>
      <dsp:txXfrm>
        <a:off x="0" y="1377333"/>
        <a:ext cx="2922104" cy="792000"/>
      </dsp:txXfrm>
    </dsp:sp>
    <dsp:sp modelId="{97A61158-BED0-429C-B707-D189D4B8BCA8}">
      <dsp:nvSpPr>
        <dsp:cNvPr id="0" name=""/>
        <dsp:cNvSpPr/>
      </dsp:nvSpPr>
      <dsp:spPr>
        <a:xfrm>
          <a:off x="3039173" y="1389720"/>
          <a:ext cx="584420" cy="79200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F9FC2-EFF8-455A-B43A-EABFBB5BA119}">
      <dsp:nvSpPr>
        <dsp:cNvPr id="0" name=""/>
        <dsp:cNvSpPr/>
      </dsp:nvSpPr>
      <dsp:spPr>
        <a:xfrm>
          <a:off x="3740293" y="1377333"/>
          <a:ext cx="7948123" cy="7920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Break the problem into a number of subproblems that are smaller instances of the same problem </a:t>
          </a:r>
        </a:p>
      </dsp:txBody>
      <dsp:txXfrm>
        <a:off x="3740293" y="1377333"/>
        <a:ext cx="7948123" cy="792000"/>
      </dsp:txXfrm>
    </dsp:sp>
    <dsp:sp modelId="{353F0D1D-86CA-46ED-8FA3-93861D10410B}">
      <dsp:nvSpPr>
        <dsp:cNvPr id="0" name=""/>
        <dsp:cNvSpPr/>
      </dsp:nvSpPr>
      <dsp:spPr>
        <a:xfrm>
          <a:off x="0" y="2313333"/>
          <a:ext cx="2922104" cy="7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101600" rIns="28448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Conquer</a:t>
          </a:r>
        </a:p>
      </dsp:txBody>
      <dsp:txXfrm>
        <a:off x="0" y="2313333"/>
        <a:ext cx="2922104" cy="792000"/>
      </dsp:txXfrm>
    </dsp:sp>
    <dsp:sp modelId="{1B906A54-01C8-49BA-B0EB-0BCD6228E5ED}">
      <dsp:nvSpPr>
        <dsp:cNvPr id="0" name=""/>
        <dsp:cNvSpPr/>
      </dsp:nvSpPr>
      <dsp:spPr>
        <a:xfrm>
          <a:off x="2922104" y="2313333"/>
          <a:ext cx="584420" cy="79200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C9B33-084A-43F3-9BC9-BB858B3E5A1F}">
      <dsp:nvSpPr>
        <dsp:cNvPr id="0" name=""/>
        <dsp:cNvSpPr/>
      </dsp:nvSpPr>
      <dsp:spPr>
        <a:xfrm>
          <a:off x="3740293" y="2313333"/>
          <a:ext cx="7948123" cy="792000"/>
        </a:xfrm>
        <a:prstGeom prst="rect">
          <a:avLst/>
        </a:prstGeom>
        <a:gradFill rotWithShape="0">
          <a:gsLst>
            <a:gs pos="0">
              <a:schemeClr val="accent5">
                <a:hueOff val="3118619"/>
                <a:satOff val="-2006"/>
                <a:lumOff val="1372"/>
                <a:alphaOff val="0"/>
                <a:tint val="98000"/>
                <a:lumMod val="114000"/>
              </a:schemeClr>
            </a:gs>
            <a:gs pos="100000">
              <a:schemeClr val="accent5">
                <a:hueOff val="3118619"/>
                <a:satOff val="-2006"/>
                <a:lumOff val="137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Solve the sub-problems recursively. Solve the smallest problems directly</a:t>
          </a:r>
        </a:p>
      </dsp:txBody>
      <dsp:txXfrm>
        <a:off x="3740293" y="2313333"/>
        <a:ext cx="7948123" cy="792000"/>
      </dsp:txXfrm>
    </dsp:sp>
    <dsp:sp modelId="{AAF3A896-C613-468F-B096-5563D5194314}">
      <dsp:nvSpPr>
        <dsp:cNvPr id="0" name=""/>
        <dsp:cNvSpPr/>
      </dsp:nvSpPr>
      <dsp:spPr>
        <a:xfrm>
          <a:off x="0" y="3249333"/>
          <a:ext cx="2922104" cy="7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101600" rIns="28448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Combine</a:t>
          </a:r>
        </a:p>
      </dsp:txBody>
      <dsp:txXfrm>
        <a:off x="0" y="3249333"/>
        <a:ext cx="2922104" cy="792000"/>
      </dsp:txXfrm>
    </dsp:sp>
    <dsp:sp modelId="{7C3DC978-7D9D-4A5C-B8C8-5C01B6117F17}">
      <dsp:nvSpPr>
        <dsp:cNvPr id="0" name=""/>
        <dsp:cNvSpPr/>
      </dsp:nvSpPr>
      <dsp:spPr>
        <a:xfrm>
          <a:off x="2922104" y="3249333"/>
          <a:ext cx="584420" cy="79200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90451-5A26-42B9-8B73-3B2E86E3C515}">
      <dsp:nvSpPr>
        <dsp:cNvPr id="0" name=""/>
        <dsp:cNvSpPr/>
      </dsp:nvSpPr>
      <dsp:spPr>
        <a:xfrm>
          <a:off x="3740293" y="3249333"/>
          <a:ext cx="7948123" cy="792000"/>
        </a:xfrm>
        <a:prstGeom prst="rect">
          <a:avLst/>
        </a:prstGeom>
        <a:gradFill rotWithShape="0">
          <a:gsLst>
            <a:gs pos="0">
              <a:schemeClr val="accent5">
                <a:hueOff val="6237238"/>
                <a:satOff val="-4013"/>
                <a:lumOff val="2744"/>
                <a:alphaOff val="0"/>
                <a:tint val="98000"/>
                <a:lumMod val="114000"/>
              </a:schemeClr>
            </a:gs>
            <a:gs pos="100000">
              <a:schemeClr val="accent5">
                <a:hueOff val="6237238"/>
                <a:satOff val="-4013"/>
                <a:lumOff val="274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Combine the solutions to the subproblems into the solution for the original problem </a:t>
          </a:r>
        </a:p>
      </dsp:txBody>
      <dsp:txXfrm>
        <a:off x="3740293" y="3249333"/>
        <a:ext cx="7948123" cy="79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444A8-03B3-45A6-A731-5A1E7D60395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A291-46FD-44F5-BD25-B7EFB9AE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2314-02FA-4CB6-A94F-DF96D2D2E5C1}" type="datetime1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6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DD5-1B8C-43BA-971D-65166EC8F9BB}" type="datetime1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3F1E-3240-4EDE-9090-D72EA6B4B9E3}" type="datetime1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B00-FC9D-480C-B79D-008CB7012C6B}" type="datetime1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13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6290-CDBD-4234-B8E1-A80119314B56}" type="datetime1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22AE-BDF2-4684-8AC1-80FE924E7085}" type="datetime1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5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4E64-D359-41D9-B738-142B208CE172}" type="datetime1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7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2EFD-7BAE-4034-80CD-F2BC399AFA08}" type="datetime1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95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630C-0CFF-4D40-BCB6-D7477B0457AB}" type="datetime1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050589" y="6451374"/>
            <a:ext cx="990599" cy="304799"/>
          </a:xfrm>
        </p:spPr>
        <p:txBody>
          <a:bodyPr/>
          <a:lstStyle/>
          <a:p>
            <a:fld id="{4DEF7AF6-CC58-4A80-94AD-FFD085128EFD}" type="datetime1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6111" y="6553199"/>
            <a:ext cx="3859795" cy="304801"/>
          </a:xfrm>
        </p:spPr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EAE3-F3B6-4A40-8B03-FF17B2B93329}" type="datetime1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380-F120-470D-BBAE-5F30A05DE56F}" type="datetime1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9066-CBE4-440F-B9DC-6345AE02830B}" type="datetime1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0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3C02-6FFD-43F9-9560-33938EC78559}" type="datetime1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F420-AAA8-440C-863B-BD3B2EBEFAF8}" type="datetime1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3EE4-C7D0-4173-B4F6-6C117310BF2C}" type="datetime1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0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0F31-E3F9-4BEA-A69E-C721FF000506}" type="datetime1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2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D328AA-2BE7-45C1-B68D-A3314E05F087}" type="datetime1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itpress.mit.edu/books/introduction-algorithms-third-editio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19624-B7BD-46AC-9071-DBAA48D4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Analysis of Algorithms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4FD36D-B691-4FA2-B422-FA5E7C0F4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Reference Book</a:t>
            </a:r>
          </a:p>
          <a:p>
            <a:pPr algn="ctr"/>
            <a:r>
              <a:rPr lang="en-US" sz="1600" dirty="0"/>
              <a:t>Introduction to Algorithms 3</a:t>
            </a:r>
            <a:r>
              <a:rPr lang="en-US" sz="1600" baseline="30000" dirty="0"/>
              <a:t>rd</a:t>
            </a:r>
            <a:r>
              <a:rPr lang="en-US" sz="1600" dirty="0"/>
              <a:t> Edition By Thomas H. </a:t>
            </a:r>
            <a:r>
              <a:rPr lang="en-US" sz="1600" dirty="0" err="1"/>
              <a:t>Cormen</a:t>
            </a:r>
            <a:r>
              <a:rPr lang="en-US" sz="1600" dirty="0"/>
              <a:t> et. al.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654134-DFDA-455C-BD07-3B6ABC79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927" y="3223591"/>
            <a:ext cx="3148073" cy="3538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46996C-EC79-48A9-9B74-22C7E4E3C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8156" y="808288"/>
            <a:ext cx="2638425" cy="29432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072F07-BA98-479E-AC44-A42C07BA019B}"/>
              </a:ext>
            </a:extLst>
          </p:cNvPr>
          <p:cNvSpPr txBox="1"/>
          <p:nvPr/>
        </p:nvSpPr>
        <p:spPr>
          <a:xfrm>
            <a:off x="4611506" y="629541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COMEDXD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94388-C7DE-4696-A53C-B9AFFBB4BC6D}"/>
              </a:ext>
            </a:extLst>
          </p:cNvPr>
          <p:cNvSpPr txBox="1"/>
          <p:nvPr/>
        </p:nvSpPr>
        <p:spPr>
          <a:xfrm>
            <a:off x="3809318" y="4080544"/>
            <a:ext cx="314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Dr. Sajid Iqbal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sajidiqbal.pk@gmail.com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13E5057-F281-4C4E-B5DA-99BAA3FD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C8FEFEA-8FBC-4BBD-80F0-8D6E0BDE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1B675-2BC7-490E-B365-424920AA6236}"/>
              </a:ext>
            </a:extLst>
          </p:cNvPr>
          <p:cNvSpPr/>
          <p:nvPr/>
        </p:nvSpPr>
        <p:spPr>
          <a:xfrm>
            <a:off x="1172691" y="5893559"/>
            <a:ext cx="8269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https://mitpress.mit.edu/books/introduction-algorithms-third-edition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0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6501-7073-4049-85C5-A951487B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MSA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47ACD1-B507-4A43-81A6-C4BA3D1178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Sub-Arrays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/>
                  <a:t> can be solved recursively </a:t>
                </a:r>
              </a:p>
              <a:p>
                <a:r>
                  <a:rPr lang="en-US" dirty="0"/>
                  <a:t>How to solve cross-over MSA</a:t>
                </a:r>
              </a:p>
              <a:p>
                <a:pPr lvl="1"/>
                <a:r>
                  <a:rPr lang="en-US" dirty="0"/>
                  <a:t>Any subarray crossing the midpoint is itself made of two subarrays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𝑴𝑺𝑨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𝒎𝒊𝒅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𝑴𝑺𝑨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𝒎𝒊𝒅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So find these and combine them</a:t>
                </a:r>
              </a:p>
              <a:p>
                <a:r>
                  <a:rPr lang="en-US" dirty="0"/>
                  <a:t>Hence the problem is solved using two sub-routines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𝑭𝑰𝑵𝑫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𝑴𝑨𝑿𝑰𝑴𝑼𝑴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𝑺𝑼𝑩𝑨𝑹𝑹𝑨𝒀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𝒍𝒐𝒘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𝒉𝒊𝒈𝒉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i="1" dirty="0">
                  <a:solidFill>
                    <a:srgbClr val="FFFF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𝑭𝑰𝑵𝑫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𝑴𝑨𝑿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𝑪𝑹𝑶𝑺𝑺𝑰𝑵𝑮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𝑺𝑼𝑩𝑨𝑹𝑹𝑨𝒀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𝒍𝒐𝒘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𝒎𝒊𝒅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𝒉𝒊𝒈𝒉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b="1" dirty="0">
                    <a:solidFill>
                      <a:srgbClr val="FFFF00"/>
                    </a:solidFill>
                  </a:rPr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47ACD1-B507-4A43-81A6-C4BA3D1178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863D7-D107-4F93-9F06-5331DB4BA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21582-584C-446E-AAF9-529AB032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99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8DA166-DC0B-4A4B-A03A-9E85CA4824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𝑭𝑰𝑵𝑫</m:t>
                      </m:r>
                      <m:r>
                        <a:rPr lang="en-US" sz="3200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32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𝑴𝑨𝑿𝑰𝑴𝑼𝑴</m:t>
                      </m:r>
                      <m:r>
                        <a:rPr lang="en-US" sz="3200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32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𝑺𝑼𝑩𝑨𝑹𝑹𝑨𝒀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8DA166-DC0B-4A4B-A03A-9E85CA482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1359E8EA-F97E-4E87-B339-9E53B7A2A9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92357142"/>
                  </p:ext>
                </p:extLst>
              </p:nvPr>
            </p:nvGraphicFramePr>
            <p:xfrm>
              <a:off x="874896" y="1309688"/>
              <a:ext cx="9404723" cy="4618228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496704">
                      <a:extLst>
                        <a:ext uri="{9D8B030D-6E8A-4147-A177-3AD203B41FA5}">
                          <a16:colId xmlns:a16="http://schemas.microsoft.com/office/drawing/2014/main" val="700186637"/>
                        </a:ext>
                      </a:extLst>
                    </a:gridCol>
                    <a:gridCol w="8908019">
                      <a:extLst>
                        <a:ext uri="{9D8B030D-6E8A-4147-A177-3AD203B41FA5}">
                          <a16:colId xmlns:a16="http://schemas.microsoft.com/office/drawing/2014/main" val="18752248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𝐹𝑖𝑛𝑑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𝑀𝑎𝑥𝑖𝑚𝑢𝑚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𝑆𝑢𝑏𝑎𝑟𝑟𝑎𝑦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 dirty="0" err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000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 dirty="0" err="1" smtClean="0">
                                    <a:latin typeface="Cambria Math" panose="02040503050406030204" pitchFamily="18" charset="0"/>
                                  </a:rPr>
                                  <m:t>𝑙𝑜𝑤</m:t>
                                </m:r>
                                <m:r>
                                  <a:rPr lang="en-US" sz="2000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 dirty="0" err="1" smtClean="0">
                                    <a:latin typeface="Cambria Math" panose="02040503050406030204" pitchFamily="18" charset="0"/>
                                  </a:rPr>
                                  <m:t>h𝑖𝑔h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8596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h𝑖𝑔h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𝑙𝑜𝑤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4833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𝑒𝑡𝑢𝑟𝑛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𝑙𝑜𝑤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h𝑖𝑔h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𝑙𝑜𝑤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])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03427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𝑙𝑠𝑒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𝑚𝑖𝑑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𝑖𝑛𝑡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𝑙𝑜𝑤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h𝑖𝑔h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)/2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9255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𝑙𝑒𝑓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𝑙𝑜𝑤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𝑙𝑒𝑓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h𝑖𝑔h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𝑙𝑒𝑓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𝑠𝑢𝑚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𝐹𝑖𝑛𝑑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𝑀𝑎𝑥𝑖𝑚𝑢𝑚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𝑆𝑢𝑏𝑎𝑟𝑟𝑎𝑦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𝑙𝑜𝑤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𝑚𝑖𝑑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00648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457200" marR="0" lvl="1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𝑟𝑖𝑔h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𝑙𝑜𝑤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𝑟𝑖𝑔h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h𝑖𝑔h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𝑟𝑖𝑔h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𝐹𝑖𝑛𝑑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𝑀𝑎𝑥𝑖𝑚𝑢𝑚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𝑆𝑢𝑏𝑎𝑟𝑟𝑎𝑦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𝑚𝑖𝑑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h𝑖𝑔h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76637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𝑐𝑟𝑜𝑠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𝑙𝑜𝑤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𝑐𝑟𝑜𝑠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h𝑖𝑔h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𝑐𝑟𝑜𝑠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𝑠𝑢𝑚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𝐹𝑖𝑛𝑑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𝑀𝑎𝑥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𝐶𝑟𝑜𝑠𝑠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𝑆𝑢𝑏𝑎𝑟𝑟𝑎𝑦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𝑙𝑜𝑤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𝑚𝑖𝑑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h𝑖𝑔h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39932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𝑙𝑒𝑓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𝑟𝑖𝑔h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𝑙𝑒𝑓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𝑐𝑟𝑜𝑠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3318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𝑙𝑒𝑓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𝑙𝑜𝑤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𝑙𝑒𝑓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h𝑖𝑔h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𝑙𝑒𝑓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4516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𝑒𝑙𝑠𝑒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𝑟𝑖𝑔h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𝑙𝑒𝑓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𝑟𝑖𝑔h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𝑐𝑟𝑜𝑠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03462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𝑟𝑖𝑔h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𝑙𝑜𝑤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𝑟𝑖𝑔h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h𝑖𝑔h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𝑟𝑖𝑔h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76134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𝑒𝑙𝑠𝑒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𝑐𝑟𝑜𝑠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𝑙𝑜𝑤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𝑐𝑟𝑜𝑠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h𝑖𝑔h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𝑐𝑟𝑜𝑠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0599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1359E8EA-F97E-4E87-B339-9E53B7A2A9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92357142"/>
                  </p:ext>
                </p:extLst>
              </p:nvPr>
            </p:nvGraphicFramePr>
            <p:xfrm>
              <a:off x="874896" y="1309688"/>
              <a:ext cx="9404723" cy="4618228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496704">
                      <a:extLst>
                        <a:ext uri="{9D8B030D-6E8A-4147-A177-3AD203B41FA5}">
                          <a16:colId xmlns:a16="http://schemas.microsoft.com/office/drawing/2014/main" val="700186637"/>
                        </a:ext>
                      </a:extLst>
                    </a:gridCol>
                    <a:gridCol w="8908019">
                      <a:extLst>
                        <a:ext uri="{9D8B030D-6E8A-4147-A177-3AD203B41FA5}">
                          <a16:colId xmlns:a16="http://schemas.microsoft.com/office/drawing/2014/main" val="1875224800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77" t="-1538" r="-274" b="-108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8596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77" t="-108197" r="-274" b="-10573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4833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77" t="-208197" r="-274" b="-9573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03427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77" t="-308197" r="-274" b="-8573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9255103"/>
                      </a:ext>
                    </a:extLst>
                  </a:tr>
                  <a:tr h="40767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77" t="-371642" r="-274" b="-680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0064833"/>
                      </a:ext>
                    </a:extLst>
                  </a:tr>
                  <a:tr h="38811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77" t="-493750" r="-274" b="-6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7663750"/>
                      </a:ext>
                    </a:extLst>
                  </a:tr>
                  <a:tr h="40767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77" t="-567164" r="-274" b="-485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9932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77" t="-732787" r="-274" b="-4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3318418"/>
                      </a:ext>
                    </a:extLst>
                  </a:tr>
                  <a:tr h="38811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77" t="-806349" r="-274" b="-3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4516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77" t="-936066" r="-274" b="-2295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0346231"/>
                      </a:ext>
                    </a:extLst>
                  </a:tr>
                  <a:tr h="38811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77" t="-987500" r="-274" b="-1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7613415"/>
                      </a:ext>
                    </a:extLst>
                  </a:tr>
                  <a:tr h="38811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77" t="-1087500" r="-274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0599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2BD6A-DAA9-49BF-BEB6-A4B8098C5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DAF32-97E8-4524-B48E-A0FDE4524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82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A44F-DB32-4C13-880C-B67C43E6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Find_Max_Subarray</a:t>
            </a:r>
            <a:r>
              <a:rPr lang="en-US" dirty="0"/>
              <a:t>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0F2F4-87A3-4F80-A446-CFC562667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269" y="1543464"/>
            <a:ext cx="7554914" cy="47430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Direct Solution (Non Recursive): Base case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Line 1,2 </a:t>
            </a:r>
            <a:r>
              <a:rPr lang="en-US" dirty="0"/>
              <a:t>: if there is only one element </a:t>
            </a:r>
          </a:p>
          <a:p>
            <a:pPr lvl="1"/>
            <a:r>
              <a:rPr lang="en-US" dirty="0"/>
              <a:t>So return that element with low and high indexes</a:t>
            </a:r>
          </a:p>
          <a:p>
            <a:r>
              <a:rPr lang="en-US" b="1" dirty="0">
                <a:solidFill>
                  <a:srgbClr val="FFFF00"/>
                </a:solidFill>
              </a:rPr>
              <a:t>Lines 3–11 </a:t>
            </a:r>
            <a:r>
              <a:rPr lang="en-US" dirty="0"/>
              <a:t>handle the recursive case.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Line 3</a:t>
            </a:r>
            <a:r>
              <a:rPr lang="en-US" dirty="0"/>
              <a:t>: It computes the mid point of the array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Lines 4 and 5</a:t>
            </a:r>
            <a:r>
              <a:rPr lang="en-US" dirty="0"/>
              <a:t>:  These lines conquer by recursively finding MSA within the left and right subarrays, respectively.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Lines 6–11</a:t>
            </a:r>
            <a:r>
              <a:rPr lang="en-US" dirty="0"/>
              <a:t>: form the combine part.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Line 6</a:t>
            </a:r>
            <a:r>
              <a:rPr lang="en-US" dirty="0"/>
              <a:t> : finds a MSA that crosses the midpoint.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Line 7:</a:t>
            </a:r>
            <a:r>
              <a:rPr lang="en-US" dirty="0"/>
              <a:t> tests whether the left subarray contains an MSA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line 8:</a:t>
            </a:r>
            <a:r>
              <a:rPr lang="en-US" dirty="0"/>
              <a:t> returns that MSA.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line 9:</a:t>
            </a:r>
            <a:r>
              <a:rPr lang="en-US" dirty="0"/>
              <a:t> tests whether the right subarray contains an MSA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line 10: </a:t>
            </a:r>
            <a:r>
              <a:rPr lang="en-US" dirty="0"/>
              <a:t>returns that MSA.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line 11: </a:t>
            </a:r>
            <a:r>
              <a:rPr lang="en-US" dirty="0"/>
              <a:t> returns the MSA that crosses the mid point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E0A9E-A4AE-417A-8602-F89B4FD6D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2E7B7-2DB3-4A30-912E-97B402E7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AEE4AA-92CC-4AA6-839D-7FA78A98B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389" y="2000960"/>
            <a:ext cx="4429134" cy="368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91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CC22B96-4DDD-4E0F-BC75-A8A9AB30990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46111" y="0"/>
                <a:ext cx="9404723" cy="140053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𝑭𝑰𝑵𝑫</m:t>
                      </m:r>
                      <m:r>
                        <a:rPr lang="en-US" sz="4400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44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𝑴𝑨𝑿</m:t>
                      </m:r>
                      <m:r>
                        <a:rPr lang="en-US" sz="4400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4400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𝑪𝑹𝑶𝑺𝑺𝑰𝑵𝑮</m:t>
                      </m:r>
                      <m:r>
                        <a:rPr lang="en-US" sz="44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44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𝑺𝑼𝑩𝑨𝑹𝑹𝑨𝒀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CC22B96-4DDD-4E0F-BC75-A8A9AB3099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6111" y="0"/>
                <a:ext cx="9404723" cy="140053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07BDA5BB-BD5D-475F-8B6A-E710B411A84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35845889"/>
                  </p:ext>
                </p:extLst>
              </p:nvPr>
            </p:nvGraphicFramePr>
            <p:xfrm>
              <a:off x="344405" y="737932"/>
              <a:ext cx="6711950" cy="5984939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458499">
                      <a:extLst>
                        <a:ext uri="{9D8B030D-6E8A-4147-A177-3AD203B41FA5}">
                          <a16:colId xmlns:a16="http://schemas.microsoft.com/office/drawing/2014/main" val="3245482501"/>
                        </a:ext>
                      </a:extLst>
                    </a:gridCol>
                    <a:gridCol w="6253451">
                      <a:extLst>
                        <a:ext uri="{9D8B030D-6E8A-4147-A177-3AD203B41FA5}">
                          <a16:colId xmlns:a16="http://schemas.microsoft.com/office/drawing/2014/main" val="25962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chemeClr val="bg1"/>
                              </a:solidFill>
                            </a:rPr>
                            <a:t>Find_Max_Crossing_Subarray</a:t>
                          </a:r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dirty="0" err="1">
                              <a:solidFill>
                                <a:schemeClr val="bg1"/>
                              </a:solidFill>
                            </a:rPr>
                            <a:t>A,low,mid,high</a:t>
                          </a:r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41905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𝑙𝑒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𝑓𝑡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𝑠𝑢𝑚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=−∞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75109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𝑠𝑢𝑚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002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𝑚𝑖𝑑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𝒅𝒐𝒘𝒏𝒕𝒐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𝑙𝑜𝑤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127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𝑠𝑢𝑚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𝑠𝑢𝑚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9343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𝑠𝑢𝑚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𝑙𝑒𝑓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1651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𝑙𝑒𝑓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𝑠𝑢𝑚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7097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𝑚𝑎𝑥𝑖𝑚𝑢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4883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𝑟𝑖𝑔h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32062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𝑠𝑢𝑚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9260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𝑚𝑖𝑑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h𝑖𝑔h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4051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𝑠𝑢𝑚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𝑠𝑢𝑚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0880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𝑠𝑢𝑚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𝑟𝑖𝑔h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36836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𝑟𝑖𝑔h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𝑠𝑢𝑚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8938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𝑀𝑎𝑥𝑖𝑚𝑢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5266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𝑚𝑎𝑥𝑖𝑚𝑢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𝑚𝑎𝑥𝑖𝑚𝑢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𝑙𝑒𝑓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𝑟𝑖𝑔h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40306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07BDA5BB-BD5D-475F-8B6A-E710B411A84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35845889"/>
                  </p:ext>
                </p:extLst>
              </p:nvPr>
            </p:nvGraphicFramePr>
            <p:xfrm>
              <a:off x="344405" y="737932"/>
              <a:ext cx="6711950" cy="5984939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458499">
                      <a:extLst>
                        <a:ext uri="{9D8B030D-6E8A-4147-A177-3AD203B41FA5}">
                          <a16:colId xmlns:a16="http://schemas.microsoft.com/office/drawing/2014/main" val="3245482501"/>
                        </a:ext>
                      </a:extLst>
                    </a:gridCol>
                    <a:gridCol w="6253451">
                      <a:extLst>
                        <a:ext uri="{9D8B030D-6E8A-4147-A177-3AD203B41FA5}">
                          <a16:colId xmlns:a16="http://schemas.microsoft.com/office/drawing/2014/main" val="25962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chemeClr val="bg1"/>
                              </a:solidFill>
                            </a:rPr>
                            <a:t>Find_Max_Crossing_Subarray</a:t>
                          </a:r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dirty="0" err="1">
                              <a:solidFill>
                                <a:schemeClr val="bg1"/>
                              </a:solidFill>
                            </a:rPr>
                            <a:t>A,low,mid,high</a:t>
                          </a:r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41905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00" t="-108197" r="-389" b="-14295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75109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00" t="-208197" r="-389" b="-13295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002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00" t="-313333" r="-389" b="-125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127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00" t="-406557" r="-389" b="-11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69343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00" t="-506557" r="-389" b="-10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1651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00" t="-606557" r="-389" b="-9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7097705"/>
                      </a:ext>
                    </a:extLst>
                  </a:tr>
                  <a:tr h="38779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00" t="-673438" r="-389" b="-78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4883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00" t="-825000" r="-389" b="-7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32062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00" t="-909836" r="-389" b="-6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9260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00" t="-1009836" r="-389" b="-5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4051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00" t="-1109836" r="-389" b="-4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0880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00" t="-1209836" r="-389" b="-3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36836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00" t="-1309836" r="-389" b="-2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8938521"/>
                      </a:ext>
                    </a:extLst>
                  </a:tr>
                  <a:tr h="38811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00" t="-1365079" r="-389" b="-1206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5266590"/>
                      </a:ext>
                    </a:extLst>
                  </a:tr>
                  <a:tr h="38811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00" t="-1442188" r="-389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40306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29F08-6F5A-43DF-87AB-557A4464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By: Dr. Sajid Iqbal, </a:t>
            </a:r>
            <a:r>
              <a:rPr lang="en-US" dirty="0" err="1"/>
              <a:t>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F2FE4-0103-4D4F-B9FD-C8AAF1E2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300AD50-FF8E-4ADE-AF0B-AE1D68198F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00380" y="1672348"/>
                <a:ext cx="8305800" cy="3871203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US" dirty="0"/>
                  <a:t>This problem is </a:t>
                </a:r>
                <a:r>
                  <a:rPr lang="en-US" i="1" dirty="0"/>
                  <a:t>not </a:t>
                </a:r>
                <a:r>
                  <a:rPr lang="en-US" dirty="0"/>
                  <a:t>a smaller instance of our original problem</a:t>
                </a:r>
              </a:p>
              <a:p>
                <a:pPr lvl="1"/>
                <a:r>
                  <a:rPr lang="en-US" dirty="0"/>
                  <a:t>As it has the added restriction that the subarray it chooses must cross the midpoint. </a:t>
                </a:r>
              </a:p>
              <a:p>
                <a:pPr lvl="1"/>
                <a:r>
                  <a:rPr lang="en-US" dirty="0"/>
                  <a:t>We know that MSA has two parts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𝑴𝑺𝑨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err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𝒎𝒊𝒅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𝑴𝑺𝑨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𝒎𝒊𝒅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>
                    <a:solidFill>
                      <a:srgbClr val="FFFF00"/>
                    </a:solidFill>
                  </a:rPr>
                  <a:t>Line 1-2</a:t>
                </a:r>
                <a:r>
                  <a:rPr lang="en-US" dirty="0"/>
                  <a:t>: variables initialization</a:t>
                </a:r>
              </a:p>
              <a:p>
                <a:pPr lvl="1"/>
                <a:r>
                  <a:rPr lang="en-US" b="1" dirty="0">
                    <a:solidFill>
                      <a:srgbClr val="FFFF00"/>
                    </a:solidFill>
                  </a:rPr>
                  <a:t>Line 4-7</a:t>
                </a:r>
                <a:r>
                  <a:rPr lang="en-US" dirty="0"/>
                  <a:t>: find the maximum sum of left part of array A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𝐿𝑒𝑓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contains the maximum sum found so far in left array</a:t>
                </a:r>
              </a:p>
              <a:p>
                <a:pPr lvl="1"/>
                <a:r>
                  <a:rPr lang="en-US" b="1" dirty="0">
                    <a:solidFill>
                      <a:srgbClr val="FFFF00"/>
                    </a:solidFill>
                  </a:rPr>
                  <a:t>Line 8-9</a:t>
                </a:r>
                <a:r>
                  <a:rPr lang="en-US" dirty="0"/>
                  <a:t>: variables initialization</a:t>
                </a:r>
              </a:p>
              <a:p>
                <a:pPr lvl="1"/>
                <a:r>
                  <a:rPr lang="en-US" b="1" dirty="0">
                    <a:solidFill>
                      <a:srgbClr val="FFFF00"/>
                    </a:solidFill>
                  </a:rPr>
                  <a:t>Line 10-14</a:t>
                </a:r>
                <a:r>
                  <a:rPr lang="en-US" dirty="0"/>
                  <a:t>: find the maximum sum of right part of Array A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𝑅𝑖𝑔h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contains the maximum sum found so far in right array</a:t>
                </a:r>
              </a:p>
              <a:p>
                <a:pPr lvl="1"/>
                <a:r>
                  <a:rPr lang="en-US" b="1" dirty="0">
                    <a:solidFill>
                      <a:srgbClr val="FFFF00"/>
                    </a:solidFill>
                  </a:rPr>
                  <a:t>Line 15</a:t>
                </a:r>
                <a:r>
                  <a:rPr lang="en-US" dirty="0"/>
                  <a:t>: return the maximum left and right points along with total maximum sum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300AD50-FF8E-4ADE-AF0B-AE1D68198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380" y="1672348"/>
                <a:ext cx="8305800" cy="38712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099C1A-F8AC-4A9E-8EA6-CFDB32A06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1378"/>
              </p:ext>
            </p:extLst>
          </p:nvPr>
        </p:nvGraphicFramePr>
        <p:xfrm>
          <a:off x="3876757" y="5762463"/>
          <a:ext cx="8163341" cy="285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6902">
                  <a:extLst>
                    <a:ext uri="{9D8B030D-6E8A-4147-A177-3AD203B41FA5}">
                      <a16:colId xmlns:a16="http://schemas.microsoft.com/office/drawing/2014/main" val="3751397202"/>
                    </a:ext>
                  </a:extLst>
                </a:gridCol>
                <a:gridCol w="419907">
                  <a:extLst>
                    <a:ext uri="{9D8B030D-6E8A-4147-A177-3AD203B41FA5}">
                      <a16:colId xmlns:a16="http://schemas.microsoft.com/office/drawing/2014/main" val="1803110309"/>
                    </a:ext>
                  </a:extLst>
                </a:gridCol>
                <a:gridCol w="451512">
                  <a:extLst>
                    <a:ext uri="{9D8B030D-6E8A-4147-A177-3AD203B41FA5}">
                      <a16:colId xmlns:a16="http://schemas.microsoft.com/office/drawing/2014/main" val="3067311442"/>
                    </a:ext>
                  </a:extLst>
                </a:gridCol>
                <a:gridCol w="419907">
                  <a:extLst>
                    <a:ext uri="{9D8B030D-6E8A-4147-A177-3AD203B41FA5}">
                      <a16:colId xmlns:a16="http://schemas.microsoft.com/office/drawing/2014/main" val="437788523"/>
                    </a:ext>
                  </a:extLst>
                </a:gridCol>
                <a:gridCol w="505693">
                  <a:extLst>
                    <a:ext uri="{9D8B030D-6E8A-4147-A177-3AD203B41FA5}">
                      <a16:colId xmlns:a16="http://schemas.microsoft.com/office/drawing/2014/main" val="3905149720"/>
                    </a:ext>
                  </a:extLst>
                </a:gridCol>
                <a:gridCol w="474087">
                  <a:extLst>
                    <a:ext uri="{9D8B030D-6E8A-4147-A177-3AD203B41FA5}">
                      <a16:colId xmlns:a16="http://schemas.microsoft.com/office/drawing/2014/main" val="1449199920"/>
                    </a:ext>
                  </a:extLst>
                </a:gridCol>
                <a:gridCol w="379271">
                  <a:extLst>
                    <a:ext uri="{9D8B030D-6E8A-4147-A177-3AD203B41FA5}">
                      <a16:colId xmlns:a16="http://schemas.microsoft.com/office/drawing/2014/main" val="3118883394"/>
                    </a:ext>
                  </a:extLst>
                </a:gridCol>
                <a:gridCol w="379271">
                  <a:extLst>
                    <a:ext uri="{9D8B030D-6E8A-4147-A177-3AD203B41FA5}">
                      <a16:colId xmlns:a16="http://schemas.microsoft.com/office/drawing/2014/main" val="196387448"/>
                    </a:ext>
                  </a:extLst>
                </a:gridCol>
                <a:gridCol w="433452">
                  <a:extLst>
                    <a:ext uri="{9D8B030D-6E8A-4147-A177-3AD203B41FA5}">
                      <a16:colId xmlns:a16="http://schemas.microsoft.com/office/drawing/2014/main" val="305922633"/>
                    </a:ext>
                  </a:extLst>
                </a:gridCol>
                <a:gridCol w="379271">
                  <a:extLst>
                    <a:ext uri="{9D8B030D-6E8A-4147-A177-3AD203B41FA5}">
                      <a16:colId xmlns:a16="http://schemas.microsoft.com/office/drawing/2014/main" val="2236415377"/>
                    </a:ext>
                  </a:extLst>
                </a:gridCol>
                <a:gridCol w="433452">
                  <a:extLst>
                    <a:ext uri="{9D8B030D-6E8A-4147-A177-3AD203B41FA5}">
                      <a16:colId xmlns:a16="http://schemas.microsoft.com/office/drawing/2014/main" val="620737137"/>
                    </a:ext>
                  </a:extLst>
                </a:gridCol>
                <a:gridCol w="397331">
                  <a:extLst>
                    <a:ext uri="{9D8B030D-6E8A-4147-A177-3AD203B41FA5}">
                      <a16:colId xmlns:a16="http://schemas.microsoft.com/office/drawing/2014/main" val="3077610080"/>
                    </a:ext>
                  </a:extLst>
                </a:gridCol>
                <a:gridCol w="415391">
                  <a:extLst>
                    <a:ext uri="{9D8B030D-6E8A-4147-A177-3AD203B41FA5}">
                      <a16:colId xmlns:a16="http://schemas.microsoft.com/office/drawing/2014/main" val="2951746212"/>
                    </a:ext>
                  </a:extLst>
                </a:gridCol>
                <a:gridCol w="469572">
                  <a:extLst>
                    <a:ext uri="{9D8B030D-6E8A-4147-A177-3AD203B41FA5}">
                      <a16:colId xmlns:a16="http://schemas.microsoft.com/office/drawing/2014/main" val="1941839723"/>
                    </a:ext>
                  </a:extLst>
                </a:gridCol>
                <a:gridCol w="451512">
                  <a:extLst>
                    <a:ext uri="{9D8B030D-6E8A-4147-A177-3AD203B41FA5}">
                      <a16:colId xmlns:a16="http://schemas.microsoft.com/office/drawing/2014/main" val="2625614018"/>
                    </a:ext>
                  </a:extLst>
                </a:gridCol>
                <a:gridCol w="419907">
                  <a:extLst>
                    <a:ext uri="{9D8B030D-6E8A-4147-A177-3AD203B41FA5}">
                      <a16:colId xmlns:a16="http://schemas.microsoft.com/office/drawing/2014/main" val="911613895"/>
                    </a:ext>
                  </a:extLst>
                </a:gridCol>
                <a:gridCol w="469572">
                  <a:extLst>
                    <a:ext uri="{9D8B030D-6E8A-4147-A177-3AD203B41FA5}">
                      <a16:colId xmlns:a16="http://schemas.microsoft.com/office/drawing/2014/main" val="2278780933"/>
                    </a:ext>
                  </a:extLst>
                </a:gridCol>
                <a:gridCol w="397331">
                  <a:extLst>
                    <a:ext uri="{9D8B030D-6E8A-4147-A177-3AD203B41FA5}">
                      <a16:colId xmlns:a16="http://schemas.microsoft.com/office/drawing/2014/main" val="1751018211"/>
                    </a:ext>
                  </a:extLst>
                </a:gridCol>
              </a:tblGrid>
              <a:tr h="285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Change</a:t>
                      </a:r>
                      <a:endParaRPr lang="en-US" sz="1600" b="1" i="0" u="none" strike="noStrike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13</a:t>
                      </a:r>
                      <a:endParaRPr lang="en-US" sz="1600" b="1" i="0" u="none" strike="noStrike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-3</a:t>
                      </a:r>
                      <a:endParaRPr lang="en-US" sz="1600" b="1" i="0" u="none" strike="noStrike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-25</a:t>
                      </a:r>
                      <a:endParaRPr lang="en-US" sz="1600" b="1" i="0" u="none" strike="noStrike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20</a:t>
                      </a:r>
                      <a:endParaRPr lang="en-US" sz="1600" b="1" i="0" u="none" strike="noStrike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-3</a:t>
                      </a:r>
                      <a:endParaRPr lang="en-US" sz="1600" b="1" i="0" u="none" strike="noStrike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-16</a:t>
                      </a:r>
                      <a:endParaRPr lang="en-US" sz="1600" b="1" i="0" u="none" strike="noStrike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-23</a:t>
                      </a:r>
                      <a:endParaRPr lang="en-US" sz="1600" b="1" i="0" u="none" strike="noStrike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18</a:t>
                      </a:r>
                      <a:endParaRPr lang="en-US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20</a:t>
                      </a:r>
                      <a:endParaRPr lang="en-US" sz="1600" b="1" i="0" u="none" strike="noStrike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-7</a:t>
                      </a:r>
                      <a:endParaRPr lang="en-US" sz="1600" b="1" i="0" u="none" strike="noStrike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12</a:t>
                      </a:r>
                      <a:endParaRPr lang="en-US" sz="1600" b="1" i="0" u="none" strike="noStrike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-5</a:t>
                      </a:r>
                      <a:endParaRPr lang="en-US" sz="1600" b="1" i="0" u="none" strike="noStrike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-22</a:t>
                      </a:r>
                      <a:endParaRPr lang="en-US" sz="1600" b="1" i="0" u="none" strike="noStrike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15</a:t>
                      </a:r>
                      <a:endParaRPr lang="en-US" sz="1600" b="1" i="0" u="none" strike="noStrike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-4</a:t>
                      </a:r>
                      <a:endParaRPr lang="en-US" sz="1600" b="1" i="0" u="none" strike="noStrike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sz="1600" b="1" i="0" u="none" strike="noStrike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227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907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5F9F-E799-4043-A3A2-3D8BF1CC9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-5105"/>
            <a:ext cx="3214687" cy="1400530"/>
          </a:xfrm>
        </p:spPr>
        <p:txBody>
          <a:bodyPr/>
          <a:lstStyle/>
          <a:p>
            <a:r>
              <a:rPr lang="en-US" dirty="0"/>
              <a:t>Algorithm 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318731-DA95-41C4-8F41-0D3F26C552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6075" y="1876571"/>
                <a:ext cx="3514724" cy="419548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1+1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1+1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>
                  <a:solidFill>
                    <a:srgbClr val="FFFF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318731-DA95-41C4-8F41-0D3F26C552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075" y="1876571"/>
                <a:ext cx="3514724" cy="4195481"/>
              </a:xfrm>
              <a:blipFill>
                <a:blip r:embed="rId2"/>
                <a:stretch>
                  <a:fillRect l="-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227C0-65B8-438F-A909-F74CA53C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D7528-4C48-472E-8C85-BE6C23C9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8F27829B-994E-46BE-8533-D4F3EE2421D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463842"/>
                  </p:ext>
                </p:extLst>
              </p:nvPr>
            </p:nvGraphicFramePr>
            <p:xfrm>
              <a:off x="3860798" y="388737"/>
              <a:ext cx="8212139" cy="6173534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611189">
                      <a:extLst>
                        <a:ext uri="{9D8B030D-6E8A-4147-A177-3AD203B41FA5}">
                          <a16:colId xmlns:a16="http://schemas.microsoft.com/office/drawing/2014/main" val="3245482501"/>
                        </a:ext>
                      </a:extLst>
                    </a:gridCol>
                    <a:gridCol w="6143625">
                      <a:extLst>
                        <a:ext uri="{9D8B030D-6E8A-4147-A177-3AD203B41FA5}">
                          <a16:colId xmlns:a16="http://schemas.microsoft.com/office/drawing/2014/main" val="2596275750"/>
                        </a:ext>
                      </a:extLst>
                    </a:gridCol>
                    <a:gridCol w="1457325">
                      <a:extLst>
                        <a:ext uri="{9D8B030D-6E8A-4147-A177-3AD203B41FA5}">
                          <a16:colId xmlns:a16="http://schemas.microsoft.com/office/drawing/2014/main" val="1180365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chemeClr val="bg1"/>
                              </a:solidFill>
                            </a:rPr>
                            <a:t>Find_Max_Crossing_Subarray</a:t>
                          </a:r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dirty="0" err="1">
                              <a:solidFill>
                                <a:schemeClr val="bg1"/>
                              </a:solidFill>
                            </a:rPr>
                            <a:t>A,low,mid,high</a:t>
                          </a:r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41905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𝑙𝑒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𝑓𝑡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𝑠𝑢𝑚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=−∞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75109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𝑠𝑢𝑚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002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𝑚𝑖𝑑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𝒅𝒐𝒘𝒏𝒕𝒐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𝑙𝑜𝑤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127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𝑠𝑢𝑚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𝑠𝑢𝑚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9343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𝑠𝑢𝑚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𝑙𝑒𝑓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1651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𝑙𝑒𝑓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𝑠𝑢𝑚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7097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𝑚𝑎𝑥𝑖𝑚𝑢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4883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𝑟𝑖𝑔h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32062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𝑠𝑢𝑚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9260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𝑚𝑖𝑑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h𝑖𝑔h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4051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𝑠𝑢𝑚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𝑠𝑢𝑚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0880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𝑠𝑢𝑚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𝑟𝑖𝑔h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36836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𝑟𝑖𝑔h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𝑠𝑢𝑚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8938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𝑀𝑎𝑥𝑖𝑚𝑢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5266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𝑚𝑎𝑥𝑖𝑚𝑢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𝑚𝑎𝑥𝑖𝑚𝑢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𝑙𝑒𝑓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𝑟𝑖𝑔h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40306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8F27829B-994E-46BE-8533-D4F3EE2421D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463842"/>
                  </p:ext>
                </p:extLst>
              </p:nvPr>
            </p:nvGraphicFramePr>
            <p:xfrm>
              <a:off x="3860798" y="388737"/>
              <a:ext cx="8212139" cy="6173534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611189">
                      <a:extLst>
                        <a:ext uri="{9D8B030D-6E8A-4147-A177-3AD203B41FA5}">
                          <a16:colId xmlns:a16="http://schemas.microsoft.com/office/drawing/2014/main" val="3245482501"/>
                        </a:ext>
                      </a:extLst>
                    </a:gridCol>
                    <a:gridCol w="6143625">
                      <a:extLst>
                        <a:ext uri="{9D8B030D-6E8A-4147-A177-3AD203B41FA5}">
                          <a16:colId xmlns:a16="http://schemas.microsoft.com/office/drawing/2014/main" val="2596275750"/>
                        </a:ext>
                      </a:extLst>
                    </a:gridCol>
                    <a:gridCol w="1457325">
                      <a:extLst>
                        <a:ext uri="{9D8B030D-6E8A-4147-A177-3AD203B41FA5}">
                          <a16:colId xmlns:a16="http://schemas.microsoft.com/office/drawing/2014/main" val="1180365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chemeClr val="bg1"/>
                              </a:solidFill>
                            </a:rPr>
                            <a:t>Find_Max_Crossing_Subarray</a:t>
                          </a:r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dirty="0" err="1">
                              <a:solidFill>
                                <a:schemeClr val="bg1"/>
                              </a:solidFill>
                            </a:rPr>
                            <a:t>A,low,mid,high</a:t>
                          </a:r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41905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0" t="-108197" r="-24083" b="-14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4435" t="-108197" r="-1674" b="-1481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75109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0" t="-208197" r="-24083" b="-13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4435" t="-208197" r="-1674" b="-1381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002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0" t="-308197" r="-24083" b="-12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4435" t="-308197" r="-1674" b="-1281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127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0" t="-408197" r="-24083" b="-11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4435" t="-408197" r="-1674" b="-1181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69343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0" t="-516667" r="-24083" b="-1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4435" t="-516667" r="-1674" b="-1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1651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0" t="-606557" r="-24083" b="-9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4435" t="-606557" r="-1674" b="-9836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7097705"/>
                      </a:ext>
                    </a:extLst>
                  </a:tr>
                  <a:tr h="38779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0" t="-673438" r="-24083" b="-8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4435" t="-673438" r="-1674" b="-83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4883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0" t="-811475" r="-24083" b="-7786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4435" t="-811475" r="-1674" b="-7786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32062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0" t="-911475" r="-24083" b="-6786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4435" t="-911475" r="-1674" b="-6786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9260701"/>
                      </a:ext>
                    </a:extLst>
                  </a:tr>
                  <a:tr h="5594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0" t="-670652" r="-24083" b="-3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4435" t="-670652" r="-1674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4051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0" t="-1162295" r="-24083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4435" t="-1162295" r="-1674" b="-4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0880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0" t="-1262295" r="-24083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4435" t="-1262295" r="-1674" b="-3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36836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0" t="-1362295" r="-24083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4435" t="-1362295" r="-1674" b="-2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8938521"/>
                      </a:ext>
                    </a:extLst>
                  </a:tr>
                  <a:tr h="38811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0" t="-1415873" r="-24083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4435" t="-1415873" r="-1674" b="-1206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5266590"/>
                      </a:ext>
                    </a:extLst>
                  </a:tr>
                  <a:tr h="38811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0" t="-1492188" r="-24083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4435" t="-1492188" r="-1674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40306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8716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3B977-060A-48B3-B5E5-3F8B8246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68545"/>
            <a:ext cx="9404723" cy="1400530"/>
          </a:xfrm>
        </p:spPr>
        <p:txBody>
          <a:bodyPr/>
          <a:lstStyle/>
          <a:p>
            <a:r>
              <a:rPr lang="en-US" dirty="0"/>
              <a:t>Algorithm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3FCCC7-2739-4BD7-9622-CBE5D82AA3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6112" y="1669075"/>
                <a:ext cx="3201868" cy="419548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=1+1+1+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)+1+1+1+1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+7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𝒏𝒍𝒐𝒈𝒏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3FCCC7-2739-4BD7-9622-CBE5D82AA3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2" y="1669075"/>
                <a:ext cx="3201868" cy="4195481"/>
              </a:xfrm>
              <a:blipFill>
                <a:blip r:embed="rId2"/>
                <a:stretch>
                  <a:fillRect l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A6F9-DE19-495E-82AD-8AD8D9289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F8A9D-D535-4582-AF8E-E83BD66F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E4F541E5-0433-4330-ABFB-54CB2EB4ADA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938529"/>
                  </p:ext>
                </p:extLst>
              </p:nvPr>
            </p:nvGraphicFramePr>
            <p:xfrm>
              <a:off x="3847979" y="1063416"/>
              <a:ext cx="8344021" cy="5765546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451853">
                      <a:extLst>
                        <a:ext uri="{9D8B030D-6E8A-4147-A177-3AD203B41FA5}">
                          <a16:colId xmlns:a16="http://schemas.microsoft.com/office/drawing/2014/main" val="700186637"/>
                        </a:ext>
                      </a:extLst>
                    </a:gridCol>
                    <a:gridCol w="7063493">
                      <a:extLst>
                        <a:ext uri="{9D8B030D-6E8A-4147-A177-3AD203B41FA5}">
                          <a16:colId xmlns:a16="http://schemas.microsoft.com/office/drawing/2014/main" val="1875224800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38579330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𝐹𝑖𝑛𝑑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𝑀𝑎𝑥𝑖𝑚𝑢𝑚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𝑆𝑢𝑏𝑎𝑟𝑟𝑎𝑦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 dirty="0" err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000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 dirty="0" err="1" smtClean="0">
                                    <a:latin typeface="Cambria Math" panose="02040503050406030204" pitchFamily="18" charset="0"/>
                                  </a:rPr>
                                  <m:t>𝑙𝑜𝑤</m:t>
                                </m:r>
                                <m:r>
                                  <a:rPr lang="en-US" sz="2000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 dirty="0" err="1" smtClean="0">
                                    <a:latin typeface="Cambria Math" panose="02040503050406030204" pitchFamily="18" charset="0"/>
                                  </a:rPr>
                                  <m:t>h𝑖𝑔h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/>
                            <a:t>Cost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8596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h𝑖𝑔h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𝑙𝑜𝑤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4833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𝑒𝑡𝑢𝑟𝑛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𝑙𝑜𝑤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h𝑖𝑔h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𝑙𝑜𝑤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])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03427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𝑙𝑠𝑒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𝑚𝑖𝑑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𝑖𝑛𝑡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𝑙𝑜𝑤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h𝑖𝑔h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)/2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9255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𝑙𝑒𝑓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𝑙𝑜𝑤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𝑙𝑒𝑓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h𝑖𝑔h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𝑙𝑒𝑓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𝑠𝑢𝑚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𝐹𝑖𝑛𝑑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𝑀𝑎𝑥𝑖𝑚𝑢𝑚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𝑆𝑢𝑏𝑎𝑟𝑟𝑎𝑦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𝑙𝑜𝑤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𝑚𝑖𝑑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00648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457200" marR="0" lvl="1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𝑟𝑖𝑔h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𝑙𝑜𝑤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𝑟𝑖𝑔h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h𝑖𝑔h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𝑟𝑖𝑔h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𝑠𝑢𝑚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b="0" i="1" dirty="0">
                              <a:latin typeface="Cambria Math" panose="02040503050406030204" pitchFamily="18" charset="0"/>
                            </a:rPr>
                            <a:t> </a:t>
                          </a:r>
                        </a:p>
                        <a:p>
                          <a:pPr marL="914400" marR="0" lvl="2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𝐹𝑖𝑛𝑑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𝑀𝑎𝑥𝑖𝑚𝑢𝑚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𝑆𝑢𝑏𝑎𝑟𝑟𝑎𝑦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𝑚𝑖𝑑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h𝑖𝑔h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76637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𝑐𝑟𝑜𝑠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𝑙𝑜𝑤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𝑐𝑟𝑜𝑠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h𝑖𝑔h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𝑐𝑟𝑜𝑠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𝑠𝑢𝑚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𝐹𝑖𝑛𝑑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𝑀𝑎𝑥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𝐶𝑟𝑜𝑠𝑠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𝑆𝑢𝑏𝑎𝑟𝑟𝑎𝑦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𝑙𝑜𝑤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𝑚𝑖𝑑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h𝑖𝑔h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39932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𝑙𝑒𝑓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𝑟𝑖𝑔h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𝑙𝑒𝑓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𝑐𝑟𝑜𝑠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3318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𝑙𝑒𝑓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𝑙𝑜𝑤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𝑙𝑒𝑓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h𝑖𝑔h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𝑙𝑒𝑓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4516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𝑒𝑙𝑠𝑒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𝑟𝑖𝑔h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𝑙𝑒𝑓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𝑟𝑖𝑔h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𝑐𝑟𝑜𝑠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03462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𝑟𝑖𝑔h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𝑙𝑜𝑤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𝑟𝑖𝑔h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h𝑖𝑔h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𝑟𝑖𝑔h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76134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𝑒𝑙𝑠𝑒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𝑐𝑟𝑜𝑠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𝑙𝑜𝑤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𝑐𝑟𝑜𝑠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h𝑖𝑔h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𝑐𝑟𝑜𝑠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0599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E4F541E5-0433-4330-ABFB-54CB2EB4ADA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938529"/>
                  </p:ext>
                </p:extLst>
              </p:nvPr>
            </p:nvGraphicFramePr>
            <p:xfrm>
              <a:off x="3847979" y="1063416"/>
              <a:ext cx="8344021" cy="5765546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451853">
                      <a:extLst>
                        <a:ext uri="{9D8B030D-6E8A-4147-A177-3AD203B41FA5}">
                          <a16:colId xmlns:a16="http://schemas.microsoft.com/office/drawing/2014/main" val="700186637"/>
                        </a:ext>
                      </a:extLst>
                    </a:gridCol>
                    <a:gridCol w="7063493">
                      <a:extLst>
                        <a:ext uri="{9D8B030D-6E8A-4147-A177-3AD203B41FA5}">
                          <a16:colId xmlns:a16="http://schemas.microsoft.com/office/drawing/2014/main" val="1875224800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3857933083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71" t="-4348" r="-12166" b="-73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7353" t="-4348" r="-3676" b="-73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8596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71" t="-196721" r="-12166" b="-12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7353" t="-196721" r="-3676" b="-12836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4833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71" t="-296721" r="-12166" b="-11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7353" t="-296721" r="-3676" b="-11836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03427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71" t="-396721" r="-12166" b="-10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7353" t="-396721" r="-3676" b="-10836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9255103"/>
                      </a:ext>
                    </a:extLst>
                  </a:tr>
                  <a:tr h="68199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71" t="-270536" r="-12166" b="-4901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7353" t="-270536" r="-3676" b="-4901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0064833"/>
                      </a:ext>
                    </a:extLst>
                  </a:tr>
                  <a:tr h="68199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71" t="-370536" r="-12166" b="-3901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7353" t="-370536" r="-3676" b="-3901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7663750"/>
                      </a:ext>
                    </a:extLst>
                  </a:tr>
                  <a:tr h="68199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71" t="-470536" r="-12166" b="-2901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7353" t="-470536" r="-3676" b="-2901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9932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71" t="-1047541" r="-12166" b="-4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7353" t="-1047541" r="-3676" b="-4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3318418"/>
                      </a:ext>
                    </a:extLst>
                  </a:tr>
                  <a:tr h="38811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71" t="-1093750" r="-12166" b="-3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7353" t="-1093750" r="-3676" b="-3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4516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71" t="-1252459" r="-12166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7353" t="-1252459" r="-3676" b="-2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0346231"/>
                      </a:ext>
                    </a:extLst>
                  </a:tr>
                  <a:tr h="38811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71" t="-1309524" r="-12166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7353" t="-1309524" r="-3676" b="-1206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7613415"/>
                      </a:ext>
                    </a:extLst>
                  </a:tr>
                  <a:tr h="38811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71" t="-1387500" r="-12166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7353" t="-1387500" r="-3676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0599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22088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16FC-86AD-44DB-B084-A4062627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AEED6F-7D4A-4B1A-991A-6D268EB67E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+3+6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+9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AEED6F-7D4A-4B1A-991A-6D268EB67E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F1041-E1FF-4AC1-9541-D3EDAA56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A9447-98DE-4EE2-8EFF-58E4EC47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4B4270EA-7A35-405B-804B-65FAA06C001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29999101"/>
                  </p:ext>
                </p:extLst>
              </p:nvPr>
            </p:nvGraphicFramePr>
            <p:xfrm>
              <a:off x="3860798" y="388737"/>
              <a:ext cx="8212139" cy="624789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611189">
                      <a:extLst>
                        <a:ext uri="{9D8B030D-6E8A-4147-A177-3AD203B41FA5}">
                          <a16:colId xmlns:a16="http://schemas.microsoft.com/office/drawing/2014/main" val="3245482501"/>
                        </a:ext>
                      </a:extLst>
                    </a:gridCol>
                    <a:gridCol w="6143625">
                      <a:extLst>
                        <a:ext uri="{9D8B030D-6E8A-4147-A177-3AD203B41FA5}">
                          <a16:colId xmlns:a16="http://schemas.microsoft.com/office/drawing/2014/main" val="2596275750"/>
                        </a:ext>
                      </a:extLst>
                    </a:gridCol>
                    <a:gridCol w="1457325">
                      <a:extLst>
                        <a:ext uri="{9D8B030D-6E8A-4147-A177-3AD203B41FA5}">
                          <a16:colId xmlns:a16="http://schemas.microsoft.com/office/drawing/2014/main" val="1180365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chemeClr val="bg1"/>
                              </a:solidFill>
                            </a:rPr>
                            <a:t>Find_Max_Crossing_Subarray</a:t>
                          </a:r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dirty="0" err="1">
                              <a:solidFill>
                                <a:schemeClr val="bg1"/>
                              </a:solidFill>
                            </a:rPr>
                            <a:t>A,low,mid,high</a:t>
                          </a:r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41905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𝑙𝑒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𝑓𝑡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𝑠𝑢𝑚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=−∞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75109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𝑠𝑢𝑚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002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𝑚𝑖𝑑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𝒅𝒐𝒘𝒏𝒕𝒐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𝑙𝑜𝑤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127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𝑠𝑢𝑚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𝑠𝑢𝑚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9343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𝑠𝑢𝑚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𝑙𝑒𝑓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1651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𝑙𝑒𝑓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𝑠𝑢𝑚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7097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𝑚𝑎𝑥𝑖𝑚𝑢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4883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𝑟𝑖𝑔h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32062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𝑠𝑢𝑚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9260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𝑚𝑖𝑑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h𝑖𝑔h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4051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𝑠𝑢𝑚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𝑠𝑢𝑚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0880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𝑠𝑢𝑚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𝑟𝑖𝑔h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36836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𝑟𝑖𝑔h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𝑠𝑢𝑚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8938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𝑀𝑎𝑥𝑖𝑚𝑢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5266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𝑚𝑎𝑥𝑖𝑚𝑢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𝑚𝑎𝑥𝑖𝑚𝑢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𝑙𝑒𝑓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𝑟𝑖𝑔h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40306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4B4270EA-7A35-405B-804B-65FAA06C001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29999101"/>
                  </p:ext>
                </p:extLst>
              </p:nvPr>
            </p:nvGraphicFramePr>
            <p:xfrm>
              <a:off x="3860798" y="388737"/>
              <a:ext cx="8212139" cy="624789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611189">
                      <a:extLst>
                        <a:ext uri="{9D8B030D-6E8A-4147-A177-3AD203B41FA5}">
                          <a16:colId xmlns:a16="http://schemas.microsoft.com/office/drawing/2014/main" val="3245482501"/>
                        </a:ext>
                      </a:extLst>
                    </a:gridCol>
                    <a:gridCol w="6143625">
                      <a:extLst>
                        <a:ext uri="{9D8B030D-6E8A-4147-A177-3AD203B41FA5}">
                          <a16:colId xmlns:a16="http://schemas.microsoft.com/office/drawing/2014/main" val="2596275750"/>
                        </a:ext>
                      </a:extLst>
                    </a:gridCol>
                    <a:gridCol w="1457325">
                      <a:extLst>
                        <a:ext uri="{9D8B030D-6E8A-4147-A177-3AD203B41FA5}">
                          <a16:colId xmlns:a16="http://schemas.microsoft.com/office/drawing/2014/main" val="118036581"/>
                        </a:ext>
                      </a:extLst>
                    </a:gridCol>
                  </a:tblGrid>
                  <a:tr h="633794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chemeClr val="bg1"/>
                              </a:solidFill>
                            </a:rPr>
                            <a:t>Find_Max_Crossing_Subarray</a:t>
                          </a:r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dirty="0" err="1">
                              <a:solidFill>
                                <a:schemeClr val="bg1"/>
                              </a:solidFill>
                            </a:rPr>
                            <a:t>A,low,mid,high</a:t>
                          </a:r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4435" t="-4808" r="-1674" b="-898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41905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0" t="-178689" r="-24083" b="-14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4435" t="-178689" r="-1674" b="-14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75109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0" t="-278689" r="-24083" b="-13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4435" t="-278689" r="-1674" b="-13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0025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0" t="-378689" r="-24083" b="-12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4435" t="-378689" r="-1674" b="-12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127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0" t="-478689" r="-24083" b="-11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4435" t="-478689" r="-1674" b="-11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69343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0" t="-578689" r="-24083" b="-10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4435" t="-578689" r="-1674" b="-10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1651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0" t="-690000" r="-24083" b="-9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4435" t="-690000" r="-1674" b="-94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7097705"/>
                      </a:ext>
                    </a:extLst>
                  </a:tr>
                  <a:tr h="38779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0" t="-740625" r="-24083" b="-7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4435" t="-740625" r="-1674" b="-789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4883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0" t="-881967" r="-24083" b="-7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4435" t="-881967" r="-1674" b="-7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32062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0" t="-981967" r="-24083" b="-6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4435" t="-981967" r="-1674" b="-6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9260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0" t="-1081967" r="-24083" b="-5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4435" t="-1081967" r="-1674" b="-5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4051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0" t="-1181967" r="-24083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0880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0" t="-1281967" r="-24083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4435" t="-1281967" r="-1674" b="-3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36836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0" t="-1381967" r="-24083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4435" t="-1381967" r="-1674" b="-2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8938521"/>
                      </a:ext>
                    </a:extLst>
                  </a:tr>
                  <a:tr h="38811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0" t="-1434921" r="-24083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4435" t="-1434921" r="-1674" b="-1206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5266590"/>
                      </a:ext>
                    </a:extLst>
                  </a:tr>
                  <a:tr h="38811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0" t="-1510938" r="-24083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4435" t="-1510938" r="-1674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40306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96761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91A3-3ECB-49C7-A854-66718E09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</a:t>
            </a:r>
            <a:br>
              <a:rPr lang="en-US" dirty="0"/>
            </a:br>
            <a:r>
              <a:rPr lang="en-US" dirty="0"/>
              <a:t>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141AB-1B86-433F-A9E0-81EAD098D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141AB-1B86-433F-A9E0-81EAD098D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6A0EA-8D15-452F-A433-175356F3C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F8FE4-9FD8-49CF-A531-CA9E451F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C3CFFC8E-6CA6-4CE9-B49F-BF63D5454AB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67764668"/>
                  </p:ext>
                </p:extLst>
              </p:nvPr>
            </p:nvGraphicFramePr>
            <p:xfrm>
              <a:off x="3847979" y="1063416"/>
              <a:ext cx="8344021" cy="5765546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451853">
                      <a:extLst>
                        <a:ext uri="{9D8B030D-6E8A-4147-A177-3AD203B41FA5}">
                          <a16:colId xmlns:a16="http://schemas.microsoft.com/office/drawing/2014/main" val="700186637"/>
                        </a:ext>
                      </a:extLst>
                    </a:gridCol>
                    <a:gridCol w="7063493">
                      <a:extLst>
                        <a:ext uri="{9D8B030D-6E8A-4147-A177-3AD203B41FA5}">
                          <a16:colId xmlns:a16="http://schemas.microsoft.com/office/drawing/2014/main" val="1875224800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38579330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𝐹𝑖𝑛𝑑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𝑀𝑎𝑥𝑖𝑚𝑢𝑚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𝑆𝑢𝑏𝑎𝑟𝑟𝑎𝑦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 dirty="0" err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000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 dirty="0" err="1" smtClean="0">
                                    <a:latin typeface="Cambria Math" panose="02040503050406030204" pitchFamily="18" charset="0"/>
                                  </a:rPr>
                                  <m:t>𝑙𝑜𝑤</m:t>
                                </m:r>
                                <m:r>
                                  <a:rPr lang="en-US" sz="2000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 dirty="0" err="1" smtClean="0">
                                    <a:latin typeface="Cambria Math" panose="02040503050406030204" pitchFamily="18" charset="0"/>
                                  </a:rPr>
                                  <m:t>h𝑖𝑔h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/>
                            <a:t>Cost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8596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h𝑖𝑔h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𝑙𝑜𝑤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4833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𝑒𝑡𝑢𝑟𝑛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𝑙𝑜𝑤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h𝑖𝑔h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𝑙𝑜𝑤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])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03427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𝑙𝑠𝑒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𝑚𝑖𝑑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𝑖𝑛𝑡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𝑙𝑜𝑤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h𝑖𝑔h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)/2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9255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𝑙𝑒𝑓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𝑙𝑜𝑤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𝑙𝑒𝑓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h𝑖𝑔h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𝑙𝑒𝑓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𝑠𝑢𝑚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𝐹𝑖𝑛𝑑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𝑀𝑎𝑥𝑖𝑚𝑢𝑚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𝑆𝑢𝑏𝑎𝑟𝑟𝑎𝑦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𝑙𝑜𝑤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𝑚𝑖𝑑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00648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457200" marR="0" lvl="1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𝑟𝑖𝑔h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𝑙𝑜𝑤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𝑟𝑖𝑔h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h𝑖𝑔h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𝑟𝑖𝑔h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𝑠𝑢𝑚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b="0" i="1" dirty="0">
                              <a:latin typeface="Cambria Math" panose="02040503050406030204" pitchFamily="18" charset="0"/>
                            </a:rPr>
                            <a:t> </a:t>
                          </a:r>
                        </a:p>
                        <a:p>
                          <a:pPr marL="914400" marR="0" lvl="2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𝐹𝑖𝑛𝑑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𝑀𝑎𝑥𝑖𝑚𝑢𝑚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𝑆𝑢𝑏𝑎𝑟𝑟𝑎𝑦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𝑚𝑖𝑑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h𝑖𝑔h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76637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𝑐𝑟𝑜𝑠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𝑙𝑜𝑤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𝑐𝑟𝑜𝑠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h𝑖𝑔h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𝑐𝑟𝑜𝑠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𝑠𝑢𝑚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𝐹𝑖𝑛𝑑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𝑀𝑎𝑥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𝐶𝑟𝑜𝑠𝑠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𝑆𝑢𝑏𝑎𝑟𝑟𝑎𝑦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𝑙𝑜𝑤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𝑚𝑖𝑑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h𝑖𝑔h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39932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𝑙𝑒𝑓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𝑟𝑖𝑔h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𝑙𝑒𝑓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𝑐𝑟𝑜𝑠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3318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𝑙𝑒𝑓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𝑙𝑜𝑤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𝑙𝑒𝑓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h𝑖𝑔h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𝑙𝑒𝑓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4516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𝑒𝑙𝑠𝑒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𝑟𝑖𝑔h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𝑙𝑒𝑓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𝑟𝑖𝑔h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𝑐𝑟𝑜𝑠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03462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𝑟𝑖𝑔h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𝑙𝑜𝑤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𝑟𝑖𝑔h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h𝑖𝑔h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𝑟𝑖𝑔h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76134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𝑒𝑙𝑠𝑒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𝑐𝑟𝑜𝑠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𝑙𝑜𝑤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𝑐𝑟𝑜𝑠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h𝑖𝑔h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𝑐𝑟𝑜𝑠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0599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C3CFFC8E-6CA6-4CE9-B49F-BF63D5454AB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67764668"/>
                  </p:ext>
                </p:extLst>
              </p:nvPr>
            </p:nvGraphicFramePr>
            <p:xfrm>
              <a:off x="3847979" y="1063416"/>
              <a:ext cx="8344021" cy="5765546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451853">
                      <a:extLst>
                        <a:ext uri="{9D8B030D-6E8A-4147-A177-3AD203B41FA5}">
                          <a16:colId xmlns:a16="http://schemas.microsoft.com/office/drawing/2014/main" val="700186637"/>
                        </a:ext>
                      </a:extLst>
                    </a:gridCol>
                    <a:gridCol w="7063493">
                      <a:extLst>
                        <a:ext uri="{9D8B030D-6E8A-4147-A177-3AD203B41FA5}">
                          <a16:colId xmlns:a16="http://schemas.microsoft.com/office/drawing/2014/main" val="1875224800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3857933083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71" t="-4348" r="-12166" b="-73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7353" t="-4348" r="-3676" b="-73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8596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71" t="-196721" r="-12166" b="-12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7353" t="-196721" r="-3676" b="-12836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4833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71" t="-296721" r="-12166" b="-11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7353" t="-296721" r="-3676" b="-11836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03427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71" t="-396721" r="-12166" b="-10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7353" t="-396721" r="-3676" b="-10836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9255103"/>
                      </a:ext>
                    </a:extLst>
                  </a:tr>
                  <a:tr h="68199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71" t="-270536" r="-12166" b="-4901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0064833"/>
                      </a:ext>
                    </a:extLst>
                  </a:tr>
                  <a:tr h="68199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71" t="-370536" r="-12166" b="-3901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7353" t="-370536" r="-3676" b="-3901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7663750"/>
                      </a:ext>
                    </a:extLst>
                  </a:tr>
                  <a:tr h="68199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71" t="-470536" r="-12166" b="-2901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7353" t="-470536" r="-3676" b="-2901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9932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71" t="-1047541" r="-12166" b="-4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7353" t="-1047541" r="-3676" b="-4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3318418"/>
                      </a:ext>
                    </a:extLst>
                  </a:tr>
                  <a:tr h="38811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71" t="-1093750" r="-12166" b="-3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7353" t="-1093750" r="-3676" b="-3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4516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71" t="-1252459" r="-12166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0346231"/>
                      </a:ext>
                    </a:extLst>
                  </a:tr>
                  <a:tr h="38811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71" t="-1309524" r="-12166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7353" t="-1309524" r="-3676" b="-1206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7613415"/>
                      </a:ext>
                    </a:extLst>
                  </a:tr>
                  <a:tr h="38811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71" t="-1387500" r="-12166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7353" t="-1387500" r="-3676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0599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26801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31BD1-A87E-4F9F-8BAF-DE95ACFBA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05DDF-D331-4F44-AAE8-A8AF3FD8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5CB0A39-E76D-4200-8C68-C90E05D58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613" y="307776"/>
            <a:ext cx="8880927" cy="6370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find_max_crossing_subarray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(A, low, mid, high):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left_sum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10000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sum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max_left,max_right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range(mid, low , 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sum = sum + A[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(sum 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left_sum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left_sum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sum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max_left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right_sum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1000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sum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range(mid 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high):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sum = sum + A[j]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(sum 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right_sum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right_sum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sum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max_right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=j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max_left,max_right,max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left_sum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+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right_sum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left_sum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right_sum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445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7AC7B-6EED-4B52-808E-87ED409E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72432-5C66-4063-B431-6148F722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5038881-D9F3-497F-858B-FEC15AA68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7" y="961778"/>
            <a:ext cx="8672513" cy="51398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find_maximum_subarray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(A, low, high):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Base Case: Only one element 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(low == high):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low,high,A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[low]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mid = (low + high) //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left_low,left_high,left_sum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find_maximum_subarray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(A, low, mid)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right_low,right_high,right_sum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find_maximum_subarray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(A, mid 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high)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cross_low,cross_high,cross_sum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find_max_crossing_subarray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(A, low, mid, high)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left_sum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right_sum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left_sum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cross_sum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left_low,left_high,left_sum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elif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right_sum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left_sum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right_sum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cross_sum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right_low,right_high,right_sum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cross_low,cross_high,cross_sum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cross_low,cross_high,cross_sum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44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F37B-A4F2-4F0E-9441-DA0A702C5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882090" cy="3329581"/>
          </a:xfrm>
        </p:spPr>
        <p:txBody>
          <a:bodyPr/>
          <a:lstStyle/>
          <a:p>
            <a:r>
              <a:rPr lang="en-US" dirty="0"/>
              <a:t>The Maximum Subarray Problem (MSP)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1D8D5-CEEF-4EE2-AB83-2511893AF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application of 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2609322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EEFDB-68F5-446E-A3A6-C547110C2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BF0C3-5047-42B5-BDA5-3EE445CB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8CA101E-82CD-4D05-A45F-D7B1527BF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475" y="1659285"/>
            <a:ext cx="8572500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Driver Code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    0   1  2  3   4   5  6  7  8  9  10  11 12 13 14 15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 = [-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,-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,-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,-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,-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,-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18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,-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7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,-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,-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,-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7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len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low,high,max_sum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find_maximum_subarray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n -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"Maximum contiguous sum is 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low+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,high+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,max_sum)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84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21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64" y="1602345"/>
            <a:ext cx="8946541" cy="45466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Thanks for watching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FF00"/>
                </a:solidFill>
              </a:rPr>
              <a:t>Dr. Sajid Iqbal</a:t>
            </a:r>
          </a:p>
          <a:p>
            <a:pPr marL="0" indent="0" algn="ctr">
              <a:buNone/>
            </a:pPr>
            <a:r>
              <a:rPr lang="en-US" dirty="0"/>
              <a:t>Assistant Professor</a:t>
            </a:r>
          </a:p>
          <a:p>
            <a:pPr marL="0" indent="0" algn="ctr">
              <a:buNone/>
            </a:pPr>
            <a:r>
              <a:rPr lang="en-US" dirty="0"/>
              <a:t>Department of Computer Science</a:t>
            </a:r>
          </a:p>
          <a:p>
            <a:pPr marL="0" indent="0" algn="ctr">
              <a:buNone/>
            </a:pPr>
            <a:r>
              <a:rPr lang="en-US" dirty="0"/>
              <a:t>Bahauddin Zakariya University, Multan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sajidiqbal.pk@gmail.com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YouTube Channel: </a:t>
            </a:r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2968487" y="2210688"/>
            <a:ext cx="5777947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C441A441-5556-40D5-8E32-2D127AC56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9803" y="5096629"/>
            <a:ext cx="542172" cy="5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66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76FA-EF93-4BF5-BF5F-22DAF31F4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F8F42-5D2D-4B6A-8E49-B9BA9F228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0DA68-4D58-4DDE-9D86-A282CA52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BCFEE-2BAE-44EF-A306-A177F89F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A1866AC3-813C-4DD8-BEE4-0A29EBB8421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08669629"/>
                  </p:ext>
                </p:extLst>
              </p:nvPr>
            </p:nvGraphicFramePr>
            <p:xfrm>
              <a:off x="1042867" y="1152983"/>
              <a:ext cx="8972671" cy="5460746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485896">
                      <a:extLst>
                        <a:ext uri="{9D8B030D-6E8A-4147-A177-3AD203B41FA5}">
                          <a16:colId xmlns:a16="http://schemas.microsoft.com/office/drawing/2014/main" val="700186637"/>
                        </a:ext>
                      </a:extLst>
                    </a:gridCol>
                    <a:gridCol w="6486525">
                      <a:extLst>
                        <a:ext uri="{9D8B030D-6E8A-4147-A177-3AD203B41FA5}">
                          <a16:colId xmlns:a16="http://schemas.microsoft.com/office/drawing/2014/main" val="1875224800"/>
                        </a:ext>
                      </a:extLst>
                    </a:gridCol>
                    <a:gridCol w="2000250">
                      <a:extLst>
                        <a:ext uri="{9D8B030D-6E8A-4147-A177-3AD203B41FA5}">
                          <a16:colId xmlns:a16="http://schemas.microsoft.com/office/drawing/2014/main" val="38579330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𝐹𝑖𝑛𝑑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𝑀𝑎𝑥𝑖𝑚𝑢𝑚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𝑆𝑢𝑏𝑎𝑟𝑟𝑎𝑦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 dirty="0" err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000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 dirty="0" err="1" smtClean="0">
                                    <a:latin typeface="Cambria Math" panose="02040503050406030204" pitchFamily="18" charset="0"/>
                                  </a:rPr>
                                  <m:t>𝑙𝑜𝑤</m:t>
                                </m:r>
                                <m:r>
                                  <a:rPr lang="en-US" sz="2000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 dirty="0" err="1" smtClean="0">
                                    <a:latin typeface="Cambria Math" panose="02040503050406030204" pitchFamily="18" charset="0"/>
                                  </a:rPr>
                                  <m:t>h𝑖𝑔h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/>
                            <a:t>Cost 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8596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h𝑖𝑔h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𝑙𝑜𝑤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4833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𝑒𝑡𝑢𝑟𝑛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𝑙𝑜𝑤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h𝑖𝑔h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𝑙𝑜𝑤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])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03427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𝑙𝑠𝑒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𝑚𝑖𝑑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𝑖𝑛𝑡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𝑙𝑜𝑤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h𝑖𝑔h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)/2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9255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𝑙𝑒𝑓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𝑙𝑜𝑤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𝑙𝑒𝑓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h𝑖𝑔h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𝑙𝑒𝑓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𝑠𝑢𝑚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𝐹𝑖𝑛𝑑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𝑀𝑎𝑥𝑖𝑚𝑢𝑚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𝑆𝑢𝑏𝑎𝑟𝑟𝑎𝑦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𝑙𝑜𝑤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𝑚𝑖𝑑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00648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457200" marR="0" lvl="1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𝑟𝑖𝑔h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𝑙𝑜𝑤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𝑟𝑖𝑔h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h𝑖𝑔h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𝑟𝑖𝑔h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𝑠𝑢𝑚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b="0" i="1" dirty="0">
                              <a:latin typeface="Cambria Math" panose="02040503050406030204" pitchFamily="18" charset="0"/>
                            </a:rPr>
                            <a:t> </a:t>
                          </a:r>
                        </a:p>
                        <a:p>
                          <a:pPr marL="914400" marR="0" lvl="2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𝐹𝑖𝑛𝑑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𝑀𝑎𝑥𝑖𝑚𝑢𝑚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𝑆𝑢𝑏𝑎𝑟𝑟𝑎𝑦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𝑚𝑖𝑑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h𝑖𝑔h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76637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𝑐𝑟𝑜𝑠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𝑙𝑜𝑤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𝑐𝑟𝑜𝑠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h𝑖𝑔h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𝑐𝑟𝑜𝑠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𝑠𝑢𝑚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𝐹𝑖𝑛𝑑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𝑀𝑎𝑥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𝐶𝑟𝑜𝑠𝑠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𝑆𝑢𝑏𝑎𝑟𝑟𝑎𝑦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𝑙𝑜𝑤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𝑚𝑖𝑑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h𝑖𝑔h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𝑎𝑠𝑑𝑓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39932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𝑙𝑒𝑓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𝑟𝑖𝑔h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𝑙𝑒𝑓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𝑐𝑟𝑜𝑠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𝑎𝑠𝑑𝑓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3318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𝑙𝑒𝑓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𝑙𝑜𝑤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𝑙𝑒𝑓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h𝑖𝑔h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𝑙𝑒𝑓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𝑎𝑠𝑑𝑓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4516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𝑒𝑙𝑠𝑒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𝑟𝑖𝑔h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𝑙𝑒𝑓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𝑟𝑖𝑔h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𝑐𝑟𝑜𝑠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𝑎𝑠𝑑𝑓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03462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𝑟𝑖𝑔h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𝑙𝑜𝑤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𝑟𝑖𝑔h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h𝑖𝑔h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𝑟𝑖𝑔h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𝑎𝑠𝑑𝑓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76134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𝑒𝑙𝑠𝑒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𝑐𝑟𝑜𝑠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𝑙𝑜𝑤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𝑐𝑟𝑜𝑠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h𝑖𝑔h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𝑐𝑟𝑜𝑠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𝑠𝑢𝑚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𝑎𝑠𝑑𝑓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0599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A1866AC3-813C-4DD8-BEE4-0A29EBB8421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08669629"/>
                  </p:ext>
                </p:extLst>
              </p:nvPr>
            </p:nvGraphicFramePr>
            <p:xfrm>
              <a:off x="1042867" y="1152983"/>
              <a:ext cx="8972671" cy="5460746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485896">
                      <a:extLst>
                        <a:ext uri="{9D8B030D-6E8A-4147-A177-3AD203B41FA5}">
                          <a16:colId xmlns:a16="http://schemas.microsoft.com/office/drawing/2014/main" val="700186637"/>
                        </a:ext>
                      </a:extLst>
                    </a:gridCol>
                    <a:gridCol w="6486525">
                      <a:extLst>
                        <a:ext uri="{9D8B030D-6E8A-4147-A177-3AD203B41FA5}">
                          <a16:colId xmlns:a16="http://schemas.microsoft.com/office/drawing/2014/main" val="1875224800"/>
                        </a:ext>
                      </a:extLst>
                    </a:gridCol>
                    <a:gridCol w="2000250">
                      <a:extLst>
                        <a:ext uri="{9D8B030D-6E8A-4147-A177-3AD203B41FA5}">
                          <a16:colId xmlns:a16="http://schemas.microsoft.com/office/drawing/2014/main" val="385793308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13" t="-7692" r="-31297" b="-129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/>
                            <a:t>Cost 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8596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13" t="-114754" r="-31297" b="-12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9085" t="-114754" r="-1524" b="-1281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4833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13" t="-214754" r="-31297" b="-11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9085" t="-214754" r="-1524" b="-1181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03427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13" t="-314754" r="-31297" b="-10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9085" t="-314754" r="-1524" b="-1081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9255103"/>
                      </a:ext>
                    </a:extLst>
                  </a:tr>
                  <a:tr h="68199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13" t="-227928" r="-31297" b="-494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9085" t="-227928" r="-1524" b="-494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0064833"/>
                      </a:ext>
                    </a:extLst>
                  </a:tr>
                  <a:tr h="68199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13" t="-325000" r="-31297" b="-3901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9085" t="-325000" r="-1524" b="-3901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7663750"/>
                      </a:ext>
                    </a:extLst>
                  </a:tr>
                  <a:tr h="68199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13" t="-425000" r="-31297" b="-2901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9085" t="-425000" r="-1524" b="-2901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9932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13" t="-963934" r="-31297" b="-4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9085" t="-963934" r="-1524" b="-4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3318418"/>
                      </a:ext>
                    </a:extLst>
                  </a:tr>
                  <a:tr h="38811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13" t="-1014063" r="-31297" b="-3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9085" t="-1014063" r="-1524" b="-3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4516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13" t="-1168852" r="-31297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9085" t="-1168852" r="-1524" b="-2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0346231"/>
                      </a:ext>
                    </a:extLst>
                  </a:tr>
                  <a:tr h="38811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13" t="-1228571" r="-31297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9085" t="-1228571" r="-1524" b="-1206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7613415"/>
                      </a:ext>
                    </a:extLst>
                  </a:tr>
                  <a:tr h="38811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13" t="-1307813" r="-31297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9085" t="-1307813" r="-1524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0599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0904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0398-7B3F-4DE7-B5E9-0847D3A4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C63E-DE92-47D6-B3F3-24EFE8CE9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681857"/>
            <a:ext cx="8946541" cy="4195481"/>
          </a:xfrm>
        </p:spPr>
        <p:txBody>
          <a:bodyPr/>
          <a:lstStyle/>
          <a:p>
            <a:r>
              <a:rPr lang="en-US" dirty="0"/>
              <a:t>Divide-n-Conquer consists of three phases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9B088-9DB9-4C09-8A90-CEA4E994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C5CC7-DE84-47CC-BFA6-77468AF1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919976C-86FF-48EA-A84A-FDAE012E22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6718001"/>
              </p:ext>
            </p:extLst>
          </p:nvPr>
        </p:nvGraphicFramePr>
        <p:xfrm>
          <a:off x="0" y="1152983"/>
          <a:ext cx="1168841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05D53AC-7B87-4EA2-99D5-2E32B9A31736}"/>
              </a:ext>
            </a:extLst>
          </p:cNvPr>
          <p:cNvSpPr/>
          <p:nvPr/>
        </p:nvSpPr>
        <p:spPr>
          <a:xfrm>
            <a:off x="3723861" y="5538919"/>
            <a:ext cx="7964556" cy="646331"/>
          </a:xfrm>
          <a:prstGeom prst="rect">
            <a:avLst/>
          </a:prstGeom>
          <a:solidFill>
            <a:schemeClr val="accent3">
              <a:lumMod val="50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i="1" dirty="0"/>
              <a:t>recurrence </a:t>
            </a:r>
            <a:r>
              <a:rPr lang="en-US" dirty="0"/>
              <a:t>is an equation or inequality that describes a function in terms of its value on smaller inputs. </a:t>
            </a:r>
          </a:p>
        </p:txBody>
      </p:sp>
    </p:spTree>
    <p:extLst>
      <p:ext uri="{BB962C8B-B14F-4D97-AF65-F5344CB8AC3E}">
        <p14:creationId xmlns:p14="http://schemas.microsoft.com/office/powerpoint/2010/main" val="20396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561540-767B-4BF7-A283-32E7BF59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Stock Trading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A4B893-A363-4F3D-AB78-6DFB483E6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you are interested in trading shares of a company</a:t>
            </a:r>
          </a:p>
          <a:p>
            <a:r>
              <a:rPr lang="en-US" dirty="0"/>
              <a:t>You can buy one unit of stock only one time and then sell it at a later date and can learn what the price of the stock will be in the future. </a:t>
            </a:r>
          </a:p>
          <a:p>
            <a:r>
              <a:rPr lang="en-US" dirty="0"/>
              <a:t>The goal is to maximize your profit by using “buy low and sell high” principle </a:t>
            </a:r>
          </a:p>
          <a:p>
            <a:r>
              <a:rPr lang="en-US" dirty="0"/>
              <a:t>Within a given period, you might not be able to buy at the lowest price and then sell at the highest price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3A4FF-8B7C-4140-9382-51215012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C8CFB-9E93-4BEC-895B-7C6CD033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1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2A9A-EBB3-443D-96AA-ED8E7EB0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Price Details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57A21D4-6924-4B33-BC7A-6DDCB13A76E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737654" y="6119532"/>
          <a:ext cx="6937512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6727">
                  <a:extLst>
                    <a:ext uri="{9D8B030D-6E8A-4147-A177-3AD203B41FA5}">
                      <a16:colId xmlns:a16="http://schemas.microsoft.com/office/drawing/2014/main" val="4169339078"/>
                    </a:ext>
                  </a:extLst>
                </a:gridCol>
                <a:gridCol w="356852">
                  <a:extLst>
                    <a:ext uri="{9D8B030D-6E8A-4147-A177-3AD203B41FA5}">
                      <a16:colId xmlns:a16="http://schemas.microsoft.com/office/drawing/2014/main" val="2690905094"/>
                    </a:ext>
                  </a:extLst>
                </a:gridCol>
                <a:gridCol w="383712">
                  <a:extLst>
                    <a:ext uri="{9D8B030D-6E8A-4147-A177-3AD203B41FA5}">
                      <a16:colId xmlns:a16="http://schemas.microsoft.com/office/drawing/2014/main" val="2292069458"/>
                    </a:ext>
                  </a:extLst>
                </a:gridCol>
                <a:gridCol w="356852">
                  <a:extLst>
                    <a:ext uri="{9D8B030D-6E8A-4147-A177-3AD203B41FA5}">
                      <a16:colId xmlns:a16="http://schemas.microsoft.com/office/drawing/2014/main" val="3481742343"/>
                    </a:ext>
                  </a:extLst>
                </a:gridCol>
                <a:gridCol w="429757">
                  <a:extLst>
                    <a:ext uri="{9D8B030D-6E8A-4147-A177-3AD203B41FA5}">
                      <a16:colId xmlns:a16="http://schemas.microsoft.com/office/drawing/2014/main" val="3476415212"/>
                    </a:ext>
                  </a:extLst>
                </a:gridCol>
                <a:gridCol w="402897">
                  <a:extLst>
                    <a:ext uri="{9D8B030D-6E8A-4147-A177-3AD203B41FA5}">
                      <a16:colId xmlns:a16="http://schemas.microsoft.com/office/drawing/2014/main" val="2775562497"/>
                    </a:ext>
                  </a:extLst>
                </a:gridCol>
                <a:gridCol w="322318">
                  <a:extLst>
                    <a:ext uri="{9D8B030D-6E8A-4147-A177-3AD203B41FA5}">
                      <a16:colId xmlns:a16="http://schemas.microsoft.com/office/drawing/2014/main" val="935379724"/>
                    </a:ext>
                  </a:extLst>
                </a:gridCol>
                <a:gridCol w="322318">
                  <a:extLst>
                    <a:ext uri="{9D8B030D-6E8A-4147-A177-3AD203B41FA5}">
                      <a16:colId xmlns:a16="http://schemas.microsoft.com/office/drawing/2014/main" val="2950806829"/>
                    </a:ext>
                  </a:extLst>
                </a:gridCol>
                <a:gridCol w="368364">
                  <a:extLst>
                    <a:ext uri="{9D8B030D-6E8A-4147-A177-3AD203B41FA5}">
                      <a16:colId xmlns:a16="http://schemas.microsoft.com/office/drawing/2014/main" val="1185164986"/>
                    </a:ext>
                  </a:extLst>
                </a:gridCol>
                <a:gridCol w="322318">
                  <a:extLst>
                    <a:ext uri="{9D8B030D-6E8A-4147-A177-3AD203B41FA5}">
                      <a16:colId xmlns:a16="http://schemas.microsoft.com/office/drawing/2014/main" val="425539894"/>
                    </a:ext>
                  </a:extLst>
                </a:gridCol>
                <a:gridCol w="368364">
                  <a:extLst>
                    <a:ext uri="{9D8B030D-6E8A-4147-A177-3AD203B41FA5}">
                      <a16:colId xmlns:a16="http://schemas.microsoft.com/office/drawing/2014/main" val="3295631247"/>
                    </a:ext>
                  </a:extLst>
                </a:gridCol>
                <a:gridCol w="337667">
                  <a:extLst>
                    <a:ext uri="{9D8B030D-6E8A-4147-A177-3AD203B41FA5}">
                      <a16:colId xmlns:a16="http://schemas.microsoft.com/office/drawing/2014/main" val="1206026723"/>
                    </a:ext>
                  </a:extLst>
                </a:gridCol>
                <a:gridCol w="353015">
                  <a:extLst>
                    <a:ext uri="{9D8B030D-6E8A-4147-A177-3AD203B41FA5}">
                      <a16:colId xmlns:a16="http://schemas.microsoft.com/office/drawing/2014/main" val="1091034539"/>
                    </a:ext>
                  </a:extLst>
                </a:gridCol>
                <a:gridCol w="399060">
                  <a:extLst>
                    <a:ext uri="{9D8B030D-6E8A-4147-A177-3AD203B41FA5}">
                      <a16:colId xmlns:a16="http://schemas.microsoft.com/office/drawing/2014/main" val="1092574543"/>
                    </a:ext>
                  </a:extLst>
                </a:gridCol>
                <a:gridCol w="383712">
                  <a:extLst>
                    <a:ext uri="{9D8B030D-6E8A-4147-A177-3AD203B41FA5}">
                      <a16:colId xmlns:a16="http://schemas.microsoft.com/office/drawing/2014/main" val="2716759996"/>
                    </a:ext>
                  </a:extLst>
                </a:gridCol>
                <a:gridCol w="356852">
                  <a:extLst>
                    <a:ext uri="{9D8B030D-6E8A-4147-A177-3AD203B41FA5}">
                      <a16:colId xmlns:a16="http://schemas.microsoft.com/office/drawing/2014/main" val="273296855"/>
                    </a:ext>
                  </a:extLst>
                </a:gridCol>
                <a:gridCol w="399060">
                  <a:extLst>
                    <a:ext uri="{9D8B030D-6E8A-4147-A177-3AD203B41FA5}">
                      <a16:colId xmlns:a16="http://schemas.microsoft.com/office/drawing/2014/main" val="3997923985"/>
                    </a:ext>
                  </a:extLst>
                </a:gridCol>
                <a:gridCol w="337667">
                  <a:extLst>
                    <a:ext uri="{9D8B030D-6E8A-4147-A177-3AD203B41FA5}">
                      <a16:colId xmlns:a16="http://schemas.microsoft.com/office/drawing/2014/main" val="29550392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Day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36966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Price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85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86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63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81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94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79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94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90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97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20552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Change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-3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-25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-3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-16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-23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20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-7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-5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-22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-4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144500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07D06-C4A7-402E-B5B8-03799CF3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BD034-919B-488E-AD76-EABB781F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512C044-F2C2-4DF7-A6E7-9141F4A0E44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737653" y="3215167"/>
          <a:ext cx="693751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70DAAD91-1345-43F4-BAA9-87393BA24440}"/>
              </a:ext>
            </a:extLst>
          </p:cNvPr>
          <p:cNvSpPr txBox="1">
            <a:spLocks/>
          </p:cNvSpPr>
          <p:nvPr/>
        </p:nvSpPr>
        <p:spPr>
          <a:xfrm>
            <a:off x="646110" y="1193223"/>
            <a:ext cx="10021889" cy="18734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we can maximize profit by buying at the lowest price, after day 7. </a:t>
            </a:r>
          </a:p>
          <a:p>
            <a:r>
              <a:rPr lang="en-US" dirty="0"/>
              <a:t>We will find the lowest price point (LPP) and highest price point (HPP)</a:t>
            </a:r>
          </a:p>
          <a:p>
            <a:pPr lvl="1"/>
            <a:r>
              <a:rPr lang="en-US" dirty="0"/>
              <a:t>The pair (LPP, HPP) will give us maximum profit</a:t>
            </a:r>
          </a:p>
          <a:p>
            <a:r>
              <a:rPr lang="en-US" dirty="0"/>
              <a:t>Counter Example shows that day (2,3) gives maximum profit however </a:t>
            </a:r>
          </a:p>
          <a:p>
            <a:pPr lvl="1"/>
            <a:r>
              <a:rPr lang="en-US" dirty="0"/>
              <a:t>Price on day is neither lowest nor price at day 3 is highest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3EB312B-765F-4CAA-9C80-733C1B6804C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52735" y="3215167"/>
          <a:ext cx="3730488" cy="2392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9A38641-D10C-4AFB-8563-24F063FF27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2736" y="5756412"/>
          <a:ext cx="3730487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0582">
                  <a:extLst>
                    <a:ext uri="{9D8B030D-6E8A-4147-A177-3AD203B41FA5}">
                      <a16:colId xmlns:a16="http://schemas.microsoft.com/office/drawing/2014/main" val="4170759822"/>
                    </a:ext>
                  </a:extLst>
                </a:gridCol>
                <a:gridCol w="499187">
                  <a:extLst>
                    <a:ext uri="{9D8B030D-6E8A-4147-A177-3AD203B41FA5}">
                      <a16:colId xmlns:a16="http://schemas.microsoft.com/office/drawing/2014/main" val="3410087899"/>
                    </a:ext>
                  </a:extLst>
                </a:gridCol>
                <a:gridCol w="536760">
                  <a:extLst>
                    <a:ext uri="{9D8B030D-6E8A-4147-A177-3AD203B41FA5}">
                      <a16:colId xmlns:a16="http://schemas.microsoft.com/office/drawing/2014/main" val="2453164870"/>
                    </a:ext>
                  </a:extLst>
                </a:gridCol>
                <a:gridCol w="499187">
                  <a:extLst>
                    <a:ext uri="{9D8B030D-6E8A-4147-A177-3AD203B41FA5}">
                      <a16:colId xmlns:a16="http://schemas.microsoft.com/office/drawing/2014/main" val="1556336677"/>
                    </a:ext>
                  </a:extLst>
                </a:gridCol>
                <a:gridCol w="601172">
                  <a:extLst>
                    <a:ext uri="{9D8B030D-6E8A-4147-A177-3AD203B41FA5}">
                      <a16:colId xmlns:a16="http://schemas.microsoft.com/office/drawing/2014/main" val="1173948824"/>
                    </a:ext>
                  </a:extLst>
                </a:gridCol>
                <a:gridCol w="563599">
                  <a:extLst>
                    <a:ext uri="{9D8B030D-6E8A-4147-A177-3AD203B41FA5}">
                      <a16:colId xmlns:a16="http://schemas.microsoft.com/office/drawing/2014/main" val="56249071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Day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4214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3579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Change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-3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-25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20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9632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59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4C5DA-A77D-4AFE-AB26-2967C43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brute-force solution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DD72AB-D499-47D1-9910-651438F24D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1635" y="2052918"/>
                <a:ext cx="10919791" cy="4195481"/>
              </a:xfrm>
            </p:spPr>
            <p:txBody>
              <a:bodyPr/>
              <a:lstStyle/>
              <a:p>
                <a:r>
                  <a:rPr lang="en-US" dirty="0"/>
                  <a:t>Try every possible pair of buy and sell dates in which the buy date precedes the sell date </a:t>
                </a:r>
              </a:p>
              <a:p>
                <a:r>
                  <a:rPr lang="en-US" dirty="0"/>
                  <a:t>A period of n-days has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  <m:d>
                          <m:d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/>
                  <a:t> pairs. It has time complexity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16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sz="16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16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  <m:d>
                          <m:dPr>
                            <m:ctrlPr>
                              <a:rPr lang="en-US" sz="16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16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lang="en-US" sz="16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16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!∗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16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16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16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→{</m:t>
                    </m:r>
                    <m:d>
                      <m:dPr>
                        <m:ctrlP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sz="16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sz="16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sz="16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  <m:r>
                      <a:rPr lang="en-US" sz="16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sz="16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sz="16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  <m:r>
                      <a:rPr lang="en-US" sz="16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sz="16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  <m:r>
                      <a:rPr lang="en-US" sz="16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sz="16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16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16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1" dirty="0">
                  <a:solidFill>
                    <a:srgbClr val="FFFF00"/>
                  </a:solidFill>
                </a:endParaRPr>
              </a:p>
              <a:p>
                <a:r>
                  <a:rPr lang="en-US" dirty="0"/>
                  <a:t>we can hope to evaluate each pair of dates in constant time, </a:t>
                </a:r>
              </a:p>
              <a:p>
                <a:r>
                  <a:rPr lang="en-US" dirty="0"/>
                  <a:t>this approach would take </a:t>
                </a:r>
                <a14:m>
                  <m:oMath xmlns:m="http://schemas.openxmlformats.org/officeDocument/2006/math">
                    <m:r>
                      <a:rPr lang="el-GR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time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DD72AB-D499-47D1-9910-651438F24D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635" y="2052918"/>
                <a:ext cx="10919791" cy="4195481"/>
              </a:xfrm>
              <a:blipFill>
                <a:blip r:embed="rId3"/>
                <a:stretch>
                  <a:fillRect l="-279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CF644-90B6-414C-B9E6-56165AE1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FEEF4-EF9B-449E-B150-0BCD9E1E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C4C5-588C-4E50-9CD4-C846B997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transformation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D56B2C-DB76-40EF-85E5-1D9984CD2D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68218"/>
                <a:ext cx="9842984" cy="48801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Find the sequence of days over which the net change from the first day to the last is maximum. </a:t>
                </a:r>
              </a:p>
              <a:p>
                <a:r>
                  <a:rPr lang="en-US" dirty="0"/>
                  <a:t>Instead of looking at the daily prices, we consider the daily change in price </a:t>
                </a:r>
              </a:p>
              <a:p>
                <a:pPr lvl="1"/>
                <a:r>
                  <a:rPr lang="en-US" dirty="0"/>
                  <a:t>The change on day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is the difference between the prices after day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after day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b="1" i="1" dirty="0">
                    <a:solidFill>
                      <a:srgbClr val="00B0F0"/>
                    </a:solidFill>
                  </a:rPr>
                  <a:t>Maximum subarray</a:t>
                </a:r>
                <a:r>
                  <a:rPr lang="en-US" b="1" i="1" dirty="0"/>
                  <a:t>: </a:t>
                </a:r>
                <a:r>
                  <a:rPr lang="en-US" dirty="0"/>
                  <a:t>Find the nonempty, contiguous subarray of A ( last row of table) whose values have the largest sum. </a:t>
                </a:r>
              </a:p>
              <a:p>
                <a:pPr lvl="1"/>
                <a:r>
                  <a:rPr lang="en-US" dirty="0"/>
                  <a:t>In our example, Maximum Sub-Array is A[8-11] with sum=43</a:t>
                </a:r>
              </a:p>
              <a:p>
                <a:pPr lvl="2"/>
                <a:r>
                  <a:rPr lang="en-US" dirty="0"/>
                  <a:t>Thus, buy the stock just before day 8 (after day 7) and sell it after day 11, earning a profit of $43 per share. </a:t>
                </a:r>
              </a:p>
              <a:p>
                <a:pPr lvl="2"/>
                <a:r>
                  <a:rPr lang="en-US" dirty="0"/>
                  <a:t>There could be multiple sub-arrays with same profit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D56B2C-DB76-40EF-85E5-1D9984CD2D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68218"/>
                <a:ext cx="9842984" cy="4880181"/>
              </a:xfrm>
              <a:blipFill>
                <a:blip r:embed="rId2"/>
                <a:stretch>
                  <a:fillRect l="-310" t="-624" r="-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683C9-A836-44AF-AE0F-A086CC58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B70D3-069F-42DA-A1D9-A58D2B0E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9985B809-1746-4256-AD32-19B8AB5104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5912266"/>
              </p:ext>
            </p:extLst>
          </p:nvPr>
        </p:nvGraphicFramePr>
        <p:xfrm>
          <a:off x="1643269" y="5390661"/>
          <a:ext cx="8163341" cy="8577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6902">
                  <a:extLst>
                    <a:ext uri="{9D8B030D-6E8A-4147-A177-3AD203B41FA5}">
                      <a16:colId xmlns:a16="http://schemas.microsoft.com/office/drawing/2014/main" val="4169339078"/>
                    </a:ext>
                  </a:extLst>
                </a:gridCol>
                <a:gridCol w="419907">
                  <a:extLst>
                    <a:ext uri="{9D8B030D-6E8A-4147-A177-3AD203B41FA5}">
                      <a16:colId xmlns:a16="http://schemas.microsoft.com/office/drawing/2014/main" val="2690905094"/>
                    </a:ext>
                  </a:extLst>
                </a:gridCol>
                <a:gridCol w="451512">
                  <a:extLst>
                    <a:ext uri="{9D8B030D-6E8A-4147-A177-3AD203B41FA5}">
                      <a16:colId xmlns:a16="http://schemas.microsoft.com/office/drawing/2014/main" val="2292069458"/>
                    </a:ext>
                  </a:extLst>
                </a:gridCol>
                <a:gridCol w="419907">
                  <a:extLst>
                    <a:ext uri="{9D8B030D-6E8A-4147-A177-3AD203B41FA5}">
                      <a16:colId xmlns:a16="http://schemas.microsoft.com/office/drawing/2014/main" val="3481742343"/>
                    </a:ext>
                  </a:extLst>
                </a:gridCol>
                <a:gridCol w="505693">
                  <a:extLst>
                    <a:ext uri="{9D8B030D-6E8A-4147-A177-3AD203B41FA5}">
                      <a16:colId xmlns:a16="http://schemas.microsoft.com/office/drawing/2014/main" val="3476415212"/>
                    </a:ext>
                  </a:extLst>
                </a:gridCol>
                <a:gridCol w="474087">
                  <a:extLst>
                    <a:ext uri="{9D8B030D-6E8A-4147-A177-3AD203B41FA5}">
                      <a16:colId xmlns:a16="http://schemas.microsoft.com/office/drawing/2014/main" val="2775562497"/>
                    </a:ext>
                  </a:extLst>
                </a:gridCol>
                <a:gridCol w="379271">
                  <a:extLst>
                    <a:ext uri="{9D8B030D-6E8A-4147-A177-3AD203B41FA5}">
                      <a16:colId xmlns:a16="http://schemas.microsoft.com/office/drawing/2014/main" val="935379724"/>
                    </a:ext>
                  </a:extLst>
                </a:gridCol>
                <a:gridCol w="379271">
                  <a:extLst>
                    <a:ext uri="{9D8B030D-6E8A-4147-A177-3AD203B41FA5}">
                      <a16:colId xmlns:a16="http://schemas.microsoft.com/office/drawing/2014/main" val="2950806829"/>
                    </a:ext>
                  </a:extLst>
                </a:gridCol>
                <a:gridCol w="433452">
                  <a:extLst>
                    <a:ext uri="{9D8B030D-6E8A-4147-A177-3AD203B41FA5}">
                      <a16:colId xmlns:a16="http://schemas.microsoft.com/office/drawing/2014/main" val="1185164986"/>
                    </a:ext>
                  </a:extLst>
                </a:gridCol>
                <a:gridCol w="379271">
                  <a:extLst>
                    <a:ext uri="{9D8B030D-6E8A-4147-A177-3AD203B41FA5}">
                      <a16:colId xmlns:a16="http://schemas.microsoft.com/office/drawing/2014/main" val="425539894"/>
                    </a:ext>
                  </a:extLst>
                </a:gridCol>
                <a:gridCol w="433452">
                  <a:extLst>
                    <a:ext uri="{9D8B030D-6E8A-4147-A177-3AD203B41FA5}">
                      <a16:colId xmlns:a16="http://schemas.microsoft.com/office/drawing/2014/main" val="3295631247"/>
                    </a:ext>
                  </a:extLst>
                </a:gridCol>
                <a:gridCol w="397331">
                  <a:extLst>
                    <a:ext uri="{9D8B030D-6E8A-4147-A177-3AD203B41FA5}">
                      <a16:colId xmlns:a16="http://schemas.microsoft.com/office/drawing/2014/main" val="1206026723"/>
                    </a:ext>
                  </a:extLst>
                </a:gridCol>
                <a:gridCol w="415391">
                  <a:extLst>
                    <a:ext uri="{9D8B030D-6E8A-4147-A177-3AD203B41FA5}">
                      <a16:colId xmlns:a16="http://schemas.microsoft.com/office/drawing/2014/main" val="1091034539"/>
                    </a:ext>
                  </a:extLst>
                </a:gridCol>
                <a:gridCol w="469572">
                  <a:extLst>
                    <a:ext uri="{9D8B030D-6E8A-4147-A177-3AD203B41FA5}">
                      <a16:colId xmlns:a16="http://schemas.microsoft.com/office/drawing/2014/main" val="1092574543"/>
                    </a:ext>
                  </a:extLst>
                </a:gridCol>
                <a:gridCol w="451512">
                  <a:extLst>
                    <a:ext uri="{9D8B030D-6E8A-4147-A177-3AD203B41FA5}">
                      <a16:colId xmlns:a16="http://schemas.microsoft.com/office/drawing/2014/main" val="2716759996"/>
                    </a:ext>
                  </a:extLst>
                </a:gridCol>
                <a:gridCol w="419907">
                  <a:extLst>
                    <a:ext uri="{9D8B030D-6E8A-4147-A177-3AD203B41FA5}">
                      <a16:colId xmlns:a16="http://schemas.microsoft.com/office/drawing/2014/main" val="273296855"/>
                    </a:ext>
                  </a:extLst>
                </a:gridCol>
                <a:gridCol w="469572">
                  <a:extLst>
                    <a:ext uri="{9D8B030D-6E8A-4147-A177-3AD203B41FA5}">
                      <a16:colId xmlns:a16="http://schemas.microsoft.com/office/drawing/2014/main" val="3997923985"/>
                    </a:ext>
                  </a:extLst>
                </a:gridCol>
                <a:gridCol w="397331">
                  <a:extLst>
                    <a:ext uri="{9D8B030D-6E8A-4147-A177-3AD203B41FA5}">
                      <a16:colId xmlns:a16="http://schemas.microsoft.com/office/drawing/2014/main" val="2955039213"/>
                    </a:ext>
                  </a:extLst>
                </a:gridCol>
              </a:tblGrid>
              <a:tr h="285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Day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3696688"/>
                  </a:ext>
                </a:extLst>
              </a:tr>
              <a:tr h="285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Price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85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86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63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81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94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101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79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94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90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97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2055236"/>
                  </a:ext>
                </a:extLst>
              </a:tr>
              <a:tr h="285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Change</a:t>
                      </a:r>
                      <a:endParaRPr lang="en-US" sz="1600" b="1" i="0" u="none" strike="noStrike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13</a:t>
                      </a:r>
                      <a:endParaRPr lang="en-US" sz="1600" b="1" i="0" u="none" strike="noStrike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-3</a:t>
                      </a:r>
                      <a:endParaRPr lang="en-US" sz="1600" b="1" i="0" u="none" strike="noStrike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-25</a:t>
                      </a:r>
                      <a:endParaRPr lang="en-US" sz="1600" b="1" i="0" u="none" strike="noStrike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20</a:t>
                      </a:r>
                      <a:endParaRPr lang="en-US" sz="1600" b="1" i="0" u="none" strike="noStrike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-3</a:t>
                      </a:r>
                      <a:endParaRPr lang="en-US" sz="1600" b="1" i="0" u="none" strike="noStrike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-16</a:t>
                      </a:r>
                      <a:endParaRPr lang="en-US" sz="1600" b="1" i="0" u="none" strike="noStrike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-23</a:t>
                      </a:r>
                      <a:endParaRPr lang="en-US" sz="1600" b="1" i="0" u="none" strike="noStrike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18</a:t>
                      </a:r>
                      <a:endParaRPr lang="en-US" sz="1600" b="1" i="0" u="none" strike="noStrike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20</a:t>
                      </a:r>
                      <a:endParaRPr lang="en-US" sz="1600" b="1" i="0" u="none" strike="noStrike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-7</a:t>
                      </a:r>
                      <a:endParaRPr lang="en-US" sz="1600" b="1" i="0" u="none" strike="noStrike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12</a:t>
                      </a:r>
                      <a:endParaRPr lang="en-US" sz="1600" b="1" i="0" u="none" strike="noStrike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-5</a:t>
                      </a:r>
                      <a:endParaRPr lang="en-US" sz="1600" b="1" i="0" u="none" strike="noStrike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-22</a:t>
                      </a:r>
                      <a:endParaRPr lang="en-US" sz="1600" b="1" i="0" u="none" strike="noStrike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15</a:t>
                      </a:r>
                      <a:endParaRPr lang="en-US" sz="1600" b="1" i="0" u="none" strike="noStrike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-4</a:t>
                      </a:r>
                      <a:endParaRPr lang="en-US" sz="1600" b="1" i="0" u="none" strike="noStrike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sz="1600" b="1" i="0" u="none" strike="noStrike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445000"/>
                  </a:ext>
                </a:extLst>
              </a:tr>
            </a:tbl>
          </a:graphicData>
        </a:graphic>
      </p:graphicFrame>
      <p:sp>
        <p:nvSpPr>
          <p:cNvPr id="7" name="Left Brace 6">
            <a:extLst>
              <a:ext uri="{FF2B5EF4-FFF2-40B4-BE49-F238E27FC236}">
                <a16:creationId xmlns:a16="http://schemas.microsoft.com/office/drawing/2014/main" id="{63CBDFD5-6C0B-44E9-9DAF-29A46D939F33}"/>
              </a:ext>
            </a:extLst>
          </p:cNvPr>
          <p:cNvSpPr/>
          <p:nvPr/>
        </p:nvSpPr>
        <p:spPr>
          <a:xfrm rot="16200000">
            <a:off x="6604510" y="5627333"/>
            <a:ext cx="381168" cy="1623307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1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5554A86-24AF-4C0E-8FE4-D1117DDD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Solution of Problem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2AFE5-C283-43A8-8152-5B759D5769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491E8-54AD-4DDC-8490-3E32BBB07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E3903-022B-424E-B324-E459C330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8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E290-079A-4C6B-8483-2D39054B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Sub-Array (MSA)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75E6C8-E984-44F7-B9D1-7D34A8975D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Divide the subarray into two subarrays of as equal size as possible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𝒍𝒐𝒘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𝒎𝒊𝒅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𝒎𝒊𝒅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𝒉𝒊𝒈𝒉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𝑴𝑺𝑨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,….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be a maximum sub-array, it can now lie</a:t>
                </a:r>
              </a:p>
              <a:p>
                <a:pPr lvl="2"/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𝒍𝒐𝒘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𝒎𝒊𝒅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𝒍𝒐𝒘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𝒎𝒊𝒅</m:t>
                    </m:r>
                  </m:oMath>
                </a14:m>
                <a:endParaRPr lang="en-US" b="1" dirty="0"/>
              </a:p>
              <a:p>
                <a:pPr lvl="2"/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𝒎𝒊𝒅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𝒉𝒊𝒈𝒉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𝒎𝒊𝒅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𝒉𝒊𝒈𝒉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2"/>
                <a:r>
                  <a:rPr lang="en-US" dirty="0"/>
                  <a:t>Crossing the mid-point such that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𝒍𝒐𝒘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𝒎𝒊𝒅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𝒉𝒊𝒈𝒉</m:t>
                    </m:r>
                  </m:oMath>
                </a14:m>
                <a:endParaRPr lang="en-US" b="1" dirty="0">
                  <a:solidFill>
                    <a:srgbClr val="FFFF00"/>
                  </a:solidFill>
                  <a:ea typeface="Cambria Math" panose="02040503050406030204" pitchFamily="18" charset="0"/>
                </a:endParaRPr>
              </a:p>
              <a:p>
                <a:pPr lvl="2"/>
                <a:r>
                  <a:rPr lang="en-US" dirty="0"/>
                  <a:t>MSA will have maximum sum over all sub-arrays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/>
                  <a:t> or crossing over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75E6C8-E984-44F7-B9D1-7D34A8975D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3909D-66D4-453D-836D-F8FE8167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9EF3B-928D-403C-B61A-398309B2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4F4918-165A-4F3C-948F-6F3CBC007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970959"/>
              </p:ext>
            </p:extLst>
          </p:nvPr>
        </p:nvGraphicFramePr>
        <p:xfrm>
          <a:off x="1903414" y="5134509"/>
          <a:ext cx="3154362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4049">
                  <a:extLst>
                    <a:ext uri="{9D8B030D-6E8A-4147-A177-3AD203B41FA5}">
                      <a16:colId xmlns:a16="http://schemas.microsoft.com/office/drawing/2014/main" val="2267636699"/>
                    </a:ext>
                  </a:extLst>
                </a:gridCol>
                <a:gridCol w="397405">
                  <a:extLst>
                    <a:ext uri="{9D8B030D-6E8A-4147-A177-3AD203B41FA5}">
                      <a16:colId xmlns:a16="http://schemas.microsoft.com/office/drawing/2014/main" val="2032552533"/>
                    </a:ext>
                  </a:extLst>
                </a:gridCol>
                <a:gridCol w="525727">
                  <a:extLst>
                    <a:ext uri="{9D8B030D-6E8A-4147-A177-3AD203B41FA5}">
                      <a16:colId xmlns:a16="http://schemas.microsoft.com/office/drawing/2014/main" val="631690684"/>
                    </a:ext>
                  </a:extLst>
                </a:gridCol>
                <a:gridCol w="525727">
                  <a:extLst>
                    <a:ext uri="{9D8B030D-6E8A-4147-A177-3AD203B41FA5}">
                      <a16:colId xmlns:a16="http://schemas.microsoft.com/office/drawing/2014/main" val="210152022"/>
                    </a:ext>
                  </a:extLst>
                </a:gridCol>
                <a:gridCol w="294216">
                  <a:extLst>
                    <a:ext uri="{9D8B030D-6E8A-4147-A177-3AD203B41FA5}">
                      <a16:colId xmlns:a16="http://schemas.microsoft.com/office/drawing/2014/main" val="2543063170"/>
                    </a:ext>
                  </a:extLst>
                </a:gridCol>
                <a:gridCol w="757238">
                  <a:extLst>
                    <a:ext uri="{9D8B030D-6E8A-4147-A177-3AD203B41FA5}">
                      <a16:colId xmlns:a16="http://schemas.microsoft.com/office/drawing/2014/main" val="521401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96646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8270638-C6FF-4595-A956-4127E78B9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306296"/>
              </p:ext>
            </p:extLst>
          </p:nvPr>
        </p:nvGraphicFramePr>
        <p:xfrm>
          <a:off x="5199064" y="5134509"/>
          <a:ext cx="3154362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87411">
                  <a:extLst>
                    <a:ext uri="{9D8B030D-6E8A-4147-A177-3AD203B41FA5}">
                      <a16:colId xmlns:a16="http://schemas.microsoft.com/office/drawing/2014/main" val="2267636699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32552533"/>
                    </a:ext>
                  </a:extLst>
                </a:gridCol>
                <a:gridCol w="275432">
                  <a:extLst>
                    <a:ext uri="{9D8B030D-6E8A-4147-A177-3AD203B41FA5}">
                      <a16:colId xmlns:a16="http://schemas.microsoft.com/office/drawing/2014/main" val="631690684"/>
                    </a:ext>
                  </a:extLst>
                </a:gridCol>
                <a:gridCol w="525727">
                  <a:extLst>
                    <a:ext uri="{9D8B030D-6E8A-4147-A177-3AD203B41FA5}">
                      <a16:colId xmlns:a16="http://schemas.microsoft.com/office/drawing/2014/main" val="210152022"/>
                    </a:ext>
                  </a:extLst>
                </a:gridCol>
                <a:gridCol w="294216">
                  <a:extLst>
                    <a:ext uri="{9D8B030D-6E8A-4147-A177-3AD203B41FA5}">
                      <a16:colId xmlns:a16="http://schemas.microsoft.com/office/drawing/2014/main" val="2543063170"/>
                    </a:ext>
                  </a:extLst>
                </a:gridCol>
                <a:gridCol w="757238">
                  <a:extLst>
                    <a:ext uri="{9D8B030D-6E8A-4147-A177-3AD203B41FA5}">
                      <a16:colId xmlns:a16="http://schemas.microsoft.com/office/drawing/2014/main" val="521401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Mid+1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96646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96A9727-6981-4DE8-9635-0815DDA6A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641304"/>
              </p:ext>
            </p:extLst>
          </p:nvPr>
        </p:nvGraphicFramePr>
        <p:xfrm>
          <a:off x="2576008" y="5624729"/>
          <a:ext cx="172453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001">
                  <a:extLst>
                    <a:ext uri="{9D8B030D-6E8A-4147-A177-3AD203B41FA5}">
                      <a16:colId xmlns:a16="http://schemas.microsoft.com/office/drawing/2014/main" val="2267636699"/>
                    </a:ext>
                  </a:extLst>
                </a:gridCol>
                <a:gridCol w="534086">
                  <a:extLst>
                    <a:ext uri="{9D8B030D-6E8A-4147-A177-3AD203B41FA5}">
                      <a16:colId xmlns:a16="http://schemas.microsoft.com/office/drawing/2014/main" val="2032552533"/>
                    </a:ext>
                  </a:extLst>
                </a:gridCol>
                <a:gridCol w="548520">
                  <a:extLst>
                    <a:ext uri="{9D8B030D-6E8A-4147-A177-3AD203B41FA5}">
                      <a16:colId xmlns:a16="http://schemas.microsoft.com/office/drawing/2014/main" val="2543063170"/>
                    </a:ext>
                  </a:extLst>
                </a:gridCol>
                <a:gridCol w="270923">
                  <a:extLst>
                    <a:ext uri="{9D8B030D-6E8A-4147-A177-3AD203B41FA5}">
                      <a16:colId xmlns:a16="http://schemas.microsoft.com/office/drawing/2014/main" val="521401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96646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711A8ED-DFA1-4BD6-B905-A930632A5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552531"/>
              </p:ext>
            </p:extLst>
          </p:nvPr>
        </p:nvGraphicFramePr>
        <p:xfrm>
          <a:off x="6096000" y="5624729"/>
          <a:ext cx="1476375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001">
                  <a:extLst>
                    <a:ext uri="{9D8B030D-6E8A-4147-A177-3AD203B41FA5}">
                      <a16:colId xmlns:a16="http://schemas.microsoft.com/office/drawing/2014/main" val="2267636699"/>
                    </a:ext>
                  </a:extLst>
                </a:gridCol>
                <a:gridCol w="290987">
                  <a:extLst>
                    <a:ext uri="{9D8B030D-6E8A-4147-A177-3AD203B41FA5}">
                      <a16:colId xmlns:a16="http://schemas.microsoft.com/office/drawing/2014/main" val="2032552533"/>
                    </a:ext>
                  </a:extLst>
                </a:gridCol>
                <a:gridCol w="528637">
                  <a:extLst>
                    <a:ext uri="{9D8B030D-6E8A-4147-A177-3AD203B41FA5}">
                      <a16:colId xmlns:a16="http://schemas.microsoft.com/office/drawing/2014/main" val="254306317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521401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96646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BFA0FCA-B88D-4C97-A9EC-2298517C8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868682"/>
              </p:ext>
            </p:extLst>
          </p:nvPr>
        </p:nvGraphicFramePr>
        <p:xfrm>
          <a:off x="4467101" y="5635098"/>
          <a:ext cx="1463926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4937">
                  <a:extLst>
                    <a:ext uri="{9D8B030D-6E8A-4147-A177-3AD203B41FA5}">
                      <a16:colId xmlns:a16="http://schemas.microsoft.com/office/drawing/2014/main" val="2267636699"/>
                    </a:ext>
                  </a:extLst>
                </a:gridCol>
                <a:gridCol w="272831">
                  <a:extLst>
                    <a:ext uri="{9D8B030D-6E8A-4147-A177-3AD203B41FA5}">
                      <a16:colId xmlns:a16="http://schemas.microsoft.com/office/drawing/2014/main" val="2032552533"/>
                    </a:ext>
                  </a:extLst>
                </a:gridCol>
                <a:gridCol w="303211">
                  <a:extLst>
                    <a:ext uri="{9D8B030D-6E8A-4147-A177-3AD203B41FA5}">
                      <a16:colId xmlns:a16="http://schemas.microsoft.com/office/drawing/2014/main" val="2543063170"/>
                    </a:ext>
                  </a:extLst>
                </a:gridCol>
                <a:gridCol w="572947">
                  <a:extLst>
                    <a:ext uri="{9D8B030D-6E8A-4147-A177-3AD203B41FA5}">
                      <a16:colId xmlns:a16="http://schemas.microsoft.com/office/drawing/2014/main" val="521401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966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146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1180</TotalTime>
  <Words>3388</Words>
  <Application>Microsoft Office PowerPoint</Application>
  <PresentationFormat>Widescreen</PresentationFormat>
  <Paragraphs>582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Century Gothic</vt:lpstr>
      <vt:lpstr>JetBrains Mono</vt:lpstr>
      <vt:lpstr>Wingdings 3</vt:lpstr>
      <vt:lpstr>Ion</vt:lpstr>
      <vt:lpstr>Design and Analysis of Algorithms</vt:lpstr>
      <vt:lpstr>The Maximum Subarray Problem (MSP)</vt:lpstr>
      <vt:lpstr>Background</vt:lpstr>
      <vt:lpstr>Example – Stock Trading </vt:lpstr>
      <vt:lpstr>Share Price Details</vt:lpstr>
      <vt:lpstr>A brute-force solution </vt:lpstr>
      <vt:lpstr>A transformation </vt:lpstr>
      <vt:lpstr>Divide and Conquer Solution of Problem</vt:lpstr>
      <vt:lpstr>Maximum Sub-Array (MSA) Problem</vt:lpstr>
      <vt:lpstr>Solving MSA </vt:lpstr>
      <vt:lpstr>FIND_MAXIMUM_SUBARRAY</vt:lpstr>
      <vt:lpstr>Find_Max_Subarray Procedure</vt:lpstr>
      <vt:lpstr>FIND_MAX_CROSSING_SUBARRAY</vt:lpstr>
      <vt:lpstr>Algorithm Time Complexity</vt:lpstr>
      <vt:lpstr>Algorithm Analysis</vt:lpstr>
      <vt:lpstr>Space Complexity</vt:lpstr>
      <vt:lpstr>Space  Complexity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120</cp:revision>
  <dcterms:created xsi:type="dcterms:W3CDTF">2020-04-04T05:11:36Z</dcterms:created>
  <dcterms:modified xsi:type="dcterms:W3CDTF">2020-05-03T19:00:18Z</dcterms:modified>
</cp:coreProperties>
</file>