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6" r:id="rId3"/>
    <p:sldId id="277" r:id="rId4"/>
    <p:sldId id="283" r:id="rId5"/>
    <p:sldId id="284" r:id="rId6"/>
    <p:sldId id="287" r:id="rId7"/>
    <p:sldId id="285" r:id="rId8"/>
    <p:sldId id="286" r:id="rId9"/>
    <p:sldId id="288" r:id="rId10"/>
    <p:sldId id="289" r:id="rId11"/>
    <p:sldId id="290" r:id="rId12"/>
    <p:sldId id="29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FD35F-B0FC-431E-BE8A-0B475131CD17}" type="doc">
      <dgm:prSet loTypeId="urn:diagrams.loki3.com/Bracket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6E3DE7-FB0A-4B09-940E-E83802B02323}">
      <dgm:prSet phldrT="[Text]" custT="1"/>
      <dgm:spPr/>
      <dgm:t>
        <a:bodyPr/>
        <a:lstStyle/>
        <a:p>
          <a:r>
            <a:rPr lang="en-US" sz="2000" dirty="0"/>
            <a:t>Break the problem into a number of subproblems that are smaller instances of the same problem </a:t>
          </a:r>
        </a:p>
      </dgm:t>
    </dgm:pt>
    <dgm:pt modelId="{0BBCE5BD-5F63-47A8-9207-B2B89D971084}" type="parTrans" cxnId="{FFB5E3AB-1133-48C2-810C-B70AE6FBA52E}">
      <dgm:prSet/>
      <dgm:spPr/>
      <dgm:t>
        <a:bodyPr/>
        <a:lstStyle/>
        <a:p>
          <a:endParaRPr lang="en-US"/>
        </a:p>
      </dgm:t>
    </dgm:pt>
    <dgm:pt modelId="{6FC0B6A0-67EB-40A1-8A3D-00E744785B0C}" type="sibTrans" cxnId="{FFB5E3AB-1133-48C2-810C-B70AE6FBA52E}">
      <dgm:prSet/>
      <dgm:spPr/>
      <dgm:t>
        <a:bodyPr/>
        <a:lstStyle/>
        <a:p>
          <a:endParaRPr lang="en-US"/>
        </a:p>
      </dgm:t>
    </dgm:pt>
    <dgm:pt modelId="{6AD35641-F543-405D-832C-C7838D6F120D}">
      <dgm:prSet phldrT="[Text]"/>
      <dgm:spPr/>
      <dgm:t>
        <a:bodyPr/>
        <a:lstStyle/>
        <a:p>
          <a:pPr algn="l"/>
          <a:r>
            <a:rPr lang="en-US" dirty="0"/>
            <a:t>Conquer</a:t>
          </a:r>
        </a:p>
      </dgm:t>
    </dgm:pt>
    <dgm:pt modelId="{188C1A3C-39CB-4F6D-864A-9EA75469717D}" type="parTrans" cxnId="{11B6E300-61CC-49C9-A222-584808ACBF0F}">
      <dgm:prSet/>
      <dgm:spPr/>
      <dgm:t>
        <a:bodyPr/>
        <a:lstStyle/>
        <a:p>
          <a:endParaRPr lang="en-US"/>
        </a:p>
      </dgm:t>
    </dgm:pt>
    <dgm:pt modelId="{6880529E-315B-4322-8F85-97E278DDA163}" type="sibTrans" cxnId="{11B6E300-61CC-49C9-A222-584808ACBF0F}">
      <dgm:prSet/>
      <dgm:spPr/>
      <dgm:t>
        <a:bodyPr/>
        <a:lstStyle/>
        <a:p>
          <a:endParaRPr lang="en-US"/>
        </a:p>
      </dgm:t>
    </dgm:pt>
    <dgm:pt modelId="{D70EFC1D-EBAD-4D26-BE8C-69876907F80B}">
      <dgm:prSet phldrT="[Text]" custT="1"/>
      <dgm:spPr/>
      <dgm:t>
        <a:bodyPr/>
        <a:lstStyle/>
        <a:p>
          <a:r>
            <a:rPr lang="en-US" sz="2000" dirty="0"/>
            <a:t>Solve the sub-problems recursively. Solve the smallest problems directly</a:t>
          </a:r>
        </a:p>
      </dgm:t>
    </dgm:pt>
    <dgm:pt modelId="{35211134-A67E-40AA-9E92-01C9BF25615F}" type="parTrans" cxnId="{63815EC8-73F0-45B8-85C6-DA41999C5202}">
      <dgm:prSet/>
      <dgm:spPr/>
      <dgm:t>
        <a:bodyPr/>
        <a:lstStyle/>
        <a:p>
          <a:endParaRPr lang="en-US"/>
        </a:p>
      </dgm:t>
    </dgm:pt>
    <dgm:pt modelId="{E10C7CA7-E8E3-4B12-AC0E-2C15C198B73A}" type="sibTrans" cxnId="{63815EC8-73F0-45B8-85C6-DA41999C5202}">
      <dgm:prSet/>
      <dgm:spPr/>
      <dgm:t>
        <a:bodyPr/>
        <a:lstStyle/>
        <a:p>
          <a:endParaRPr lang="en-US"/>
        </a:p>
      </dgm:t>
    </dgm:pt>
    <dgm:pt modelId="{2FC8D3D1-DCE1-4E3F-BBEF-86CEC0B822CA}">
      <dgm:prSet phldrT="[Text]"/>
      <dgm:spPr/>
      <dgm:t>
        <a:bodyPr/>
        <a:lstStyle/>
        <a:p>
          <a:pPr algn="l"/>
          <a:r>
            <a:rPr lang="en-US" dirty="0"/>
            <a:t>Combine</a:t>
          </a:r>
        </a:p>
      </dgm:t>
    </dgm:pt>
    <dgm:pt modelId="{F615DE0B-982D-466D-98FD-21BA0411CFA7}" type="parTrans" cxnId="{CAA1DE52-7A1D-42E6-9685-0FC85D7EE191}">
      <dgm:prSet/>
      <dgm:spPr/>
      <dgm:t>
        <a:bodyPr/>
        <a:lstStyle/>
        <a:p>
          <a:endParaRPr lang="en-US"/>
        </a:p>
      </dgm:t>
    </dgm:pt>
    <dgm:pt modelId="{D1DE78AD-1117-42C6-8B51-D1EF6437236C}" type="sibTrans" cxnId="{CAA1DE52-7A1D-42E6-9685-0FC85D7EE191}">
      <dgm:prSet/>
      <dgm:spPr/>
      <dgm:t>
        <a:bodyPr/>
        <a:lstStyle/>
        <a:p>
          <a:endParaRPr lang="en-US"/>
        </a:p>
      </dgm:t>
    </dgm:pt>
    <dgm:pt modelId="{D0BA8EB0-8137-461B-839B-C269398FF2D7}">
      <dgm:prSet phldrT="[Text]" custT="1"/>
      <dgm:spPr/>
      <dgm:t>
        <a:bodyPr/>
        <a:lstStyle/>
        <a:p>
          <a:r>
            <a:rPr lang="en-US" sz="2000" dirty="0"/>
            <a:t>Combine the solutions to the subproblems into the solution for the original problem </a:t>
          </a:r>
        </a:p>
      </dgm:t>
    </dgm:pt>
    <dgm:pt modelId="{61F4E8DE-73CA-43AA-A727-468032E7CBEE}" type="parTrans" cxnId="{05E51AC2-9F02-4583-9C8A-17FE397874D4}">
      <dgm:prSet/>
      <dgm:spPr/>
      <dgm:t>
        <a:bodyPr/>
        <a:lstStyle/>
        <a:p>
          <a:endParaRPr lang="en-US"/>
        </a:p>
      </dgm:t>
    </dgm:pt>
    <dgm:pt modelId="{622189B4-EA16-4A1D-9E79-713952051668}" type="sibTrans" cxnId="{05E51AC2-9F02-4583-9C8A-17FE397874D4}">
      <dgm:prSet/>
      <dgm:spPr/>
      <dgm:t>
        <a:bodyPr/>
        <a:lstStyle/>
        <a:p>
          <a:endParaRPr lang="en-US"/>
        </a:p>
      </dgm:t>
    </dgm:pt>
    <dgm:pt modelId="{313D7EFA-EFDE-4781-883B-D547C678D988}">
      <dgm:prSet phldrT="[Text]"/>
      <dgm:spPr/>
      <dgm:t>
        <a:bodyPr/>
        <a:lstStyle/>
        <a:p>
          <a:pPr algn="l"/>
          <a:r>
            <a:rPr lang="en-US" dirty="0"/>
            <a:t>Divide</a:t>
          </a:r>
        </a:p>
      </dgm:t>
    </dgm:pt>
    <dgm:pt modelId="{5D923A6A-4EA4-46BB-93E3-F495D9C32D3B}" type="sibTrans" cxnId="{87F52436-4CC3-4C2B-B139-A882F18E0E96}">
      <dgm:prSet/>
      <dgm:spPr/>
      <dgm:t>
        <a:bodyPr/>
        <a:lstStyle/>
        <a:p>
          <a:endParaRPr lang="en-US"/>
        </a:p>
      </dgm:t>
    </dgm:pt>
    <dgm:pt modelId="{01568AFE-5066-4B61-BC32-073ECC49CB5B}" type="parTrans" cxnId="{87F52436-4CC3-4C2B-B139-A882F18E0E96}">
      <dgm:prSet/>
      <dgm:spPr/>
      <dgm:t>
        <a:bodyPr/>
        <a:lstStyle/>
        <a:p>
          <a:endParaRPr lang="en-US"/>
        </a:p>
      </dgm:t>
    </dgm:pt>
    <dgm:pt modelId="{1338887F-668F-49E5-915A-8363B1840EE6}" type="pres">
      <dgm:prSet presAssocID="{7A3FD35F-B0FC-431E-BE8A-0B475131CD17}" presName="Name0" presStyleCnt="0">
        <dgm:presLayoutVars>
          <dgm:dir/>
          <dgm:animLvl val="lvl"/>
          <dgm:resizeHandles val="exact"/>
        </dgm:presLayoutVars>
      </dgm:prSet>
      <dgm:spPr/>
    </dgm:pt>
    <dgm:pt modelId="{DA4825D8-462B-4277-86AE-38CB153EEC5D}" type="pres">
      <dgm:prSet presAssocID="{313D7EFA-EFDE-4781-883B-D547C678D988}" presName="linNode" presStyleCnt="0"/>
      <dgm:spPr/>
    </dgm:pt>
    <dgm:pt modelId="{E1AF05F6-1659-4BB3-BA63-AB3C44501A9B}" type="pres">
      <dgm:prSet presAssocID="{313D7EFA-EFDE-4781-883B-D547C678D988}" presName="parTx" presStyleLbl="revTx" presStyleIdx="0" presStyleCnt="3">
        <dgm:presLayoutVars>
          <dgm:chMax val="1"/>
          <dgm:bulletEnabled val="1"/>
        </dgm:presLayoutVars>
      </dgm:prSet>
      <dgm:spPr/>
    </dgm:pt>
    <dgm:pt modelId="{97A61158-BED0-429C-B707-D189D4B8BCA8}" type="pres">
      <dgm:prSet presAssocID="{313D7EFA-EFDE-4781-883B-D547C678D988}" presName="bracket" presStyleLbl="parChTrans1D1" presStyleIdx="0" presStyleCnt="3" custLinFactNeighborX="50079" custLinFactNeighborY="1564"/>
      <dgm:spPr/>
    </dgm:pt>
    <dgm:pt modelId="{E2AF5171-C7D2-462B-B21B-C893138DEA10}" type="pres">
      <dgm:prSet presAssocID="{313D7EFA-EFDE-4781-883B-D547C678D988}" presName="spH" presStyleCnt="0"/>
      <dgm:spPr/>
    </dgm:pt>
    <dgm:pt modelId="{31DF9FC2-EFF8-455A-B43A-EABFBB5BA119}" type="pres">
      <dgm:prSet presAssocID="{313D7EFA-EFDE-4781-883B-D547C678D988}" presName="desTx" presStyleLbl="node1" presStyleIdx="0" presStyleCnt="3">
        <dgm:presLayoutVars>
          <dgm:bulletEnabled val="1"/>
        </dgm:presLayoutVars>
      </dgm:prSet>
      <dgm:spPr/>
    </dgm:pt>
    <dgm:pt modelId="{AAD79765-AEDD-4C0E-96AB-95E7A40EF3FD}" type="pres">
      <dgm:prSet presAssocID="{5D923A6A-4EA4-46BB-93E3-F495D9C32D3B}" presName="spV" presStyleCnt="0"/>
      <dgm:spPr/>
    </dgm:pt>
    <dgm:pt modelId="{7B2AD57B-3DC6-463D-BF7E-3A118AA8BA57}" type="pres">
      <dgm:prSet presAssocID="{6AD35641-F543-405D-832C-C7838D6F120D}" presName="linNode" presStyleCnt="0"/>
      <dgm:spPr/>
    </dgm:pt>
    <dgm:pt modelId="{353F0D1D-86CA-46ED-8FA3-93861D10410B}" type="pres">
      <dgm:prSet presAssocID="{6AD35641-F543-405D-832C-C7838D6F120D}" presName="parTx" presStyleLbl="revTx" presStyleIdx="1" presStyleCnt="3">
        <dgm:presLayoutVars>
          <dgm:chMax val="1"/>
          <dgm:bulletEnabled val="1"/>
        </dgm:presLayoutVars>
      </dgm:prSet>
      <dgm:spPr/>
    </dgm:pt>
    <dgm:pt modelId="{1B906A54-01C8-49BA-B0EB-0BCD6228E5ED}" type="pres">
      <dgm:prSet presAssocID="{6AD35641-F543-405D-832C-C7838D6F120D}" presName="bracket" presStyleLbl="parChTrans1D1" presStyleIdx="1" presStyleCnt="3"/>
      <dgm:spPr/>
    </dgm:pt>
    <dgm:pt modelId="{7FD0159F-6222-4EF3-8825-9B3DF9A2A60F}" type="pres">
      <dgm:prSet presAssocID="{6AD35641-F543-405D-832C-C7838D6F120D}" presName="spH" presStyleCnt="0"/>
      <dgm:spPr/>
    </dgm:pt>
    <dgm:pt modelId="{FE9C9B33-084A-43F3-9BC9-BB858B3E5A1F}" type="pres">
      <dgm:prSet presAssocID="{6AD35641-F543-405D-832C-C7838D6F120D}" presName="desTx" presStyleLbl="node1" presStyleIdx="1" presStyleCnt="3">
        <dgm:presLayoutVars>
          <dgm:bulletEnabled val="1"/>
        </dgm:presLayoutVars>
      </dgm:prSet>
      <dgm:spPr/>
    </dgm:pt>
    <dgm:pt modelId="{CC01B5AE-2F82-4E17-AAC9-4E65D518F3B3}" type="pres">
      <dgm:prSet presAssocID="{6880529E-315B-4322-8F85-97E278DDA163}" presName="spV" presStyleCnt="0"/>
      <dgm:spPr/>
    </dgm:pt>
    <dgm:pt modelId="{7B428B7A-5DFC-4FC5-A253-9FC2BF48FAEF}" type="pres">
      <dgm:prSet presAssocID="{2FC8D3D1-DCE1-4E3F-BBEF-86CEC0B822CA}" presName="linNode" presStyleCnt="0"/>
      <dgm:spPr/>
    </dgm:pt>
    <dgm:pt modelId="{AAF3A896-C613-468F-B096-5563D5194314}" type="pres">
      <dgm:prSet presAssocID="{2FC8D3D1-DCE1-4E3F-BBEF-86CEC0B822CA}" presName="parTx" presStyleLbl="revTx" presStyleIdx="2" presStyleCnt="3">
        <dgm:presLayoutVars>
          <dgm:chMax val="1"/>
          <dgm:bulletEnabled val="1"/>
        </dgm:presLayoutVars>
      </dgm:prSet>
      <dgm:spPr/>
    </dgm:pt>
    <dgm:pt modelId="{7C3DC978-7D9D-4A5C-B8C8-5C01B6117F17}" type="pres">
      <dgm:prSet presAssocID="{2FC8D3D1-DCE1-4E3F-BBEF-86CEC0B822CA}" presName="bracket" presStyleLbl="parChTrans1D1" presStyleIdx="2" presStyleCnt="3"/>
      <dgm:spPr/>
    </dgm:pt>
    <dgm:pt modelId="{64A9C8F7-43FB-487A-95D3-C4FA01A370FA}" type="pres">
      <dgm:prSet presAssocID="{2FC8D3D1-DCE1-4E3F-BBEF-86CEC0B822CA}" presName="spH" presStyleCnt="0"/>
      <dgm:spPr/>
    </dgm:pt>
    <dgm:pt modelId="{41E90451-5A26-42B9-8B73-3B2E86E3C515}" type="pres">
      <dgm:prSet presAssocID="{2FC8D3D1-DCE1-4E3F-BBEF-86CEC0B822CA}" presName="desTx" presStyleLbl="node1" presStyleIdx="2" presStyleCnt="3">
        <dgm:presLayoutVars>
          <dgm:bulletEnabled val="1"/>
        </dgm:presLayoutVars>
      </dgm:prSet>
      <dgm:spPr/>
    </dgm:pt>
  </dgm:ptLst>
  <dgm:cxnLst>
    <dgm:cxn modelId="{11B6E300-61CC-49C9-A222-584808ACBF0F}" srcId="{7A3FD35F-B0FC-431E-BE8A-0B475131CD17}" destId="{6AD35641-F543-405D-832C-C7838D6F120D}" srcOrd="1" destOrd="0" parTransId="{188C1A3C-39CB-4F6D-864A-9EA75469717D}" sibTransId="{6880529E-315B-4322-8F85-97E278DDA163}"/>
    <dgm:cxn modelId="{87F52436-4CC3-4C2B-B139-A882F18E0E96}" srcId="{7A3FD35F-B0FC-431E-BE8A-0B475131CD17}" destId="{313D7EFA-EFDE-4781-883B-D547C678D988}" srcOrd="0" destOrd="0" parTransId="{01568AFE-5066-4B61-BC32-073ECC49CB5B}" sibTransId="{5D923A6A-4EA4-46BB-93E3-F495D9C32D3B}"/>
    <dgm:cxn modelId="{E5F32B3C-387C-4B87-8B3A-3BD1BE5571BE}" type="presOf" srcId="{D0BA8EB0-8137-461B-839B-C269398FF2D7}" destId="{41E90451-5A26-42B9-8B73-3B2E86E3C515}" srcOrd="0" destOrd="0" presId="urn:diagrams.loki3.com/BracketList"/>
    <dgm:cxn modelId="{CAA1DE52-7A1D-42E6-9685-0FC85D7EE191}" srcId="{7A3FD35F-B0FC-431E-BE8A-0B475131CD17}" destId="{2FC8D3D1-DCE1-4E3F-BBEF-86CEC0B822CA}" srcOrd="2" destOrd="0" parTransId="{F615DE0B-982D-466D-98FD-21BA0411CFA7}" sibTransId="{D1DE78AD-1117-42C6-8B51-D1EF6437236C}"/>
    <dgm:cxn modelId="{AE615C75-F6CA-48B0-AE16-33EB3CA601EA}" type="presOf" srcId="{313D7EFA-EFDE-4781-883B-D547C678D988}" destId="{E1AF05F6-1659-4BB3-BA63-AB3C44501A9B}" srcOrd="0" destOrd="0" presId="urn:diagrams.loki3.com/BracketList"/>
    <dgm:cxn modelId="{35131B7C-C800-4782-9B15-5B36DCB02FA0}" type="presOf" srcId="{D70EFC1D-EBAD-4D26-BE8C-69876907F80B}" destId="{FE9C9B33-084A-43F3-9BC9-BB858B3E5A1F}" srcOrd="0" destOrd="0" presId="urn:diagrams.loki3.com/BracketList"/>
    <dgm:cxn modelId="{47D65081-7C49-4ACE-A93F-4DC01B2F0F0C}" type="presOf" srcId="{6AD35641-F543-405D-832C-C7838D6F120D}" destId="{353F0D1D-86CA-46ED-8FA3-93861D10410B}" srcOrd="0" destOrd="0" presId="urn:diagrams.loki3.com/BracketList"/>
    <dgm:cxn modelId="{7B7EE291-F724-44FB-B4E6-732D90ED2E74}" type="presOf" srcId="{2FC8D3D1-DCE1-4E3F-BBEF-86CEC0B822CA}" destId="{AAF3A896-C613-468F-B096-5563D5194314}" srcOrd="0" destOrd="0" presId="urn:diagrams.loki3.com/BracketList"/>
    <dgm:cxn modelId="{D17FCD96-B8C7-483F-9A62-7AF3D88AE893}" type="presOf" srcId="{7A3FD35F-B0FC-431E-BE8A-0B475131CD17}" destId="{1338887F-668F-49E5-915A-8363B1840EE6}" srcOrd="0" destOrd="0" presId="urn:diagrams.loki3.com/BracketList"/>
    <dgm:cxn modelId="{FFB5E3AB-1133-48C2-810C-B70AE6FBA52E}" srcId="{313D7EFA-EFDE-4781-883B-D547C678D988}" destId="{466E3DE7-FB0A-4B09-940E-E83802B02323}" srcOrd="0" destOrd="0" parTransId="{0BBCE5BD-5F63-47A8-9207-B2B89D971084}" sibTransId="{6FC0B6A0-67EB-40A1-8A3D-00E744785B0C}"/>
    <dgm:cxn modelId="{05E51AC2-9F02-4583-9C8A-17FE397874D4}" srcId="{2FC8D3D1-DCE1-4E3F-BBEF-86CEC0B822CA}" destId="{D0BA8EB0-8137-461B-839B-C269398FF2D7}" srcOrd="0" destOrd="0" parTransId="{61F4E8DE-73CA-43AA-A727-468032E7CBEE}" sibTransId="{622189B4-EA16-4A1D-9E79-713952051668}"/>
    <dgm:cxn modelId="{12F6D8C2-FEBA-4733-8EEF-40D7BF9B41D0}" type="presOf" srcId="{466E3DE7-FB0A-4B09-940E-E83802B02323}" destId="{31DF9FC2-EFF8-455A-B43A-EABFBB5BA119}" srcOrd="0" destOrd="0" presId="urn:diagrams.loki3.com/BracketList"/>
    <dgm:cxn modelId="{63815EC8-73F0-45B8-85C6-DA41999C5202}" srcId="{6AD35641-F543-405D-832C-C7838D6F120D}" destId="{D70EFC1D-EBAD-4D26-BE8C-69876907F80B}" srcOrd="0" destOrd="0" parTransId="{35211134-A67E-40AA-9E92-01C9BF25615F}" sibTransId="{E10C7CA7-E8E3-4B12-AC0E-2C15C198B73A}"/>
    <dgm:cxn modelId="{12FEA80D-9E8B-441D-8292-430720BC3B27}" type="presParOf" srcId="{1338887F-668F-49E5-915A-8363B1840EE6}" destId="{DA4825D8-462B-4277-86AE-38CB153EEC5D}" srcOrd="0" destOrd="0" presId="urn:diagrams.loki3.com/BracketList"/>
    <dgm:cxn modelId="{6BD1F893-F7C7-4597-88EA-1C7DAAF94515}" type="presParOf" srcId="{DA4825D8-462B-4277-86AE-38CB153EEC5D}" destId="{E1AF05F6-1659-4BB3-BA63-AB3C44501A9B}" srcOrd="0" destOrd="0" presId="urn:diagrams.loki3.com/BracketList"/>
    <dgm:cxn modelId="{89858258-BEA3-4121-BEEC-142F2D599271}" type="presParOf" srcId="{DA4825D8-462B-4277-86AE-38CB153EEC5D}" destId="{97A61158-BED0-429C-B707-D189D4B8BCA8}" srcOrd="1" destOrd="0" presId="urn:diagrams.loki3.com/BracketList"/>
    <dgm:cxn modelId="{2D888792-8438-43EF-B738-1B0DA7E2C127}" type="presParOf" srcId="{DA4825D8-462B-4277-86AE-38CB153EEC5D}" destId="{E2AF5171-C7D2-462B-B21B-C893138DEA10}" srcOrd="2" destOrd="0" presId="urn:diagrams.loki3.com/BracketList"/>
    <dgm:cxn modelId="{F9D0C7FC-0FF0-44D6-8559-B6233E8AEDAD}" type="presParOf" srcId="{DA4825D8-462B-4277-86AE-38CB153EEC5D}" destId="{31DF9FC2-EFF8-455A-B43A-EABFBB5BA119}" srcOrd="3" destOrd="0" presId="urn:diagrams.loki3.com/BracketList"/>
    <dgm:cxn modelId="{C2D123F0-C0AF-4586-9B22-E6B25633859C}" type="presParOf" srcId="{1338887F-668F-49E5-915A-8363B1840EE6}" destId="{AAD79765-AEDD-4C0E-96AB-95E7A40EF3FD}" srcOrd="1" destOrd="0" presId="urn:diagrams.loki3.com/BracketList"/>
    <dgm:cxn modelId="{155D3E23-2237-4884-B071-6F35B8F17459}" type="presParOf" srcId="{1338887F-668F-49E5-915A-8363B1840EE6}" destId="{7B2AD57B-3DC6-463D-BF7E-3A118AA8BA57}" srcOrd="2" destOrd="0" presId="urn:diagrams.loki3.com/BracketList"/>
    <dgm:cxn modelId="{EE65019B-AB4C-4ADA-91C9-692D12ACE21D}" type="presParOf" srcId="{7B2AD57B-3DC6-463D-BF7E-3A118AA8BA57}" destId="{353F0D1D-86CA-46ED-8FA3-93861D10410B}" srcOrd="0" destOrd="0" presId="urn:diagrams.loki3.com/BracketList"/>
    <dgm:cxn modelId="{1A16E5DE-2A2D-4529-B8A2-93B29913BC5D}" type="presParOf" srcId="{7B2AD57B-3DC6-463D-BF7E-3A118AA8BA57}" destId="{1B906A54-01C8-49BA-B0EB-0BCD6228E5ED}" srcOrd="1" destOrd="0" presId="urn:diagrams.loki3.com/BracketList"/>
    <dgm:cxn modelId="{7FC0FA4C-A5F8-4645-947A-FE3662AB7095}" type="presParOf" srcId="{7B2AD57B-3DC6-463D-BF7E-3A118AA8BA57}" destId="{7FD0159F-6222-4EF3-8825-9B3DF9A2A60F}" srcOrd="2" destOrd="0" presId="urn:diagrams.loki3.com/BracketList"/>
    <dgm:cxn modelId="{48F5BC6E-B8C5-498A-A994-463E8685E446}" type="presParOf" srcId="{7B2AD57B-3DC6-463D-BF7E-3A118AA8BA57}" destId="{FE9C9B33-084A-43F3-9BC9-BB858B3E5A1F}" srcOrd="3" destOrd="0" presId="urn:diagrams.loki3.com/BracketList"/>
    <dgm:cxn modelId="{F8B5CE66-BDA4-42AE-839F-C46454A883B1}" type="presParOf" srcId="{1338887F-668F-49E5-915A-8363B1840EE6}" destId="{CC01B5AE-2F82-4E17-AAC9-4E65D518F3B3}" srcOrd="3" destOrd="0" presId="urn:diagrams.loki3.com/BracketList"/>
    <dgm:cxn modelId="{07791D42-7D9A-44CA-82D7-AD6EB6ED03CE}" type="presParOf" srcId="{1338887F-668F-49E5-915A-8363B1840EE6}" destId="{7B428B7A-5DFC-4FC5-A253-9FC2BF48FAEF}" srcOrd="4" destOrd="0" presId="urn:diagrams.loki3.com/BracketList"/>
    <dgm:cxn modelId="{0E93CE20-A5C4-4F50-8C09-BBDCFA95504B}" type="presParOf" srcId="{7B428B7A-5DFC-4FC5-A253-9FC2BF48FAEF}" destId="{AAF3A896-C613-468F-B096-5563D5194314}" srcOrd="0" destOrd="0" presId="urn:diagrams.loki3.com/BracketList"/>
    <dgm:cxn modelId="{88EA96DA-F41E-4608-B3C7-F73BE14534DE}" type="presParOf" srcId="{7B428B7A-5DFC-4FC5-A253-9FC2BF48FAEF}" destId="{7C3DC978-7D9D-4A5C-B8C8-5C01B6117F17}" srcOrd="1" destOrd="0" presId="urn:diagrams.loki3.com/BracketList"/>
    <dgm:cxn modelId="{56BCD2FC-B625-4851-ACE3-04045BEBB299}" type="presParOf" srcId="{7B428B7A-5DFC-4FC5-A253-9FC2BF48FAEF}" destId="{64A9C8F7-43FB-487A-95D3-C4FA01A370FA}" srcOrd="2" destOrd="0" presId="urn:diagrams.loki3.com/BracketList"/>
    <dgm:cxn modelId="{5E462648-BE97-4D22-AC6A-D9E56CABA8AF}" type="presParOf" srcId="{7B428B7A-5DFC-4FC5-A253-9FC2BF48FAEF}" destId="{41E90451-5A26-42B9-8B73-3B2E86E3C51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F05F6-1659-4BB3-BA63-AB3C44501A9B}">
      <dsp:nvSpPr>
        <dsp:cNvPr id="0" name=""/>
        <dsp:cNvSpPr/>
      </dsp:nvSpPr>
      <dsp:spPr>
        <a:xfrm>
          <a:off x="0" y="1377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Divide</a:t>
          </a:r>
        </a:p>
      </dsp:txBody>
      <dsp:txXfrm>
        <a:off x="0" y="1377333"/>
        <a:ext cx="2922104" cy="792000"/>
      </dsp:txXfrm>
    </dsp:sp>
    <dsp:sp modelId="{97A61158-BED0-429C-B707-D189D4B8BCA8}">
      <dsp:nvSpPr>
        <dsp:cNvPr id="0" name=""/>
        <dsp:cNvSpPr/>
      </dsp:nvSpPr>
      <dsp:spPr>
        <a:xfrm>
          <a:off x="3039173" y="1389720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F9FC2-EFF8-455A-B43A-EABFBB5BA119}">
      <dsp:nvSpPr>
        <dsp:cNvPr id="0" name=""/>
        <dsp:cNvSpPr/>
      </dsp:nvSpPr>
      <dsp:spPr>
        <a:xfrm>
          <a:off x="3740293" y="1377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Break the problem into a number of subproblems that are smaller instances of the same problem </a:t>
          </a:r>
        </a:p>
      </dsp:txBody>
      <dsp:txXfrm>
        <a:off x="3740293" y="1377333"/>
        <a:ext cx="7948123" cy="792000"/>
      </dsp:txXfrm>
    </dsp:sp>
    <dsp:sp modelId="{353F0D1D-86CA-46ED-8FA3-93861D10410B}">
      <dsp:nvSpPr>
        <dsp:cNvPr id="0" name=""/>
        <dsp:cNvSpPr/>
      </dsp:nvSpPr>
      <dsp:spPr>
        <a:xfrm>
          <a:off x="0" y="2313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Conquer</a:t>
          </a:r>
        </a:p>
      </dsp:txBody>
      <dsp:txXfrm>
        <a:off x="0" y="2313333"/>
        <a:ext cx="2922104" cy="792000"/>
      </dsp:txXfrm>
    </dsp:sp>
    <dsp:sp modelId="{1B906A54-01C8-49BA-B0EB-0BCD6228E5ED}">
      <dsp:nvSpPr>
        <dsp:cNvPr id="0" name=""/>
        <dsp:cNvSpPr/>
      </dsp:nvSpPr>
      <dsp:spPr>
        <a:xfrm>
          <a:off x="2922104" y="2313333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C9B33-084A-43F3-9BC9-BB858B3E5A1F}">
      <dsp:nvSpPr>
        <dsp:cNvPr id="0" name=""/>
        <dsp:cNvSpPr/>
      </dsp:nvSpPr>
      <dsp:spPr>
        <a:xfrm>
          <a:off x="3740293" y="2313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Solve the sub-problems recursively. Solve the smallest problems directly</a:t>
          </a:r>
        </a:p>
      </dsp:txBody>
      <dsp:txXfrm>
        <a:off x="3740293" y="2313333"/>
        <a:ext cx="7948123" cy="792000"/>
      </dsp:txXfrm>
    </dsp:sp>
    <dsp:sp modelId="{AAF3A896-C613-468F-B096-5563D5194314}">
      <dsp:nvSpPr>
        <dsp:cNvPr id="0" name=""/>
        <dsp:cNvSpPr/>
      </dsp:nvSpPr>
      <dsp:spPr>
        <a:xfrm>
          <a:off x="0" y="3249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Combine</a:t>
          </a:r>
        </a:p>
      </dsp:txBody>
      <dsp:txXfrm>
        <a:off x="0" y="3249333"/>
        <a:ext cx="2922104" cy="792000"/>
      </dsp:txXfrm>
    </dsp:sp>
    <dsp:sp modelId="{7C3DC978-7D9D-4A5C-B8C8-5C01B6117F17}">
      <dsp:nvSpPr>
        <dsp:cNvPr id="0" name=""/>
        <dsp:cNvSpPr/>
      </dsp:nvSpPr>
      <dsp:spPr>
        <a:xfrm>
          <a:off x="2922104" y="3249333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90451-5A26-42B9-8B73-3B2E86E3C515}">
      <dsp:nvSpPr>
        <dsp:cNvPr id="0" name=""/>
        <dsp:cNvSpPr/>
      </dsp:nvSpPr>
      <dsp:spPr>
        <a:xfrm>
          <a:off x="3740293" y="3249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 the solutions to the subproblems into the solution for the original problem </a:t>
          </a:r>
        </a:p>
      </dsp:txBody>
      <dsp:txXfrm>
        <a:off x="3740293" y="3249333"/>
        <a:ext cx="7948123" cy="7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BC05-7644-42EF-AD5A-FAEA3803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091"/>
            <a:ext cx="9404723" cy="1400530"/>
          </a:xfrm>
        </p:spPr>
        <p:txBody>
          <a:bodyPr/>
          <a:lstStyle/>
          <a:p>
            <a:r>
              <a:rPr lang="en-US" dirty="0"/>
              <a:t>Time Complexity of Recursive Matrices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6EF06-4342-4244-A450-76DF2119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767" y="2069991"/>
                <a:ext cx="3498826" cy="419548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5+8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=2,</m:t>
                    </m:r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→4(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Now using master theorem method, this recurrence has time complexity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dirty="0">
                  <a:solidFill>
                    <a:srgbClr val="FFFF00"/>
                  </a:solidFill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6EF06-4342-4244-A450-76DF2119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767" y="2069991"/>
                <a:ext cx="3498826" cy="4195481"/>
              </a:xfrm>
              <a:blipFill>
                <a:blip r:embed="rId2"/>
                <a:stretch>
                  <a:fillRect l="-348" r="-2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D2F5-37FE-42F1-BB9C-89C318E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6B49C-E167-4CFF-AD40-27DD78C8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5E20D30B-9527-444F-89DE-05E944511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557257"/>
                  </p:ext>
                </p:extLst>
              </p:nvPr>
            </p:nvGraphicFramePr>
            <p:xfrm>
              <a:off x="3604846" y="1535476"/>
              <a:ext cx="8507642" cy="522947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03330">
                      <a:extLst>
                        <a:ext uri="{9D8B030D-6E8A-4147-A177-3AD203B41FA5}">
                          <a16:colId xmlns:a16="http://schemas.microsoft.com/office/drawing/2014/main" val="4211853936"/>
                        </a:ext>
                      </a:extLst>
                    </a:gridCol>
                    <a:gridCol w="6122503">
                      <a:extLst>
                        <a:ext uri="{9D8B030D-6E8A-4147-A177-3AD203B41FA5}">
                          <a16:colId xmlns:a16="http://schemas.microsoft.com/office/drawing/2014/main" val="1345397035"/>
                        </a:ext>
                      </a:extLst>
                    </a:gridCol>
                    <a:gridCol w="1881809">
                      <a:extLst>
                        <a:ext uri="{9D8B030D-6E8A-4147-A177-3AD203B41FA5}">
                          <a16:colId xmlns:a16="http://schemas.microsoft.com/office/drawing/2014/main" val="202851403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5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848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𝑟𝑜𝑤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32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931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695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𝑝𝑎𝑟𝑡𝑖𝑡𝑖𝑜𝑛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118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𝑆𝑞𝑢𝑎𝑟𝑒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𝑀𝑎𝑡𝑟𝑖𝑥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𝑀𝑢𝑙𝑡𝑖𝑝𝑙𝑦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𝑅𝑒𝑐𝑢𝑟𝑠𝑖𝑣𝑒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dirty="0"/>
                            <a:t> +</a:t>
                          </a:r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15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𝑆𝑞𝑢𝑎𝑟𝑒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𝑀𝑎𝑡𝑟𝑖𝑥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𝑀𝑢𝑙𝑡𝑖𝑝𝑙𝑦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𝑅𝑒𝑐𝑢𝑟𝑠𝑖𝑣𝑒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+</a:t>
                          </a:r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56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651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857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4650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5E20D30B-9527-444F-89DE-05E944511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557257"/>
                  </p:ext>
                </p:extLst>
              </p:nvPr>
            </p:nvGraphicFramePr>
            <p:xfrm>
              <a:off x="3604846" y="1535476"/>
              <a:ext cx="8507642" cy="522947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03330">
                      <a:extLst>
                        <a:ext uri="{9D8B030D-6E8A-4147-A177-3AD203B41FA5}">
                          <a16:colId xmlns:a16="http://schemas.microsoft.com/office/drawing/2014/main" val="4211853936"/>
                        </a:ext>
                      </a:extLst>
                    </a:gridCol>
                    <a:gridCol w="6122503">
                      <a:extLst>
                        <a:ext uri="{9D8B030D-6E8A-4147-A177-3AD203B41FA5}">
                          <a16:colId xmlns:a16="http://schemas.microsoft.com/office/drawing/2014/main" val="1345397035"/>
                        </a:ext>
                      </a:extLst>
                    </a:gridCol>
                    <a:gridCol w="1881809">
                      <a:extLst>
                        <a:ext uri="{9D8B030D-6E8A-4147-A177-3AD203B41FA5}">
                          <a16:colId xmlns:a16="http://schemas.microsoft.com/office/drawing/2014/main" val="202851403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" t="-8197" r="-28887" b="-13327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5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67" t="-108197" r="-31275" b="-1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2104" t="-108197" r="-1618" b="-12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848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67" t="-208197" r="-31275" b="-11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2104" t="-208197" r="-1618" b="-11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32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67" t="-308197" r="-31275" b="-10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2104" t="-308197" r="-1618" b="-10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931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67" t="-408197" r="-31275" b="-9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2104" t="-408197" r="-1618" b="-9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695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67" t="-516667" r="-31275" b="-8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2104" t="-516667" r="-1618" b="-8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6118930"/>
                      </a:ext>
                    </a:extLst>
                  </a:tr>
                  <a:tr h="71335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67" t="-313559" r="-31275" b="-33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2104" t="-313559" r="-1618" b="-33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1536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67" t="-464762" r="-31275" b="-2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2104" t="-464762" r="-1618" b="-2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5625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67" t="-564762" r="-31275" b="-1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2104" t="-564762" r="-1618" b="-1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6516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67" t="-664762" r="-31275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2104" t="-664762" r="-1618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8857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67" t="-1316393" r="-3127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2104" t="-1316393" r="-161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465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39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3222-4772-4E55-B21C-F43EF6D1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Using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4B8D4-723B-446A-80FD-2ECE1AB9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F04A3-B59F-49A9-9F09-90BF6A1F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0C4567F-7755-4B3A-9654-584FFDC3BE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10408" y="1542412"/>
            <a:ext cx="3533340" cy="470898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multiply_matrices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(A,B):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row,col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A.shape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np.zeros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A.shape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(row):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(col):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C[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i,j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(col):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C[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i,j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]=C[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i,j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]+A[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i,k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]*B[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k,j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np.asarray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np.asarray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multiply_matrices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(A,B)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3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898F-7DCC-4B65-BCBF-C93BC230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Using Recursion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B96AC-30B6-4DA1-B988-DB705846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6B135-D6BB-472C-A4D3-CB4384F4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393236-31D9-460B-BF83-91DDC85141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5503" y="1984677"/>
            <a:ext cx="485100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Partition_Matrix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 assume that we have squared matrix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 that has size=power of 2, i.e. 2,4,8,16,...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row,col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A.shape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n=row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half_n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=n//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A11=A[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:half_n,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:half_n]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A12=A[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:half_n,half_n:n]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A21=A[half_n:n,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:half_n]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A22=A[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half_n:n,half_n:n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#print(A11,A12,A21,A22)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A11,A12,A21,A22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75CE586-E1DD-46DC-A370-3BB4085C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408" y="1401581"/>
            <a:ext cx="431452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Square_Matrix_Multiply_Recursive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(A,B):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np.zeros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A.shape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row,col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A.shape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row==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]=A[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]*B[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A11, A12, A21, A22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Partition_Matrix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B11, B12, B21, B22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Partition_Matrix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C12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C21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C22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Partition_Matrix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C11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Square_Matrix_Multiply_Recursive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(A11, B11) + \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Square_Matrix_Multiply_Recursive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(A12, B21)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C12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Square_Matrix_Multiply_Recursive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(A11, B12) + \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Square_Matrix_Multiply_Recursive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(A12, B22)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C21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Square_Matrix_Multiply_Recursive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(A21, B11) + \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Square_Matrix_Multiply_Recursive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(A22, B21)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C22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Square_Matrix_Multiply_Recursive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(A21, B12) + \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Square_Matrix_Multiply_Recursive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(A22, B22)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np.asanyarray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([[C11[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],C12[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]],[C21[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],C22[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8B964A-6970-4A56-84A9-A610611D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408" y="5352870"/>
            <a:ext cx="431452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rgbClr val="808080"/>
                </a:solidFill>
                <a:latin typeface="JetBrains Mono"/>
                <a:ea typeface="+mj-ea"/>
                <a:cs typeface="+mj-cs"/>
              </a:rPr>
              <a:t># Driver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np.asarray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([[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np.asarray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([[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Square_Matrix_Multiply_Recursive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C8D050D-22B7-4D4A-96B0-B68962ABB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Driver Code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5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fr-FR" sz="5400" b="1" dirty="0"/>
              <a:t>Matrix Multiplication</a:t>
            </a:r>
            <a:r>
              <a:rPr lang="fr-FR" sz="5400" dirty="0"/>
              <a:t> 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application of divide and conquer Technique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0398-7B3F-4DE7-B5E9-0847D3A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C63E-DE92-47D6-B3F3-24EFE8CE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81857"/>
            <a:ext cx="8946541" cy="4195481"/>
          </a:xfrm>
        </p:spPr>
        <p:txBody>
          <a:bodyPr/>
          <a:lstStyle/>
          <a:p>
            <a:r>
              <a:rPr lang="en-US" dirty="0"/>
              <a:t>Divide-n-Conquer consists of three phases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9B088-9DB9-4C09-8A90-CEA4E994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C5CC7-DE84-47CC-BFA6-77468AF1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19976C-86FF-48EA-A84A-FDAE012E2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718001"/>
              </p:ext>
            </p:extLst>
          </p:nvPr>
        </p:nvGraphicFramePr>
        <p:xfrm>
          <a:off x="0" y="1152983"/>
          <a:ext cx="116884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6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8CA2-0EE0-4E61-842E-09E229CD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06D1A-CA1F-40EC-8B47-42D216803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087427" cy="4195481"/>
              </a:xfrm>
            </p:spPr>
            <p:txBody>
              <a:bodyPr/>
              <a:lstStyle/>
              <a:p>
                <a:r>
                  <a:rPr lang="en-US" dirty="0"/>
                  <a:t>For matrices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Multiplication is defined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𝒌𝒋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∗3+3∗5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2∗7+3∗2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1∗3+4∗5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1∗7+4∗2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14+6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3+20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7+8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No. of Multiplications=8	No. of additions=4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06D1A-CA1F-40EC-8B47-42D216803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087427" cy="4195481"/>
              </a:xfrm>
              <a:blipFill>
                <a:blip r:embed="rId2"/>
                <a:stretch>
                  <a:fillRect l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56657-E6C0-4DC6-899D-AB03FB6D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20EA8-6F70-4F5E-A9FD-2F81A261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46D7-900E-4E3D-B808-551B33F5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Multiplication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1DAC7E3-8D53-44E1-A06D-3547FED404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4437899"/>
                  </p:ext>
                </p:extLst>
              </p:nvPr>
            </p:nvGraphicFramePr>
            <p:xfrm>
              <a:off x="5773048" y="2192607"/>
              <a:ext cx="6093333" cy="337159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88117">
                      <a:extLst>
                        <a:ext uri="{9D8B030D-6E8A-4147-A177-3AD203B41FA5}">
                          <a16:colId xmlns:a16="http://schemas.microsoft.com/office/drawing/2014/main" val="2201663795"/>
                        </a:ext>
                      </a:extLst>
                    </a:gridCol>
                    <a:gridCol w="4121812">
                      <a:extLst>
                        <a:ext uri="{9D8B030D-6E8A-4147-A177-3AD203B41FA5}">
                          <a16:colId xmlns:a16="http://schemas.microsoft.com/office/drawing/2014/main" val="1453503785"/>
                        </a:ext>
                      </a:extLst>
                    </a:gridCol>
                    <a:gridCol w="1583404">
                      <a:extLst>
                        <a:ext uri="{9D8B030D-6E8A-4147-A177-3AD203B41FA5}">
                          <a16:colId xmlns:a16="http://schemas.microsoft.com/office/drawing/2014/main" val="354826014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Square_Matrix_Multiply</a:t>
                          </a:r>
                          <a:r>
                            <a:rPr lang="en-US" dirty="0"/>
                            <a:t>(A,B)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6402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457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𝑟𝑜𝑤𝑠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161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580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9559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807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𝑓𝑜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7192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3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833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𝑅𝑒𝑡𝑢𝑟𝑛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1973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1DAC7E3-8D53-44E1-A06D-3547FED404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4437899"/>
                  </p:ext>
                </p:extLst>
              </p:nvPr>
            </p:nvGraphicFramePr>
            <p:xfrm>
              <a:off x="5773048" y="2192607"/>
              <a:ext cx="6093333" cy="337159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88117">
                      <a:extLst>
                        <a:ext uri="{9D8B030D-6E8A-4147-A177-3AD203B41FA5}">
                          <a16:colId xmlns:a16="http://schemas.microsoft.com/office/drawing/2014/main" val="2201663795"/>
                        </a:ext>
                      </a:extLst>
                    </a:gridCol>
                    <a:gridCol w="4121812">
                      <a:extLst>
                        <a:ext uri="{9D8B030D-6E8A-4147-A177-3AD203B41FA5}">
                          <a16:colId xmlns:a16="http://schemas.microsoft.com/office/drawing/2014/main" val="1453503785"/>
                        </a:ext>
                      </a:extLst>
                    </a:gridCol>
                    <a:gridCol w="1583404">
                      <a:extLst>
                        <a:ext uri="{9D8B030D-6E8A-4147-A177-3AD203B41FA5}">
                          <a16:colId xmlns:a16="http://schemas.microsoft.com/office/drawing/2014/main" val="354826014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Square_Matrix_Multiply</a:t>
                          </a:r>
                          <a:r>
                            <a:rPr lang="en-US" dirty="0"/>
                            <a:t>(A,B)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6402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t="-108197" r="-1468750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63" t="-108197" r="-39053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5385" t="-108197" r="-1538" b="-7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457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t="-208197" r="-1468750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63" t="-208197" r="-39053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5385" t="-208197" r="-1538" b="-6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61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t="-308197" r="-1468750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63" t="-308197" r="-39053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5385" t="-308197" r="-1538" b="-5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3580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t="-408197" r="-1468750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63" t="-408197" r="-39053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5385" t="-408197" r="-153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9559128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t="-492063" r="-1468750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63" t="-492063" r="-39053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5385" t="-492063" r="-1538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807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t="-611475" r="-1468750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63" t="-611475" r="-39053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5385" t="-611475" r="-1538" b="-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19248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t="-678125" r="-1468750" b="-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63" t="-678125" r="-39053" b="-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5385" t="-678125" r="-1538" b="-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833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t="-816393" r="-146875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63" t="-816393" r="-3905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5385" t="-816393" r="-153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1973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B2E3A-E96D-4A5B-A058-DA09205B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EC988-ED49-4745-899C-D18DD450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56B609-FAF2-4791-967A-B16AE980F5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513" y="1708081"/>
                <a:ext cx="4974535" cy="4195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So the time complexity is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=1+1+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4+2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56B609-FAF2-4791-967A-B16AE980F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13" y="1708081"/>
                <a:ext cx="4974535" cy="4195481"/>
              </a:xfrm>
              <a:prstGeom prst="rect">
                <a:avLst/>
              </a:prstGeom>
              <a:blipFill>
                <a:blip r:embed="rId3"/>
                <a:stretch>
                  <a:fillRect l="-613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CC762-070D-45E9-8D10-544B29BF1AA6}"/>
                  </a:ext>
                </a:extLst>
              </p:cNvPr>
              <p:cNvSpPr/>
              <p:nvPr/>
            </p:nvSpPr>
            <p:spPr>
              <a:xfrm>
                <a:off x="4156998" y="5718065"/>
                <a:ext cx="7709383" cy="616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CC762-070D-45E9-8D10-544B29BF1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98" y="5718065"/>
                <a:ext cx="7709383" cy="616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7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80FA-8AAB-42E9-9003-E705592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75B08-AB50-4D08-AC15-E6B4F9E01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856" y="1567886"/>
                <a:ext cx="10558601" cy="498531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∗3+3∗5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2∗7+3∗2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1∗3+4∗5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1∗7+4∗2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14+6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3+20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7+8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Now by following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each loop runs two times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/>
                  <a:t>	  </a:t>
                </a:r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𝟐𝟏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b="1" dirty="0"/>
                  <a:t>	  </a:t>
                </a:r>
                <a:r>
                  <a:rPr lang="en-US" b="1" dirty="0">
                    <a:solidFill>
                      <a:srgbClr val="FFFF00"/>
                    </a:solidFill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b="1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75B08-AB50-4D08-AC15-E6B4F9E01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56" y="1567886"/>
                <a:ext cx="10558601" cy="4985313"/>
              </a:xfrm>
              <a:blipFill>
                <a:blip r:embed="rId2"/>
                <a:stretch>
                  <a:fillRect l="-231" b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F5204-F9E4-43A4-9747-C342DE00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DDD54-7B1E-4E45-A48D-B0DEC031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9207727-A1A8-4B87-A7C8-00769E4494A6}"/>
                  </a:ext>
                </a:extLst>
              </p:cNvPr>
              <p:cNvSpPr/>
              <p:nvPr/>
            </p:nvSpPr>
            <p:spPr>
              <a:xfrm>
                <a:off x="9264838" y="5234522"/>
                <a:ext cx="2806324" cy="74212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𝑀𝑢𝑙𝑡𝑖𝑝𝑙𝑖𝑐𝑎𝑡𝑖𝑜𝑛𝑠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=8=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𝐴𝑑𝑑𝑖𝑡𝑖𝑜𝑛𝑠</m:t>
                      </m:r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8=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9207727-A1A8-4B87-A7C8-00769E449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838" y="5234522"/>
                <a:ext cx="2806324" cy="742122"/>
              </a:xfrm>
              <a:prstGeom prst="rect">
                <a:avLst/>
              </a:prstGeom>
              <a:blipFill>
                <a:blip r:embed="rId3"/>
                <a:stretch>
                  <a:fillRect l="-216"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4825F59-A2EF-4C92-A93B-B6823227D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838" y="2625724"/>
            <a:ext cx="2806324" cy="24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5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9414-2382-40B0-94CB-743A15C5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Method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4F524-BD65-48A2-82F5-A55D2B7B8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087427" cy="41954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Let we have two matrices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to multiply</a:t>
                </a:r>
              </a:p>
              <a:p>
                <a:r>
                  <a:rPr lang="en-US" dirty="0"/>
                  <a:t>For simplicity we assume that each matrix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dirty="0"/>
                  <a:t>  elements</a:t>
                </a:r>
              </a:p>
              <a:p>
                <a:r>
                  <a:rPr lang="en-US" dirty="0"/>
                  <a:t>Suppose that we partition each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matrix into four parts each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	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4F524-BD65-48A2-82F5-A55D2B7B8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087427" cy="4195481"/>
              </a:xfrm>
              <a:blipFill>
                <a:blip r:embed="rId2"/>
                <a:stretch>
                  <a:fillRect l="-24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40179-0601-43E1-AC02-572B6F4D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903-9286-415E-AA67-890237B9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11F80F-103E-4F42-94B7-EBF310B00CD0}"/>
                  </a:ext>
                </a:extLst>
              </p:cNvPr>
              <p:cNvSpPr/>
              <p:nvPr/>
            </p:nvSpPr>
            <p:spPr>
              <a:xfrm>
                <a:off x="8667891" y="3591339"/>
                <a:ext cx="3369297" cy="25444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11F80F-103E-4F42-94B7-EBF310B00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91" y="3591339"/>
                <a:ext cx="3369297" cy="2544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E07332E-5D14-43E3-8522-A074478A436F}"/>
                  </a:ext>
                </a:extLst>
              </p:cNvPr>
              <p:cNvSpPr/>
              <p:nvPr/>
            </p:nvSpPr>
            <p:spPr>
              <a:xfrm>
                <a:off x="5044215" y="4770695"/>
                <a:ext cx="2806324" cy="136506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1(8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1(4(4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4))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1(4(4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1(4(4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E07332E-5D14-43E3-8522-A074478A4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215" y="4770695"/>
                <a:ext cx="2806324" cy="1365061"/>
              </a:xfrm>
              <a:prstGeom prst="rect">
                <a:avLst/>
              </a:prstGeom>
              <a:blipFill>
                <a:blip r:embed="rId4"/>
                <a:stretch>
                  <a:fillRect t="-881"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6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5675-7456-4472-836C-D914983E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856A752E-A41D-4621-81AD-C2DB7CDA89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7720007"/>
                  </p:ext>
                </p:extLst>
              </p:nvPr>
            </p:nvGraphicFramePr>
            <p:xfrm>
              <a:off x="1245958" y="1249082"/>
              <a:ext cx="6824616" cy="5156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02838">
                      <a:extLst>
                        <a:ext uri="{9D8B030D-6E8A-4147-A177-3AD203B41FA5}">
                          <a16:colId xmlns:a16="http://schemas.microsoft.com/office/drawing/2014/main" val="4211853936"/>
                        </a:ext>
                      </a:extLst>
                    </a:gridCol>
                    <a:gridCol w="6321778">
                      <a:extLst>
                        <a:ext uri="{9D8B030D-6E8A-4147-A177-3AD203B41FA5}">
                          <a16:colId xmlns:a16="http://schemas.microsoft.com/office/drawing/2014/main" val="134539703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5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848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𝑟𝑜𝑤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32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931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695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𝑝𝑎𝑟𝑡𝑖𝑡𝑖𝑜𝑛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118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𝑆𝑞𝑢𝑎𝑟𝑒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𝑀𝑎𝑡𝑟𝑖𝑥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𝑀𝑢𝑙𝑡𝑖𝑝𝑙𝑦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𝑅𝑒𝑐𝑢𝑟𝑠𝑖𝑣𝑒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dirty="0"/>
                            <a:t> +</a:t>
                          </a:r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15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𝑆𝑞𝑢𝑎𝑟𝑒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𝑀𝑎𝑡𝑟𝑖𝑥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𝑀𝑢𝑙𝑡𝑖𝑝𝑙𝑦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𝑅𝑒𝑐𝑢𝑟𝑠𝑖𝑣𝑒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+</a:t>
                          </a:r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56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651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857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465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856A752E-A41D-4621-81AD-C2DB7CDA89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7720007"/>
                  </p:ext>
                </p:extLst>
              </p:nvPr>
            </p:nvGraphicFramePr>
            <p:xfrm>
              <a:off x="1245958" y="1249082"/>
              <a:ext cx="6824616" cy="5156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02838">
                      <a:extLst>
                        <a:ext uri="{9D8B030D-6E8A-4147-A177-3AD203B41FA5}">
                          <a16:colId xmlns:a16="http://schemas.microsoft.com/office/drawing/2014/main" val="4211853936"/>
                        </a:ext>
                      </a:extLst>
                    </a:gridCol>
                    <a:gridCol w="6321778">
                      <a:extLst>
                        <a:ext uri="{9D8B030D-6E8A-4147-A177-3AD203B41FA5}">
                          <a16:colId xmlns:a16="http://schemas.microsoft.com/office/drawing/2014/main" val="134539703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" t="-1639" r="-446" b="-13131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5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0" t="-101639" r="-482" b="-1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848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0" t="-201639" r="-482" b="-1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32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0" t="-301639" r="-482" b="-10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931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0" t="-401639" r="-482" b="-9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695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0" t="-501639" r="-482" b="-8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61189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0" t="-349524" r="-482" b="-3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1536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0" t="-449524" r="-482" b="-2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5625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0" t="-549524" r="-482" b="-1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6516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0" t="-649524" r="-482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8857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0" t="-1290164" r="-48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4650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182B9-B636-4462-B075-3FA0F99A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DD687-4F6C-4958-BE99-DFAFAE2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221680-B714-4B3C-B8F4-FECC206236E2}"/>
                  </a:ext>
                </a:extLst>
              </p:cNvPr>
              <p:cNvSpPr/>
              <p:nvPr/>
            </p:nvSpPr>
            <p:spPr>
              <a:xfrm>
                <a:off x="7002834" y="3002894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221680-B714-4B3C-B8F4-FECC20623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834" y="3002894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67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15F4-AF4A-42D5-8A83-148BBEDA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E969D-0AF7-4CEB-BD7F-8850CB6B0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708" y="2357101"/>
                <a:ext cx="4462600" cy="4195481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𝑓𝑜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200" dirty="0"/>
              </a:p>
              <a:p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∗2+1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∗2+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14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E969D-0AF7-4CEB-BD7F-8850CB6B0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08" y="2357101"/>
                <a:ext cx="4462600" cy="4195481"/>
              </a:xfrm>
              <a:blipFill>
                <a:blip r:embed="rId2"/>
                <a:stretch>
                  <a:fillRect l="-410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8CB5B-075F-4B4A-8B31-2ECB35FE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04B39-B46F-434D-A1B8-9C6A66BA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F39BC6-AA01-4252-965A-5A250A61D949}"/>
                  </a:ext>
                </a:extLst>
              </p:cNvPr>
              <p:cNvSpPr/>
              <p:nvPr/>
            </p:nvSpPr>
            <p:spPr>
              <a:xfrm>
                <a:off x="8667891" y="2207746"/>
                <a:ext cx="3369297" cy="257629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F39BC6-AA01-4252-965A-5A250A61D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91" y="2207746"/>
                <a:ext cx="3369297" cy="2576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866B3B-CC78-4C58-933C-576BD08D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6454" y="2356484"/>
                <a:ext cx="4161015" cy="4195481"/>
              </a:xfrm>
              <a:prstGeom prst="rect">
                <a:avLst/>
              </a:prstGeom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∗2+1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∗2+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b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200" dirty="0"/>
              </a:p>
              <a:p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∗2+1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∗2+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∗2+1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∗2+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14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866B3B-CC78-4C58-933C-576BD08D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54" y="2356484"/>
                <a:ext cx="4161015" cy="4195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9EE024-F48E-4827-8F7F-0271D6A25F09}"/>
                  </a:ext>
                </a:extLst>
              </p:cNvPr>
              <p:cNvSpPr/>
              <p:nvPr/>
            </p:nvSpPr>
            <p:spPr>
              <a:xfrm>
                <a:off x="1699001" y="1348778"/>
                <a:ext cx="1907637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err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err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2=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9EE024-F48E-4827-8F7F-0271D6A25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01" y="1348778"/>
                <a:ext cx="1907637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633C43D-8D7D-44BD-8077-836452AD6787}"/>
                  </a:ext>
                </a:extLst>
              </p:cNvPr>
              <p:cNvSpPr/>
              <p:nvPr/>
            </p:nvSpPr>
            <p:spPr>
              <a:xfrm>
                <a:off x="6303300" y="6034481"/>
                <a:ext cx="4468339" cy="53296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800" b="1" i="1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633C43D-8D7D-44BD-8077-836452AD6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00" y="6034481"/>
                <a:ext cx="4468339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EE15FA-E42B-4A7E-92BA-92E631F98B82}"/>
                  </a:ext>
                </a:extLst>
              </p:cNvPr>
              <p:cNvSpPr txBox="1"/>
              <p:nvPr/>
            </p:nvSpPr>
            <p:spPr>
              <a:xfrm>
                <a:off x="3819860" y="1182464"/>
                <a:ext cx="2367956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EE15FA-E42B-4A7E-92BA-92E631F98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860" y="1182464"/>
                <a:ext cx="2367956" cy="10204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83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1444</TotalTime>
  <Words>2064</Words>
  <Application>Microsoft Office PowerPoint</Application>
  <PresentationFormat>Widescreen</PresentationFormat>
  <Paragraphs>234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JetBrains Mono</vt:lpstr>
      <vt:lpstr>Wingdings 3</vt:lpstr>
      <vt:lpstr>Ion</vt:lpstr>
      <vt:lpstr>Design and Analysis of Algorithms</vt:lpstr>
      <vt:lpstr>Matrix Multiplication </vt:lpstr>
      <vt:lpstr>Background</vt:lpstr>
      <vt:lpstr>Problem Background</vt:lpstr>
      <vt:lpstr>Matrices Multiplication Algorithm</vt:lpstr>
      <vt:lpstr>Illustrated Example</vt:lpstr>
      <vt:lpstr>Divide and Conquer Method for Matrix Multiplication</vt:lpstr>
      <vt:lpstr>Recursive Matrix Multiplication</vt:lpstr>
      <vt:lpstr>Partitioning the Matrix</vt:lpstr>
      <vt:lpstr>Time Complexity of Recursive Matrices Multiplication</vt:lpstr>
      <vt:lpstr>Matrix Multiplication Using Loops</vt:lpstr>
      <vt:lpstr>Matrix Multiplication Using Recursion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154</cp:revision>
  <dcterms:created xsi:type="dcterms:W3CDTF">2020-04-04T05:11:36Z</dcterms:created>
  <dcterms:modified xsi:type="dcterms:W3CDTF">2020-05-04T17:54:41Z</dcterms:modified>
</cp:coreProperties>
</file>