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89" r:id="rId4"/>
    <p:sldId id="283" r:id="rId5"/>
    <p:sldId id="291" r:id="rId6"/>
    <p:sldId id="292" r:id="rId7"/>
    <p:sldId id="293" r:id="rId8"/>
    <p:sldId id="294" r:id="rId9"/>
    <p:sldId id="299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28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7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D7D-B5BF-4A79-9BC1-F7B2A9A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F47C5-1523-48B7-858A-BBA248114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701" y="1621715"/>
                <a:ext cx="7868410" cy="4195481"/>
              </a:xfrm>
            </p:spPr>
            <p:txBody>
              <a:bodyPr/>
              <a:lstStyle/>
              <a:p>
                <a:r>
                  <a:rPr lang="en-US" dirty="0"/>
                  <a:t>Add and subtract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matrices created in step 3 to construct the four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submatrices of the product C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with actual matrices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)+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) –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–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F47C5-1523-48B7-858A-BBA248114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701" y="1621715"/>
                <a:ext cx="7868410" cy="4195481"/>
              </a:xfrm>
              <a:blipFill>
                <a:blip r:embed="rId6"/>
                <a:stretch>
                  <a:fillRect l="-38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AA95-071E-43D3-AC5F-B697268A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5871B-8700-43A0-B275-FC4B7EC7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1AC4C-C8E7-4454-A17A-738CD2FA4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939" y="2910482"/>
            <a:ext cx="4482456" cy="2325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7614C6-468F-463F-B616-822122F7F1AC}"/>
                  </a:ext>
                </a:extLst>
              </p:cNvPr>
              <p:cNvSpPr/>
              <p:nvPr/>
            </p:nvSpPr>
            <p:spPr>
              <a:xfrm>
                <a:off x="7758593" y="5352870"/>
                <a:ext cx="3787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7614C6-468F-463F-B616-822122F7F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93" y="5352870"/>
                <a:ext cx="3787296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1C53-277A-4237-8233-29E34A15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8EC46-1328-4A1A-B8C6-547615DF8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765057"/>
                <a:ext cx="894654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  <a:p>
                <a:pPr fontAlgn="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8EC46-1328-4A1A-B8C6-547615DF8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765057"/>
                <a:ext cx="8946541" cy="4195481"/>
              </a:xfrm>
              <a:blipFill>
                <a:blip r:embed="rId4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BABA2-C721-48DD-9A57-7D3AF807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8BD38-0A69-4C7A-9485-CFDE02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1E504-7E23-4EC3-B357-3365A47D7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99" y="3385907"/>
            <a:ext cx="4753144" cy="2463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A3D82D-3AC8-49EF-8732-FEDB64622404}"/>
                  </a:ext>
                </a:extLst>
              </p:cNvPr>
              <p:cNvSpPr/>
              <p:nvPr/>
            </p:nvSpPr>
            <p:spPr>
              <a:xfrm>
                <a:off x="7928093" y="3862797"/>
                <a:ext cx="3787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A3D82D-3AC8-49EF-8732-FEDB64622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093" y="3862797"/>
                <a:ext cx="378729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38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82F0-4B39-4769-8DB5-F4E7B895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C0072-8774-43AB-A81D-6E63493D9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C0072-8774-43AB-A81D-6E63493D9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267E4-9913-4B31-AFF2-0164008B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F95C-D7E6-4EF6-A633-F3F53EF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BB024-83E2-409D-8D42-5379F951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8" y="3551583"/>
            <a:ext cx="4688399" cy="2432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C70CCA-46E8-4D7A-BC5C-FDF161720D20}"/>
                  </a:ext>
                </a:extLst>
              </p:cNvPr>
              <p:cNvSpPr/>
              <p:nvPr/>
            </p:nvSpPr>
            <p:spPr>
              <a:xfrm>
                <a:off x="7928093" y="3862797"/>
                <a:ext cx="3787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C70CCA-46E8-4D7A-BC5C-FDF161720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093" y="3862797"/>
                <a:ext cx="378729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2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82F0-4B39-4769-8DB5-F4E7B895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C0072-8774-43AB-A81D-6E63493D9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817" y="1485644"/>
                <a:ext cx="9404723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)-(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)-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C000"/>
                    </a:solidFill>
                  </a:rPr>
                  <a:t>Step 4 takes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time as it adds or subtracts the products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C0072-8774-43AB-A81D-6E63493D9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817" y="1485644"/>
                <a:ext cx="9404723" cy="4195481"/>
              </a:xfrm>
              <a:blipFill>
                <a:blip r:embed="rId4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267E4-9913-4B31-AFF2-0164008B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F95C-D7E6-4EF6-A633-F3F53EF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4377E-98E3-43A6-9595-4C914EC1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947" y="4373217"/>
            <a:ext cx="3911799" cy="2027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4F4294-3750-49A3-8B0E-D4DB7BE3491D}"/>
                  </a:ext>
                </a:extLst>
              </p:cNvPr>
              <p:cNvSpPr/>
              <p:nvPr/>
            </p:nvSpPr>
            <p:spPr>
              <a:xfrm>
                <a:off x="8008384" y="4786843"/>
                <a:ext cx="3787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4F4294-3750-49A3-8B0E-D4DB7BE34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84" y="4786843"/>
                <a:ext cx="3787296" cy="1200329"/>
              </a:xfrm>
              <a:prstGeom prst="rect">
                <a:avLst/>
              </a:prstGeom>
              <a:blipFill>
                <a:blip r:embed="rId6"/>
                <a:stretch>
                  <a:fillRect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5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1734-83D4-4883-B1A1-2066E280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81F4D-8DA6-4A29-8A5B-6B2E788DF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935749" cy="4195481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Step 1=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	Step 2=</a:t>
                </a:r>
                <a:r>
                  <a:rPr lang="en-US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	</a:t>
                </a:r>
                <a:r>
                  <a:rPr lang="en-US" dirty="0">
                    <a:latin typeface="Cambria Math" panose="02040503050406030204" pitchFamily="18" charset="0"/>
                  </a:rPr>
                  <a:t>Step 3=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		Step 4=</a:t>
                </a:r>
                <a:r>
                  <a:rPr lang="el-GR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l-GR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+</a:t>
                </a:r>
                <a:r>
                  <a:rPr lang="en-US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FF00"/>
                        </a:solidFill>
                      </a:rPr>
                      <m:t> +</m:t>
                    </m:r>
                    <m:r>
                      <a:rPr lang="el-GR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81F4D-8DA6-4A29-8A5B-6B2E788DF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935749" cy="4195481"/>
              </a:xfrm>
              <a:blipFill>
                <a:blip r:embed="rId2"/>
                <a:stretch>
                  <a:fillRect l="-30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E615C-6BD8-47A5-BD10-5DBBC20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6E953-A644-4F8B-BA1B-BDA4FC8A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FA091-0611-4BBB-B8DA-C6136DC0EFC7}"/>
              </a:ext>
            </a:extLst>
          </p:cNvPr>
          <p:cNvSpPr/>
          <p:nvPr/>
        </p:nvSpPr>
        <p:spPr>
          <a:xfrm>
            <a:off x="2715399" y="4464831"/>
            <a:ext cx="6761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-Roman"/>
              </a:rPr>
              <a:t>Strassen’s method is asymptotically faster than the straightforward </a:t>
            </a:r>
          </a:p>
          <a:p>
            <a:pPr algn="ctr"/>
            <a:r>
              <a:rPr lang="en-US" b="1" dirty="0">
                <a:latin typeface="Times-Roman"/>
              </a:rPr>
              <a:t>S</a:t>
            </a:r>
            <a:r>
              <a:rPr lang="en-US" sz="1200" b="1" dirty="0">
                <a:latin typeface="Times-Roman"/>
              </a:rPr>
              <a:t>QUARE</a:t>
            </a:r>
            <a:r>
              <a:rPr lang="en-US" b="1" dirty="0">
                <a:latin typeface="Times-Roman"/>
              </a:rPr>
              <a:t>M</a:t>
            </a:r>
            <a:r>
              <a:rPr lang="en-US" sz="1200" b="1" dirty="0">
                <a:latin typeface="Times-Roman"/>
              </a:rPr>
              <a:t>ATRIX</a:t>
            </a:r>
            <a:r>
              <a:rPr lang="en-US" b="1" dirty="0">
                <a:latin typeface="Times-Roman"/>
              </a:rPr>
              <a:t>-M</a:t>
            </a:r>
            <a:r>
              <a:rPr lang="en-US" sz="1200" b="1" dirty="0">
                <a:latin typeface="Times-Roman"/>
              </a:rPr>
              <a:t>ULTIPLY</a:t>
            </a:r>
            <a:r>
              <a:rPr lang="en-US" sz="1200" b="1" dirty="0">
                <a:solidFill>
                  <a:srgbClr val="FFFF00"/>
                </a:solidFill>
                <a:latin typeface="Times-Roman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Times-Roman"/>
              </a:rPr>
              <a:t>procedure</a:t>
            </a:r>
            <a:r>
              <a:rPr lang="en-US" dirty="0">
                <a:solidFill>
                  <a:srgbClr val="231F20"/>
                </a:solidFill>
                <a:latin typeface="Times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1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8B31-A667-4223-9BAA-244017BD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 Algorithm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9800-8849-40D9-B7E6-E558414D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9D007-5068-4785-AB45-422718C4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E99626-DBEC-4B60-A506-2428B5527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008" y="1666624"/>
            <a:ext cx="4793300" cy="409342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 assume that we have squared matrix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that has size=power of 2, i.e. 2,4,8,16,...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row,col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A.shape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n=row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half_n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=n//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A11=A[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A12=A[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:half_n,half_n:n]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A21=A[half_n:n,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:half_n]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A22=A[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half_n:n,half_n:n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#print(A11,A12,A21,A22)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A11,A12,A21,A22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072EB3-7897-481E-936A-4C648621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66624"/>
            <a:ext cx="4992688" cy="424731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Find_S10(A,B):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A11,A12,A21,A22=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B11,B12,B21,B22=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S=[]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(B12 - B22)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1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(A11 + A12)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(A21 + A22)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(B21 - B11)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4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(A11 + A22)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5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(B11 + B22)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6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(A12 - A22)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7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(B21 + B22)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8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(A11 - A21)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9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(B11 + B12)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D2DF2-CB21-449B-B4E8-6FFBC36184DE}"/>
              </a:ext>
            </a:extLst>
          </p:cNvPr>
          <p:cNvSpPr/>
          <p:nvPr/>
        </p:nvSpPr>
        <p:spPr>
          <a:xfrm>
            <a:off x="4219609" y="154935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8EA9B-D529-4651-8920-FBB78AFB1A67}"/>
              </a:ext>
            </a:extLst>
          </p:cNvPr>
          <p:cNvSpPr/>
          <p:nvPr/>
        </p:nvSpPr>
        <p:spPr>
          <a:xfrm>
            <a:off x="10352540" y="166662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216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745C-6260-49FA-892D-0F6323AF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 Algorithm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E53A4-F1E3-4CE9-A3AA-F3A8CC8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0341-B6A0-4ED5-800E-02928CFA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A33F75-D163-417A-A03D-196AFA269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006" y="1582340"/>
            <a:ext cx="4230004" cy="369331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(A,B,S):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A11, A12, A21, A22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B11, B12, B21, B22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Partition_Matrix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P=[]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(np.dot(A11, 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B22))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B11))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(np.dot(A22, 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(np.dot(S[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 S[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E99C9E-318F-4E8C-B3F3-3DF65FB2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472" y="1582340"/>
            <a:ext cx="3021698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Find_Product_Terms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C11=P[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]-P[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C12=P[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C21=P[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C22=P[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]-P[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]-P[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(C11,C12,C21,C22)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527A2E-F8B2-4F1C-9E77-01BFEDA7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472" y="3428999"/>
            <a:ext cx="3021698" cy="23083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Driver Code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S=Find_S10(A,B)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(A,B,S)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Find_Product_Terms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formating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display purpose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E56F9-C68F-42E6-A125-5C009104E20F}"/>
              </a:ext>
            </a:extLst>
          </p:cNvPr>
          <p:cNvSpPr/>
          <p:nvPr/>
        </p:nvSpPr>
        <p:spPr>
          <a:xfrm>
            <a:off x="4118417" y="252120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6AA1A-78BE-49B1-A50F-5D40C9D215A1}"/>
              </a:ext>
            </a:extLst>
          </p:cNvPr>
          <p:cNvSpPr/>
          <p:nvPr/>
        </p:nvSpPr>
        <p:spPr>
          <a:xfrm>
            <a:off x="7775828" y="213024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FE067-93F0-41D5-91AA-86446986521B}"/>
              </a:ext>
            </a:extLst>
          </p:cNvPr>
          <p:cNvSpPr/>
          <p:nvPr/>
        </p:nvSpPr>
        <p:spPr>
          <a:xfrm>
            <a:off x="7772630" y="381995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183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EF56-14CA-4220-B720-447FAE1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CF80-E00C-4CCD-97BF-29BACBE1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7E6E3-11BF-44BE-8EE4-2E56BDF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7850C-0B5E-4915-B2AC-4DF6CC7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05A7A-471E-47CD-AE16-D0D67D44044E}"/>
                  </a:ext>
                </a:extLst>
              </p:cNvPr>
              <p:cNvSpPr txBox="1"/>
              <p:nvPr/>
            </p:nvSpPr>
            <p:spPr>
              <a:xfrm>
                <a:off x="6563059" y="4548517"/>
                <a:ext cx="4131445" cy="1953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05A7A-471E-47CD-AE16-D0D67D44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59" y="4548517"/>
                <a:ext cx="4131445" cy="1953548"/>
              </a:xfrm>
              <a:prstGeom prst="rect">
                <a:avLst/>
              </a:prstGeo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7847DA-8C4C-447E-9A79-7D1772FA6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312944"/>
                  </p:ext>
                </p:extLst>
              </p:nvPr>
            </p:nvGraphicFramePr>
            <p:xfrm>
              <a:off x="943717" y="2158048"/>
              <a:ext cx="5778938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49866">
                      <a:extLst>
                        <a:ext uri="{9D8B030D-6E8A-4147-A177-3AD203B41FA5}">
                          <a16:colId xmlns:a16="http://schemas.microsoft.com/office/drawing/2014/main" val="1793234101"/>
                        </a:ext>
                      </a:extLst>
                    </a:gridCol>
                    <a:gridCol w="1160593">
                      <a:extLst>
                        <a:ext uri="{9D8B030D-6E8A-4147-A177-3AD203B41FA5}">
                          <a16:colId xmlns:a16="http://schemas.microsoft.com/office/drawing/2014/main" val="83468113"/>
                        </a:ext>
                      </a:extLst>
                    </a:gridCol>
                    <a:gridCol w="3968479">
                      <a:extLst>
                        <a:ext uri="{9D8B030D-6E8A-4147-A177-3AD203B41FA5}">
                          <a16:colId xmlns:a16="http://schemas.microsoft.com/office/drawing/2014/main" val="38804175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Step 3 Matrices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228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770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07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003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8944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67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46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2841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37847DA-8C4C-447E-9A79-7D1772FA6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312944"/>
                  </p:ext>
                </p:extLst>
              </p:nvPr>
            </p:nvGraphicFramePr>
            <p:xfrm>
              <a:off x="943717" y="2158048"/>
              <a:ext cx="5778938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49866">
                      <a:extLst>
                        <a:ext uri="{9D8B030D-6E8A-4147-A177-3AD203B41FA5}">
                          <a16:colId xmlns:a16="http://schemas.microsoft.com/office/drawing/2014/main" val="1793234101"/>
                        </a:ext>
                      </a:extLst>
                    </a:gridCol>
                    <a:gridCol w="1160593">
                      <a:extLst>
                        <a:ext uri="{9D8B030D-6E8A-4147-A177-3AD203B41FA5}">
                          <a16:colId xmlns:a16="http://schemas.microsoft.com/office/drawing/2014/main" val="83468113"/>
                        </a:ext>
                      </a:extLst>
                    </a:gridCol>
                    <a:gridCol w="3968479">
                      <a:extLst>
                        <a:ext uri="{9D8B030D-6E8A-4147-A177-3AD203B41FA5}">
                          <a16:colId xmlns:a16="http://schemas.microsoft.com/office/drawing/2014/main" val="38804175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Step 3 Matrices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228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108197" r="-790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108197" r="-34526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108197" r="-61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70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208197" r="-790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208197" r="-34526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208197" r="-61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07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308197" r="-790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308197" r="-345263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308197" r="-613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003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415000" r="-79065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415000" r="-345263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415000" r="-613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944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506557" r="-79065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506557" r="-3452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506557" r="-61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67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606557" r="-79065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606557" r="-3452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606557" r="-61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46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5" t="-706557" r="-79065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42" t="-706557" r="-3452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06" t="-706557" r="-61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841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43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 err="1"/>
              <a:t>Strassen’s</a:t>
            </a:r>
            <a:r>
              <a:rPr lang="fr-FR" sz="5400" b="1" dirty="0"/>
              <a:t> Method for </a:t>
            </a:r>
            <a:br>
              <a:rPr lang="fr-FR" sz="5400" b="1" dirty="0"/>
            </a:br>
            <a:r>
              <a:rPr lang="fr-FR" sz="5400" b="1" dirty="0"/>
              <a:t>Matrix Multiplication</a:t>
            </a:r>
            <a:r>
              <a:rPr lang="fr-FR" sz="5400" dirty="0"/>
              <a:t>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application of divide and conquer Technique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C05-7644-42EF-AD5A-FAEA380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091"/>
            <a:ext cx="9404723" cy="1400530"/>
          </a:xfrm>
        </p:spPr>
        <p:txBody>
          <a:bodyPr/>
          <a:lstStyle/>
          <a:p>
            <a:r>
              <a:rPr lang="en-US" dirty="0"/>
              <a:t>Time Complexity of Recursive Matrices Multiplication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D2F5-37FE-42F1-BB9C-89C318E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B49C-E167-4CFF-AD40-27DD78C8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5E20D30B-9527-444F-89DE-05E944511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9169285"/>
                  </p:ext>
                </p:extLst>
              </p:nvPr>
            </p:nvGraphicFramePr>
            <p:xfrm>
              <a:off x="781860" y="1311312"/>
              <a:ext cx="8507642" cy="52294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3330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122503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:a16="http://schemas.microsoft.com/office/drawing/2014/main" val="2028514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𝑝𝑎𝑟𝑡𝑖𝑡𝑖𝑜𝑛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𝑀𝑎𝑡𝑟𝑖𝑥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𝑀𝑢𝑙𝑡𝑖𝑝𝑙𝑦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𝑅𝑒𝑐𝑢𝑟𝑠𝑖𝑣𝑒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+</a:t>
                          </a:r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𝑆𝑞𝑢𝑎𝑟𝑒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𝑀𝑎𝑡𝑟𝑖𝑥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𝑀𝑢𝑙𝑡𝑖𝑝𝑙𝑦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𝑅𝑒𝑐𝑢𝑟𝑠𝑖𝑣𝑒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5E20D30B-9527-444F-89DE-05E944511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9169285"/>
                  </p:ext>
                </p:extLst>
              </p:nvPr>
            </p:nvGraphicFramePr>
            <p:xfrm>
              <a:off x="781860" y="1311312"/>
              <a:ext cx="8507642" cy="5229479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3330">
                      <a:extLst>
                        <a:ext uri="{9D8B030D-6E8A-4147-A177-3AD203B41FA5}">
                          <a16:colId xmlns:a16="http://schemas.microsoft.com/office/drawing/2014/main" val="4211853936"/>
                        </a:ext>
                      </a:extLst>
                    </a:gridCol>
                    <a:gridCol w="6122503">
                      <a:extLst>
                        <a:ext uri="{9D8B030D-6E8A-4147-A177-3AD203B41FA5}">
                          <a16:colId xmlns:a16="http://schemas.microsoft.com/office/drawing/2014/main" val="1345397035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:a16="http://schemas.microsoft.com/office/drawing/2014/main" val="2028514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" t="-8197" r="-28887" b="-1331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5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108197" r="-31275" b="-1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108197" r="-1618" b="-1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848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208197" r="-31275" b="-1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208197" r="-1618" b="-1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313333" r="-31275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313333" r="-1618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931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406557" r="-31275" b="-9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406557" r="-1618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695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506557" r="-3127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506557" r="-1618" b="-8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118930"/>
                      </a:ext>
                    </a:extLst>
                  </a:tr>
                  <a:tr h="71335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316239" r="-31275" b="-334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316239" r="-1618" b="-334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536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463810" r="-31275" b="-2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463810" r="-1618" b="-2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562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563810" r="-31275" b="-1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563810" r="-1618" b="-1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651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663810" r="-31275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663810" r="-1618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85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67" t="-1314754" r="-312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104" t="-1314754" r="-161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465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6CDA483-169D-4280-A9F9-139FF6AD0EDC}"/>
              </a:ext>
            </a:extLst>
          </p:cNvPr>
          <p:cNvSpPr/>
          <p:nvPr/>
        </p:nvSpPr>
        <p:spPr>
          <a:xfrm>
            <a:off x="9289502" y="6159586"/>
            <a:ext cx="29642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36139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0932-7443-49C2-8102-9FD351DC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45127-161E-4D27-8D64-1A524F584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636" y="2001078"/>
                <a:ext cx="9228218" cy="42473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Strassen’s method is little improvement over our recursive method</a:t>
                </a:r>
              </a:p>
              <a:p>
                <a:r>
                  <a:rPr lang="en-US" dirty="0"/>
                  <a:t>Instead of 8 recursive calls of multiplications, this method uses on 7</a:t>
                </a:r>
              </a:p>
              <a:p>
                <a:r>
                  <a:rPr lang="en-US" dirty="0"/>
                  <a:t>It has four steps: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Divide the matrices A,B,C into four parts each totaling 12 each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Create 10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. </a:t>
                </a:r>
                <a:r>
                  <a:rPr lang="en-US" dirty="0"/>
                  <a:t>Each of which is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. </a:t>
                </a:r>
                <a:r>
                  <a:rPr lang="en-US" dirty="0"/>
                  <a:t>Each of these is sum or difference of two matrices which are created in first step.</a:t>
                </a:r>
              </a:p>
              <a:p>
                <a:pPr marL="1200150" lvl="2" indent="-342900"/>
                <a:r>
                  <a:rPr lang="en-US" dirty="0"/>
                  <a:t>These matrices can be created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45127-161E-4D27-8D64-1A524F584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636" y="2001078"/>
                <a:ext cx="9228218" cy="4247321"/>
              </a:xfrm>
              <a:blipFill>
                <a:blip r:embed="rId6"/>
                <a:stretch>
                  <a:fillRect l="-330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FBA84-E01E-4A4F-A706-5B0D58D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A8FEB-E4B1-452C-898E-A9BD76AB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4E1D-92DD-4219-8B47-9DE9395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1889-4803-459A-8F69-45B3B4C48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Using the submatrices created in step 1 and the 10 matrices created in step 2, recursively compute seven matrix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dirty="0"/>
                  <a:t>. Each of these will be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Compute the desired sub-matrices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US" dirty="0"/>
                  <a:t> by adding and subtracting different combinations of Pi matrices. </a:t>
                </a:r>
              </a:p>
              <a:p>
                <a:pPr marL="857250" lvl="1" indent="-457200"/>
                <a:r>
                  <a:rPr lang="en-US" dirty="0"/>
                  <a:t>We can compute all matrices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1889-4803-459A-8F69-45B3B4C48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7CF2D-CC09-4E8C-BED9-539F7555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77818-21B8-4830-8877-1913C189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8596-982D-4746-9AF5-2D6C9B3D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1- Strassen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A0D05-2A3D-42E0-9BE2-76C32EBBA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405" y="1695109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Partition the matrices A,B,C into four parts each totaling 12 each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as described in previous lecture</a:t>
                </a:r>
              </a:p>
              <a:p>
                <a:pPr lvl="1"/>
                <a:r>
                  <a:rPr lang="en-US" dirty="0"/>
                  <a:t>we can make this step faster using array method as follows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b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This method takes constant time i.e.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A0D05-2A3D-42E0-9BE2-76C32EBBA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05" y="1695109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6188-0116-47F7-A165-2D0C3E57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3BFB5-1093-4CBE-98C8-2BF2842C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F4EFA-24D9-4A18-97BD-62270ABC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84" y="4336272"/>
            <a:ext cx="4370057" cy="20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0187-19B6-493E-B7F4-4395D51A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2- Strassen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5CFFB-26EB-4AF4-B7D6-94507664A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the following 10 matrices: </a:t>
                </a:r>
              </a:p>
              <a:p>
                <a:r>
                  <a:rPr lang="en-US" dirty="0"/>
                  <a:t>This step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time </a:t>
                </a:r>
              </a:p>
              <a:p>
                <a:pPr lvl="1"/>
                <a:r>
                  <a:rPr lang="en-US" dirty="0"/>
                  <a:t>To add two matrices, we can write following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This algorithm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time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5CFFB-26EB-4AF4-B7D6-94507664A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1BD1A-EDB9-4D89-89B1-1FA47BA5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D351D-F7BE-4D32-8A21-B7CF15C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C3B14AB-D484-4824-B310-0B784042E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086239"/>
                  </p:ext>
                </p:extLst>
              </p:nvPr>
            </p:nvGraphicFramePr>
            <p:xfrm>
              <a:off x="8779287" y="1853248"/>
              <a:ext cx="2411452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1452">
                      <a:extLst>
                        <a:ext uri="{9D8B030D-6E8A-4147-A177-3AD203B41FA5}">
                          <a16:colId xmlns:a16="http://schemas.microsoft.com/office/drawing/2014/main" val="282806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 Matrices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338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0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83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60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79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147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28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03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474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0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430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C3B14AB-D484-4824-B310-0B784042E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086239"/>
                  </p:ext>
                </p:extLst>
              </p:nvPr>
            </p:nvGraphicFramePr>
            <p:xfrm>
              <a:off x="8779287" y="1853248"/>
              <a:ext cx="2411452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1452">
                      <a:extLst>
                        <a:ext uri="{9D8B030D-6E8A-4147-A177-3AD203B41FA5}">
                          <a16:colId xmlns:a16="http://schemas.microsoft.com/office/drawing/2014/main" val="282806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 Matrices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338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8197" r="-1010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0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8197" r="-1010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83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08197" r="-1010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60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08197" r="-1010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79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516667" r="-1010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147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606557" r="-10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8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706557" r="-10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03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806557" r="-10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74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906557" r="-10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0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06557" r="-10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4301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194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F58-4BD3-425A-899A-57501E53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C7B23-14EB-43B3-A826-02A549566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152983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Recursively multiply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matrices seven times to compute the</a:t>
                </a:r>
                <a:br>
                  <a:rPr lang="en-US" dirty="0"/>
                </a:br>
                <a:r>
                  <a:rPr lang="en-US" dirty="0"/>
                  <a:t>other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matrices, each of which is the sum or difference of products of A and B submatrices</a:t>
                </a:r>
              </a:p>
              <a:p>
                <a:r>
                  <a:rPr lang="en-US" dirty="0"/>
                  <a:t>In our recursive solution of matrix multiplication, we did 8 recursions</a:t>
                </a:r>
              </a:p>
              <a:p>
                <a:pPr lvl="1"/>
                <a:r>
                  <a:rPr lang="en-US" b="1" dirty="0">
                    <a:solidFill>
                      <a:srgbClr val="FFC000"/>
                    </a:solidFill>
                  </a:rPr>
                  <a:t>Its time complexity was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Step 3 performs 7 steps so </a:t>
                </a:r>
              </a:p>
              <a:p>
                <a:pPr lvl="1"/>
                <a:r>
                  <a:rPr lang="en-US" b="1" dirty="0">
                    <a:solidFill>
                      <a:srgbClr val="FFC000"/>
                    </a:solidFill>
                  </a:rPr>
                  <a:t>its time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C7B23-14EB-43B3-A826-02A549566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152983"/>
                <a:ext cx="8946541" cy="4195481"/>
              </a:xfrm>
              <a:blipFill>
                <a:blip r:embed="rId8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CC96-A2B1-4EE0-88FB-3506CD75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E5766-2B86-4E8F-84A2-2819E745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E775B9-0FC8-4D06-AABB-67A8F9AEC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69187"/>
                  </p:ext>
                </p:extLst>
              </p:nvPr>
            </p:nvGraphicFramePr>
            <p:xfrm>
              <a:off x="9565913" y="2326042"/>
              <a:ext cx="2411452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1452">
                      <a:extLst>
                        <a:ext uri="{9D8B030D-6E8A-4147-A177-3AD203B41FA5}">
                          <a16:colId xmlns:a16="http://schemas.microsoft.com/office/drawing/2014/main" val="282806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 Matrices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338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0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83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60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79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147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28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03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474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0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430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1E775B9-0FC8-4D06-AABB-67A8F9AEC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69187"/>
                  </p:ext>
                </p:extLst>
              </p:nvPr>
            </p:nvGraphicFramePr>
            <p:xfrm>
              <a:off x="9565913" y="2326042"/>
              <a:ext cx="2411452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11452">
                      <a:extLst>
                        <a:ext uri="{9D8B030D-6E8A-4147-A177-3AD203B41FA5}">
                          <a16:colId xmlns:a16="http://schemas.microsoft.com/office/drawing/2014/main" val="2828065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Step 2 Matrices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338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108197" r="-1010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030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208197" r="-1010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83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308197" r="-1010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608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408197" r="-1010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79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516667" r="-1010" b="-5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147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606557" r="-10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8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706557" r="-10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03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806557" r="-10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474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906557" r="-10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0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3" t="-1006557" r="-10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4301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51DD50-B15C-4110-ABC2-C1DE3A166D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008" y="4130107"/>
            <a:ext cx="4963675" cy="25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26CD-3695-46CC-9317-64777B4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A0E43-9892-4201-9FE7-58C90D41E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	and  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A0E43-9892-4201-9FE7-58C90D41E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2C52-35C6-462A-8221-3A38885F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C4B89-0A39-4149-AFB1-29D3B2C3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96516-46BB-4084-A073-EBDD5059B16D}"/>
              </a:ext>
            </a:extLst>
          </p:cNvPr>
          <p:cNvSpPr/>
          <p:nvPr/>
        </p:nvSpPr>
        <p:spPr>
          <a:xfrm>
            <a:off x="1842052" y="2858780"/>
            <a:ext cx="7301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>
              <a:solidFill>
                <a:srgbClr val="FFFF00"/>
              </a:solidFill>
              <a:latin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1801</TotalTime>
  <Words>2315</Words>
  <Application>Microsoft Office PowerPoint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JetBrains Mono</vt:lpstr>
      <vt:lpstr>Times-Roman</vt:lpstr>
      <vt:lpstr>Wingdings 3</vt:lpstr>
      <vt:lpstr>Ion</vt:lpstr>
      <vt:lpstr>Design and Analysis of Algorithms</vt:lpstr>
      <vt:lpstr>Strassen’s Method for  Matrix Multiplication </vt:lpstr>
      <vt:lpstr>Time Complexity of Recursive Matrices Multiplication</vt:lpstr>
      <vt:lpstr>Strassen Algorithm</vt:lpstr>
      <vt:lpstr>Strassen Algorithm</vt:lpstr>
      <vt:lpstr>Step 1- Strassen Algorithm</vt:lpstr>
      <vt:lpstr>Step 2- Strassen Algorithm</vt:lpstr>
      <vt:lpstr>Step 3 </vt:lpstr>
      <vt:lpstr>PowerPoint Presentation</vt:lpstr>
      <vt:lpstr>Step 4 – Strassen Algorithm</vt:lpstr>
      <vt:lpstr>Step 4 – Strassen Algorithm</vt:lpstr>
      <vt:lpstr>Step 4 – Strassen Algorithm</vt:lpstr>
      <vt:lpstr>Step 4 – Strassen Algorithm</vt:lpstr>
      <vt:lpstr>Time Complexity of Strassen Algorithm</vt:lpstr>
      <vt:lpstr>Strassen Algorithm in Python</vt:lpstr>
      <vt:lpstr>Strassen Algorithm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185</cp:revision>
  <dcterms:created xsi:type="dcterms:W3CDTF">2020-04-04T05:11:36Z</dcterms:created>
  <dcterms:modified xsi:type="dcterms:W3CDTF">2020-05-04T18:28:29Z</dcterms:modified>
</cp:coreProperties>
</file>