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7" r:id="rId2"/>
    <p:sldId id="256" r:id="rId3"/>
    <p:sldId id="283" r:id="rId4"/>
    <p:sldId id="285" r:id="rId5"/>
    <p:sldId id="284" r:id="rId6"/>
    <p:sldId id="286" r:id="rId7"/>
    <p:sldId id="287" r:id="rId8"/>
    <p:sldId id="288" r:id="rId9"/>
    <p:sldId id="289" r:id="rId10"/>
    <p:sldId id="290" r:id="rId11"/>
    <p:sldId id="291" r:id="rId12"/>
    <p:sldId id="292" r:id="rId13"/>
    <p:sldId id="294" r:id="rId14"/>
    <p:sldId id="293" r:id="rId15"/>
    <p:sldId id="295" r:id="rId16"/>
    <p:sldId id="296" r:id="rId17"/>
    <p:sldId id="297" r:id="rId18"/>
    <p:sldId id="298" r:id="rId19"/>
    <p:sldId id="299"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444A8-03B3-45A6-A731-5A1E7D60395D}" type="datetimeFigureOut">
              <a:rPr lang="en-US" smtClean="0"/>
              <a:t>5/7/2020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A291-46FD-44F5-BD25-B7EFB9AEC3FE}" type="slidenum">
              <a:rPr lang="en-US" smtClean="0"/>
              <a:t>‹#›</a:t>
            </a:fld>
            <a:endParaRPr lang="en-US"/>
          </a:p>
        </p:txBody>
      </p:sp>
    </p:spTree>
    <p:extLst>
      <p:ext uri="{BB962C8B-B14F-4D97-AF65-F5344CB8AC3E}">
        <p14:creationId xmlns:p14="http://schemas.microsoft.com/office/powerpoint/2010/main" val="1745165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D72314-02FA-4CB6-A94F-DF96D2D2E5C1}" type="datetime1">
              <a:rPr lang="en-US" smtClean="0"/>
              <a:t>5/7/2020</a:t>
            </a:fld>
            <a:endParaRPr lang="en-US"/>
          </a:p>
        </p:txBody>
      </p:sp>
      <p:sp>
        <p:nvSpPr>
          <p:cNvPr id="5"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397996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99DDD5-1B8C-43BA-971D-65166EC8F9BB}" type="datetime1">
              <a:rPr lang="en-US" smtClean="0"/>
              <a:t>5/7/2020</a:t>
            </a:fld>
            <a:endParaRPr lang="en-US"/>
          </a:p>
        </p:txBody>
      </p:sp>
      <p:sp>
        <p:nvSpPr>
          <p:cNvPr id="6" name="Footer Placeholder 5"/>
          <p:cNvSpPr>
            <a:spLocks noGrp="1"/>
          </p:cNvSpPr>
          <p:nvPr>
            <p:ph type="ftr" sz="quarter" idx="11"/>
          </p:nvPr>
        </p:nvSpPr>
        <p:spPr/>
        <p:txBody>
          <a:bodyPr/>
          <a:lstStyle/>
          <a:p>
            <a:r>
              <a:rPr lang="en-US"/>
              <a:t>By: Dr. Sajid Iqbal, COMputer EDucation eXplaineD - COMEDXD</a:t>
            </a:r>
          </a:p>
        </p:txBody>
      </p:sp>
      <p:sp>
        <p:nvSpPr>
          <p:cNvPr id="7" name="Slide Number Placeholder 6"/>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281584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6FD3F1E-3240-4EDE-9090-D72EA6B4B9E3}" type="datetime1">
              <a:rPr lang="en-US" smtClean="0"/>
              <a:t>5/7/2020</a:t>
            </a:fld>
            <a:endParaRPr lang="en-US"/>
          </a:p>
        </p:txBody>
      </p:sp>
      <p:sp>
        <p:nvSpPr>
          <p:cNvPr id="5"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2314081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D640B00-FC9D-480C-B79D-008CB7012C6B}" type="datetime1">
              <a:rPr lang="en-US" smtClean="0"/>
              <a:t>5/7/2020</a:t>
            </a:fld>
            <a:endParaRPr lang="en-US"/>
          </a:p>
        </p:txBody>
      </p:sp>
      <p:sp>
        <p:nvSpPr>
          <p:cNvPr id="5"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46130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2A6290-CDBD-4234-B8E1-A80119314B56}" type="datetime1">
              <a:rPr lang="en-US" smtClean="0"/>
              <a:t>5/7/2020</a:t>
            </a:fld>
            <a:endParaRPr lang="en-US"/>
          </a:p>
        </p:txBody>
      </p:sp>
      <p:sp>
        <p:nvSpPr>
          <p:cNvPr id="5"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1323728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C022AE-BDF2-4684-8AC1-80FE924E7085}" type="datetime1">
              <a:rPr lang="en-US" smtClean="0"/>
              <a:t>5/7/2020</a:t>
            </a:fld>
            <a:endParaRPr lang="en-US"/>
          </a:p>
        </p:txBody>
      </p:sp>
      <p:sp>
        <p:nvSpPr>
          <p:cNvPr id="4"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3517125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7E4E64-D359-41D9-B738-142B208CE172}" type="datetime1">
              <a:rPr lang="en-US" smtClean="0"/>
              <a:t>5/7/2020</a:t>
            </a:fld>
            <a:endParaRPr lang="en-US"/>
          </a:p>
        </p:txBody>
      </p:sp>
      <p:sp>
        <p:nvSpPr>
          <p:cNvPr id="4"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1584770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12EFD-7BAE-4034-80CD-F2BC399AFA08}" type="datetime1">
              <a:rPr lang="en-US" smtClean="0"/>
              <a:t>5/7/2020</a:t>
            </a:fld>
            <a:endParaRPr lang="en-US"/>
          </a:p>
        </p:txBody>
      </p:sp>
      <p:sp>
        <p:nvSpPr>
          <p:cNvPr id="5"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1699595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3630C-0CFF-4D40-BCB6-D7477B0457AB}" type="datetime1">
              <a:rPr lang="en-US" smtClean="0"/>
              <a:t>5/7/2020</a:t>
            </a:fld>
            <a:endParaRPr lang="en-US"/>
          </a:p>
        </p:txBody>
      </p:sp>
      <p:sp>
        <p:nvSpPr>
          <p:cNvPr id="5"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363549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a:xfrm>
            <a:off x="11050589" y="6451374"/>
            <a:ext cx="990599" cy="304799"/>
          </a:xfrm>
        </p:spPr>
        <p:txBody>
          <a:bodyPr/>
          <a:lstStyle/>
          <a:p>
            <a:fld id="{4DEF7AF6-CC58-4A80-94AD-FFD085128EFD}" type="datetime1">
              <a:rPr lang="en-US" smtClean="0"/>
              <a:t>5/7/2020</a:t>
            </a:fld>
            <a:endParaRPr lang="en-US"/>
          </a:p>
        </p:txBody>
      </p:sp>
      <p:sp>
        <p:nvSpPr>
          <p:cNvPr id="5" name="Footer Placeholder 4"/>
          <p:cNvSpPr>
            <a:spLocks noGrp="1"/>
          </p:cNvSpPr>
          <p:nvPr>
            <p:ph type="ftr" sz="quarter" idx="11"/>
          </p:nvPr>
        </p:nvSpPr>
        <p:spPr>
          <a:xfrm>
            <a:off x="646111" y="6553199"/>
            <a:ext cx="3859795" cy="304801"/>
          </a:xfrm>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362889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FEAE3-F3B6-4A40-8B03-FF17B2B93329}" type="datetime1">
              <a:rPr lang="en-US" smtClean="0"/>
              <a:t>5/7/2020</a:t>
            </a:fld>
            <a:endParaRPr lang="en-US"/>
          </a:p>
        </p:txBody>
      </p:sp>
      <p:sp>
        <p:nvSpPr>
          <p:cNvPr id="5" name="Footer Placeholder 4"/>
          <p:cNvSpPr>
            <a:spLocks noGrp="1"/>
          </p:cNvSpPr>
          <p:nvPr>
            <p:ph type="ftr" sz="quarter" idx="11"/>
          </p:nvPr>
        </p:nvSpPr>
        <p:spPr/>
        <p:txBody>
          <a:bodyPr/>
          <a:lstStyle/>
          <a:p>
            <a:r>
              <a:rPr lang="en-US"/>
              <a:t>By: Dr. Sajid Iqbal, COMputer EDucation eXplaineD - COMEDXD</a:t>
            </a:r>
          </a:p>
        </p:txBody>
      </p:sp>
      <p:sp>
        <p:nvSpPr>
          <p:cNvPr id="6" name="Slide Number Placeholder 5"/>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33270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5DC380-F120-470D-BBAE-5F30A05DE56F}" type="datetime1">
              <a:rPr lang="en-US" smtClean="0"/>
              <a:t>5/7/2020</a:t>
            </a:fld>
            <a:endParaRPr lang="en-US"/>
          </a:p>
        </p:txBody>
      </p:sp>
      <p:sp>
        <p:nvSpPr>
          <p:cNvPr id="6" name="Footer Placeholder 5"/>
          <p:cNvSpPr>
            <a:spLocks noGrp="1"/>
          </p:cNvSpPr>
          <p:nvPr>
            <p:ph type="ftr" sz="quarter" idx="11"/>
          </p:nvPr>
        </p:nvSpPr>
        <p:spPr/>
        <p:txBody>
          <a:bodyPr/>
          <a:lstStyle/>
          <a:p>
            <a:r>
              <a:rPr lang="en-US"/>
              <a:t>By: Dr. Sajid Iqbal, COMputer EDucation eXplaineD - COMEDXD</a:t>
            </a:r>
          </a:p>
        </p:txBody>
      </p:sp>
      <p:sp>
        <p:nvSpPr>
          <p:cNvPr id="7" name="Slide Number Placeholder 6"/>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299887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8D9066-CBE4-440F-B9DC-6345AE02830B}" type="datetime1">
              <a:rPr lang="en-US" smtClean="0"/>
              <a:t>5/7/2020</a:t>
            </a:fld>
            <a:endParaRPr lang="en-US"/>
          </a:p>
        </p:txBody>
      </p:sp>
      <p:sp>
        <p:nvSpPr>
          <p:cNvPr id="8" name="Footer Placeholder 7"/>
          <p:cNvSpPr>
            <a:spLocks noGrp="1"/>
          </p:cNvSpPr>
          <p:nvPr>
            <p:ph type="ftr" sz="quarter" idx="11"/>
          </p:nvPr>
        </p:nvSpPr>
        <p:spPr/>
        <p:txBody>
          <a:bodyPr/>
          <a:lstStyle/>
          <a:p>
            <a:r>
              <a:rPr lang="en-US"/>
              <a:t>By: Dr. Sajid Iqbal, COMputer EDucation eXplaineD - COMEDXD</a:t>
            </a:r>
          </a:p>
        </p:txBody>
      </p:sp>
      <p:sp>
        <p:nvSpPr>
          <p:cNvPr id="9" name="Slide Number Placeholder 8"/>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121420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1DB3C02-6FFD-43F9-9560-33938EC78559}" type="datetime1">
              <a:rPr lang="en-US" smtClean="0"/>
              <a:t>5/7/2020</a:t>
            </a:fld>
            <a:endParaRPr lang="en-US"/>
          </a:p>
        </p:txBody>
      </p:sp>
      <p:sp>
        <p:nvSpPr>
          <p:cNvPr id="5" name="Footer Placeholder 3"/>
          <p:cNvSpPr>
            <a:spLocks noGrp="1"/>
          </p:cNvSpPr>
          <p:nvPr>
            <p:ph type="ftr" sz="quarter" idx="11"/>
          </p:nvPr>
        </p:nvSpPr>
        <p:spPr/>
        <p:txBody>
          <a:bodyPr/>
          <a:lstStyle/>
          <a:p>
            <a:r>
              <a:rPr lang="en-US"/>
              <a:t>By: Dr. Sajid Iqbal, COMputer EDucation eXplaineD - COMEDXD</a:t>
            </a:r>
          </a:p>
        </p:txBody>
      </p:sp>
      <p:sp>
        <p:nvSpPr>
          <p:cNvPr id="6" name="Slide Number Placeholder 4"/>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407400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7F420-AAA8-440C-863B-BD3B2EBEFAF8}" type="datetime1">
              <a:rPr lang="en-US" smtClean="0"/>
              <a:t>5/7/2020</a:t>
            </a:fld>
            <a:endParaRPr lang="en-US"/>
          </a:p>
        </p:txBody>
      </p:sp>
      <p:sp>
        <p:nvSpPr>
          <p:cNvPr id="5" name="Footer Placeholder 2"/>
          <p:cNvSpPr>
            <a:spLocks noGrp="1"/>
          </p:cNvSpPr>
          <p:nvPr>
            <p:ph type="ftr" sz="quarter" idx="11"/>
          </p:nvPr>
        </p:nvSpPr>
        <p:spPr/>
        <p:txBody>
          <a:bodyPr/>
          <a:lstStyle/>
          <a:p>
            <a:r>
              <a:rPr lang="en-US"/>
              <a:t>By: Dr. Sajid Iqbal, COMputer EDucation eXplaineD - COMEDXD</a:t>
            </a:r>
          </a:p>
        </p:txBody>
      </p:sp>
      <p:sp>
        <p:nvSpPr>
          <p:cNvPr id="6" name="Slide Number Placeholder 3"/>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363622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48C3EE4-C7D0-4173-B4F6-6C117310BF2C}" type="datetime1">
              <a:rPr lang="en-US" smtClean="0"/>
              <a:t>5/7/2020</a:t>
            </a:fld>
            <a:endParaRPr lang="en-US"/>
          </a:p>
        </p:txBody>
      </p:sp>
      <p:sp>
        <p:nvSpPr>
          <p:cNvPr id="5" name="Footer Placeholder 5"/>
          <p:cNvSpPr>
            <a:spLocks noGrp="1"/>
          </p:cNvSpPr>
          <p:nvPr>
            <p:ph type="ftr" sz="quarter" idx="11"/>
          </p:nvPr>
        </p:nvSpPr>
        <p:spPr/>
        <p:txBody>
          <a:bodyPr/>
          <a:lstStyle/>
          <a:p>
            <a:r>
              <a:rPr lang="en-US"/>
              <a:t>By: Dr. Sajid Iqbal, COMputer EDucation eXplaineD - COMEDXD</a:t>
            </a:r>
          </a:p>
        </p:txBody>
      </p:sp>
      <p:sp>
        <p:nvSpPr>
          <p:cNvPr id="6" name="Slide Number Placeholder 6"/>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368510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8C0F31-E3F9-4BEA-A69E-C721FF000506}" type="datetime1">
              <a:rPr lang="en-US" smtClean="0"/>
              <a:t>5/7/2020</a:t>
            </a:fld>
            <a:endParaRPr lang="en-US"/>
          </a:p>
        </p:txBody>
      </p:sp>
      <p:sp>
        <p:nvSpPr>
          <p:cNvPr id="6" name="Footer Placeholder 5"/>
          <p:cNvSpPr>
            <a:spLocks noGrp="1"/>
          </p:cNvSpPr>
          <p:nvPr>
            <p:ph type="ftr" sz="quarter" idx="11"/>
          </p:nvPr>
        </p:nvSpPr>
        <p:spPr/>
        <p:txBody>
          <a:bodyPr/>
          <a:lstStyle/>
          <a:p>
            <a:r>
              <a:rPr lang="en-US"/>
              <a:t>By: Dr. Sajid Iqbal, COMputer EDucation eXplaineD - COMEDXD</a:t>
            </a:r>
          </a:p>
        </p:txBody>
      </p:sp>
      <p:sp>
        <p:nvSpPr>
          <p:cNvPr id="7" name="Slide Number Placeholder 6"/>
          <p:cNvSpPr>
            <a:spLocks noGrp="1"/>
          </p:cNvSpPr>
          <p:nvPr>
            <p:ph type="sldNum" sz="quarter" idx="12"/>
          </p:nvPr>
        </p:nvSpPr>
        <p:spPr/>
        <p:txBody>
          <a:bodyPr/>
          <a:lstStyle/>
          <a:p>
            <a:fld id="{C9330682-99BE-4071-AC2E-0FDA91FFAE9F}" type="slidenum">
              <a:rPr lang="en-US" smtClean="0"/>
              <a:t>‹#›</a:t>
            </a:fld>
            <a:endParaRPr lang="en-US"/>
          </a:p>
        </p:txBody>
      </p:sp>
    </p:spTree>
    <p:extLst>
      <p:ext uri="{BB962C8B-B14F-4D97-AF65-F5344CB8AC3E}">
        <p14:creationId xmlns:p14="http://schemas.microsoft.com/office/powerpoint/2010/main" val="282062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D328AA-2BE7-45C1-B68D-A3314E05F087}" type="datetime1">
              <a:rPr lang="en-US" smtClean="0"/>
              <a:t>5/7/2020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By: Dr. Sajid Iqbal, COMputer EDucation eXplaineD - COMEDXD</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9330682-99BE-4071-AC2E-0FDA91FFAE9F}" type="slidenum">
              <a:rPr lang="en-US" smtClean="0"/>
              <a:t>‹#›</a:t>
            </a:fld>
            <a:endParaRPr lang="en-US"/>
          </a:p>
        </p:txBody>
      </p:sp>
    </p:spTree>
    <p:extLst>
      <p:ext uri="{BB962C8B-B14F-4D97-AF65-F5344CB8AC3E}">
        <p14:creationId xmlns:p14="http://schemas.microsoft.com/office/powerpoint/2010/main" val="1715099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hyperlink" Target="https://mitpress.mit.edu/books/introduction-algorithms-third-edi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mailto:sajidiqbal.pk@gmail.com" TargetMode="Externa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519624-B7BD-46AC-9071-DBAA48D4C8A3}"/>
              </a:ext>
            </a:extLst>
          </p:cNvPr>
          <p:cNvSpPr>
            <a:spLocks noGrp="1"/>
          </p:cNvSpPr>
          <p:nvPr>
            <p:ph type="title"/>
          </p:nvPr>
        </p:nvSpPr>
        <p:spPr/>
        <p:txBody>
          <a:bodyPr/>
          <a:lstStyle/>
          <a:p>
            <a:r>
              <a:rPr lang="en-US" dirty="0"/>
              <a:t>Design and Analysis of Algorithms</a:t>
            </a:r>
          </a:p>
        </p:txBody>
      </p:sp>
      <p:sp>
        <p:nvSpPr>
          <p:cNvPr id="6" name="Text Placeholder 5">
            <a:extLst>
              <a:ext uri="{FF2B5EF4-FFF2-40B4-BE49-F238E27FC236}">
                <a16:creationId xmlns:a16="http://schemas.microsoft.com/office/drawing/2014/main" id="{8F4FD36D-B691-4FA2-B422-FA5E7C0F4A70}"/>
              </a:ext>
            </a:extLst>
          </p:cNvPr>
          <p:cNvSpPr>
            <a:spLocks noGrp="1"/>
          </p:cNvSpPr>
          <p:nvPr>
            <p:ph type="body" sz="half" idx="2"/>
          </p:nvPr>
        </p:nvSpPr>
        <p:spPr/>
        <p:txBody>
          <a:bodyPr>
            <a:normAutofit fontScale="77500" lnSpcReduction="20000"/>
          </a:bodyPr>
          <a:lstStyle/>
          <a:p>
            <a:r>
              <a:rPr lang="en-US" dirty="0"/>
              <a:t>Reference Book</a:t>
            </a:r>
          </a:p>
          <a:p>
            <a:pPr algn="ctr"/>
            <a:r>
              <a:rPr lang="en-US" sz="1600" dirty="0"/>
              <a:t>Introduction to Algorithms 3</a:t>
            </a:r>
            <a:r>
              <a:rPr lang="en-US" sz="1600" baseline="30000" dirty="0"/>
              <a:t>rd</a:t>
            </a:r>
            <a:r>
              <a:rPr lang="en-US" sz="1600" dirty="0"/>
              <a:t> Edition By Thomas H. </a:t>
            </a:r>
            <a:r>
              <a:rPr lang="en-US" sz="1600" dirty="0" err="1"/>
              <a:t>Cormen</a:t>
            </a:r>
            <a:r>
              <a:rPr lang="en-US" sz="1600" dirty="0"/>
              <a:t> et. al.</a:t>
            </a:r>
          </a:p>
        </p:txBody>
      </p:sp>
      <p:pic>
        <p:nvPicPr>
          <p:cNvPr id="8" name="Picture 7">
            <a:extLst>
              <a:ext uri="{FF2B5EF4-FFF2-40B4-BE49-F238E27FC236}">
                <a16:creationId xmlns:a16="http://schemas.microsoft.com/office/drawing/2014/main" id="{6E654134-DFDA-455C-BD07-3B6ABC79A715}"/>
              </a:ext>
            </a:extLst>
          </p:cNvPr>
          <p:cNvPicPr>
            <a:picLocks noChangeAspect="1"/>
          </p:cNvPicPr>
          <p:nvPr/>
        </p:nvPicPr>
        <p:blipFill>
          <a:blip r:embed="rId2"/>
          <a:stretch>
            <a:fillRect/>
          </a:stretch>
        </p:blipFill>
        <p:spPr>
          <a:xfrm>
            <a:off x="9043927" y="3223591"/>
            <a:ext cx="3148073" cy="3538330"/>
          </a:xfrm>
          <a:prstGeom prst="rect">
            <a:avLst/>
          </a:prstGeom>
        </p:spPr>
      </p:pic>
      <p:pic>
        <p:nvPicPr>
          <p:cNvPr id="12" name="Picture 11">
            <a:extLst>
              <a:ext uri="{FF2B5EF4-FFF2-40B4-BE49-F238E27FC236}">
                <a16:creationId xmlns:a16="http://schemas.microsoft.com/office/drawing/2014/main" id="{4246996C-EC79-48A9-9B74-22C7E4E3CE8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88156" y="808288"/>
            <a:ext cx="2638425" cy="29432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TextBox 12">
            <a:extLst>
              <a:ext uri="{FF2B5EF4-FFF2-40B4-BE49-F238E27FC236}">
                <a16:creationId xmlns:a16="http://schemas.microsoft.com/office/drawing/2014/main" id="{6A072F07-BA98-479E-AC44-A42C07BA019B}"/>
              </a:ext>
            </a:extLst>
          </p:cNvPr>
          <p:cNvSpPr txBox="1"/>
          <p:nvPr/>
        </p:nvSpPr>
        <p:spPr>
          <a:xfrm>
            <a:off x="4611506" y="6295413"/>
            <a:ext cx="1391728" cy="369332"/>
          </a:xfrm>
          <a:prstGeom prst="rect">
            <a:avLst/>
          </a:prstGeom>
          <a:noFill/>
        </p:spPr>
        <p:txBody>
          <a:bodyPr wrap="none" rtlCol="0">
            <a:spAutoFit/>
          </a:bodyPr>
          <a:lstStyle/>
          <a:p>
            <a:r>
              <a:rPr lang="en-US" dirty="0"/>
              <a:t>COMEDXD</a:t>
            </a:r>
          </a:p>
        </p:txBody>
      </p:sp>
      <p:sp>
        <p:nvSpPr>
          <p:cNvPr id="14" name="TextBox 13">
            <a:extLst>
              <a:ext uri="{FF2B5EF4-FFF2-40B4-BE49-F238E27FC236}">
                <a16:creationId xmlns:a16="http://schemas.microsoft.com/office/drawing/2014/main" id="{A9F94388-C7DE-4696-A53C-B9AFFBB4BC6D}"/>
              </a:ext>
            </a:extLst>
          </p:cNvPr>
          <p:cNvSpPr txBox="1"/>
          <p:nvPr/>
        </p:nvSpPr>
        <p:spPr>
          <a:xfrm>
            <a:off x="3809318" y="4080544"/>
            <a:ext cx="3148073" cy="646331"/>
          </a:xfrm>
          <a:prstGeom prst="rect">
            <a:avLst/>
          </a:prstGeom>
          <a:noFill/>
        </p:spPr>
        <p:txBody>
          <a:bodyPr wrap="square" rtlCol="0">
            <a:spAutoFit/>
          </a:bodyPr>
          <a:lstStyle/>
          <a:p>
            <a:pPr algn="ctr"/>
            <a:r>
              <a:rPr lang="en-US" b="1" dirty="0"/>
              <a:t>Dr. Sajid Iqbal</a:t>
            </a:r>
          </a:p>
          <a:p>
            <a:pPr algn="ctr"/>
            <a:r>
              <a:rPr lang="en-US" dirty="0">
                <a:solidFill>
                  <a:srgbClr val="FFFF00"/>
                </a:solidFill>
              </a:rPr>
              <a:t>sajidiqbal.pk@gmail.com</a:t>
            </a:r>
          </a:p>
        </p:txBody>
      </p:sp>
      <p:sp>
        <p:nvSpPr>
          <p:cNvPr id="15" name="Footer Placeholder 14">
            <a:extLst>
              <a:ext uri="{FF2B5EF4-FFF2-40B4-BE49-F238E27FC236}">
                <a16:creationId xmlns:a16="http://schemas.microsoft.com/office/drawing/2014/main" id="{E13E5057-F281-4C4E-B5DA-99BAA3FD19FD}"/>
              </a:ext>
            </a:extLst>
          </p:cNvPr>
          <p:cNvSpPr>
            <a:spLocks noGrp="1"/>
          </p:cNvSpPr>
          <p:nvPr>
            <p:ph type="ftr" sz="quarter" idx="11"/>
          </p:nvPr>
        </p:nvSpPr>
        <p:spPr/>
        <p:txBody>
          <a:bodyPr/>
          <a:lstStyle/>
          <a:p>
            <a:r>
              <a:rPr lang="en-US"/>
              <a:t>By: Dr. Sajid Iqbal, COMputer EDucation eXplaineD - COMEDXD</a:t>
            </a:r>
          </a:p>
        </p:txBody>
      </p:sp>
      <p:sp>
        <p:nvSpPr>
          <p:cNvPr id="16" name="Slide Number Placeholder 15">
            <a:extLst>
              <a:ext uri="{FF2B5EF4-FFF2-40B4-BE49-F238E27FC236}">
                <a16:creationId xmlns:a16="http://schemas.microsoft.com/office/drawing/2014/main" id="{CC8FEFEA-8FBC-4BBD-80F0-8D6E0BDEE7D6}"/>
              </a:ext>
            </a:extLst>
          </p:cNvPr>
          <p:cNvSpPr>
            <a:spLocks noGrp="1"/>
          </p:cNvSpPr>
          <p:nvPr>
            <p:ph type="sldNum" sz="quarter" idx="12"/>
          </p:nvPr>
        </p:nvSpPr>
        <p:spPr/>
        <p:txBody>
          <a:bodyPr/>
          <a:lstStyle/>
          <a:p>
            <a:fld id="{C9330682-99BE-4071-AC2E-0FDA91FFAE9F}" type="slidenum">
              <a:rPr lang="en-US" smtClean="0"/>
              <a:t>1</a:t>
            </a:fld>
            <a:endParaRPr lang="en-US"/>
          </a:p>
        </p:txBody>
      </p:sp>
      <p:sp>
        <p:nvSpPr>
          <p:cNvPr id="17" name="Rectangle 16">
            <a:extLst>
              <a:ext uri="{FF2B5EF4-FFF2-40B4-BE49-F238E27FC236}">
                <a16:creationId xmlns:a16="http://schemas.microsoft.com/office/drawing/2014/main" id="{0251B675-2BC7-490E-B365-424920AA6236}"/>
              </a:ext>
            </a:extLst>
          </p:cNvPr>
          <p:cNvSpPr/>
          <p:nvPr/>
        </p:nvSpPr>
        <p:spPr>
          <a:xfrm>
            <a:off x="1172691" y="5893559"/>
            <a:ext cx="8269357" cy="369332"/>
          </a:xfrm>
          <a:prstGeom prst="rect">
            <a:avLst/>
          </a:prstGeom>
        </p:spPr>
        <p:txBody>
          <a:bodyPr wrap="square">
            <a:spAutoFit/>
          </a:bodyPr>
          <a:lstStyle/>
          <a:p>
            <a:r>
              <a:rPr lang="en-US" dirty="0">
                <a:solidFill>
                  <a:srgbClr val="FFC000"/>
                </a:solidFill>
                <a:hlinkClick r:id="rId4">
                  <a:extLst>
                    <a:ext uri="{A12FA001-AC4F-418D-AE19-62706E023703}">
                      <ahyp:hlinkClr xmlns:ahyp="http://schemas.microsoft.com/office/drawing/2018/hyperlinkcolor" val="tx"/>
                    </a:ext>
                  </a:extLst>
                </a:hlinkClick>
              </a:rPr>
              <a:t>https://mitpress.mit.edu/books/introduction-algorithms-third-edition</a:t>
            </a:r>
            <a:endParaRPr lang="en-US" dirty="0">
              <a:solidFill>
                <a:srgbClr val="FFC000"/>
              </a:solidFill>
            </a:endParaRPr>
          </a:p>
        </p:txBody>
      </p:sp>
    </p:spTree>
    <p:extLst>
      <p:ext uri="{BB962C8B-B14F-4D97-AF65-F5344CB8AC3E}">
        <p14:creationId xmlns:p14="http://schemas.microsoft.com/office/powerpoint/2010/main" val="358890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7D51-75C7-4F2A-9BC2-4F3CB1CA44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008ADE-3501-42AC-B3D7-89B8557761AA}"/>
              </a:ext>
            </a:extLst>
          </p:cNvPr>
          <p:cNvSpPr>
            <a:spLocks noGrp="1"/>
          </p:cNvSpPr>
          <p:nvPr>
            <p:ph idx="1"/>
          </p:nvPr>
        </p:nvSpPr>
        <p:spPr>
          <a:xfrm>
            <a:off x="1103312" y="4295772"/>
            <a:ext cx="8946541" cy="1952627"/>
          </a:xfrm>
        </p:spPr>
        <p:txBody>
          <a:bodyPr/>
          <a:lstStyle/>
          <a:p>
            <a:r>
              <a:rPr lang="en-US" dirty="0"/>
              <a:t>A[2] at node </a:t>
            </a:r>
            <a:r>
              <a:rPr lang="en-US" dirty="0" err="1"/>
              <a:t>i</a:t>
            </a:r>
            <a:r>
              <a:rPr lang="en-US" dirty="0"/>
              <a:t> = 2 violating the max-heap property </a:t>
            </a:r>
          </a:p>
          <a:p>
            <a:r>
              <a:rPr lang="en-US" dirty="0"/>
              <a:t>It is first exchanged with 14 and then exchanged with 8</a:t>
            </a:r>
            <a:br>
              <a:rPr lang="en-US" dirty="0"/>
            </a:br>
            <a:endParaRPr lang="en-US" dirty="0"/>
          </a:p>
        </p:txBody>
      </p:sp>
      <p:sp>
        <p:nvSpPr>
          <p:cNvPr id="4" name="Footer Placeholder 3">
            <a:extLst>
              <a:ext uri="{FF2B5EF4-FFF2-40B4-BE49-F238E27FC236}">
                <a16:creationId xmlns:a16="http://schemas.microsoft.com/office/drawing/2014/main" id="{0E7EF022-C62B-4734-940F-ACC6112832D6}"/>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85BDBC8C-BAB9-44B0-893B-E0BD74720476}"/>
              </a:ext>
            </a:extLst>
          </p:cNvPr>
          <p:cNvSpPr>
            <a:spLocks noGrp="1"/>
          </p:cNvSpPr>
          <p:nvPr>
            <p:ph type="sldNum" sz="quarter" idx="12"/>
          </p:nvPr>
        </p:nvSpPr>
        <p:spPr/>
        <p:txBody>
          <a:bodyPr/>
          <a:lstStyle/>
          <a:p>
            <a:fld id="{C9330682-99BE-4071-AC2E-0FDA91FFAE9F}" type="slidenum">
              <a:rPr lang="en-US" smtClean="0"/>
              <a:t>10</a:t>
            </a:fld>
            <a:endParaRPr lang="en-US"/>
          </a:p>
        </p:txBody>
      </p:sp>
      <p:pic>
        <p:nvPicPr>
          <p:cNvPr id="6" name="Picture 5">
            <a:extLst>
              <a:ext uri="{FF2B5EF4-FFF2-40B4-BE49-F238E27FC236}">
                <a16:creationId xmlns:a16="http://schemas.microsoft.com/office/drawing/2014/main" id="{37E7D838-F201-427D-918D-C112CA0A70FB}"/>
              </a:ext>
            </a:extLst>
          </p:cNvPr>
          <p:cNvPicPr>
            <a:picLocks noChangeAspect="1"/>
          </p:cNvPicPr>
          <p:nvPr/>
        </p:nvPicPr>
        <p:blipFill>
          <a:blip r:embed="rId2"/>
          <a:stretch>
            <a:fillRect/>
          </a:stretch>
        </p:blipFill>
        <p:spPr>
          <a:xfrm>
            <a:off x="895155" y="2021998"/>
            <a:ext cx="3048000" cy="2181225"/>
          </a:xfrm>
          <a:prstGeom prst="rect">
            <a:avLst/>
          </a:prstGeom>
        </p:spPr>
      </p:pic>
      <p:pic>
        <p:nvPicPr>
          <p:cNvPr id="7" name="Picture 6">
            <a:extLst>
              <a:ext uri="{FF2B5EF4-FFF2-40B4-BE49-F238E27FC236}">
                <a16:creationId xmlns:a16="http://schemas.microsoft.com/office/drawing/2014/main" id="{F0AC89BF-3F8A-4243-80E3-1E50F68A475C}"/>
              </a:ext>
            </a:extLst>
          </p:cNvPr>
          <p:cNvPicPr>
            <a:picLocks noChangeAspect="1"/>
          </p:cNvPicPr>
          <p:nvPr/>
        </p:nvPicPr>
        <p:blipFill>
          <a:blip r:embed="rId3"/>
          <a:stretch>
            <a:fillRect/>
          </a:stretch>
        </p:blipFill>
        <p:spPr>
          <a:xfrm>
            <a:off x="4191069" y="2036285"/>
            <a:ext cx="3057525" cy="2152650"/>
          </a:xfrm>
          <a:prstGeom prst="rect">
            <a:avLst/>
          </a:prstGeom>
        </p:spPr>
      </p:pic>
      <p:pic>
        <p:nvPicPr>
          <p:cNvPr id="8" name="Picture 7">
            <a:extLst>
              <a:ext uri="{FF2B5EF4-FFF2-40B4-BE49-F238E27FC236}">
                <a16:creationId xmlns:a16="http://schemas.microsoft.com/office/drawing/2014/main" id="{C7D9F1D7-D8FA-4764-88C2-19FD3562231A}"/>
              </a:ext>
            </a:extLst>
          </p:cNvPr>
          <p:cNvPicPr>
            <a:picLocks noChangeAspect="1"/>
          </p:cNvPicPr>
          <p:nvPr/>
        </p:nvPicPr>
        <p:blipFill>
          <a:blip r:embed="rId4"/>
          <a:stretch>
            <a:fillRect/>
          </a:stretch>
        </p:blipFill>
        <p:spPr>
          <a:xfrm>
            <a:off x="7496508" y="2036285"/>
            <a:ext cx="2962275" cy="2076450"/>
          </a:xfrm>
          <a:prstGeom prst="rect">
            <a:avLst/>
          </a:prstGeom>
        </p:spPr>
      </p:pic>
    </p:spTree>
    <p:extLst>
      <p:ext uri="{BB962C8B-B14F-4D97-AF65-F5344CB8AC3E}">
        <p14:creationId xmlns:p14="http://schemas.microsoft.com/office/powerpoint/2010/main" val="1628531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FA77-2DF7-4228-B55E-B1E08500FACF}"/>
              </a:ext>
            </a:extLst>
          </p:cNvPr>
          <p:cNvSpPr>
            <a:spLocks noGrp="1"/>
          </p:cNvSpPr>
          <p:nvPr>
            <p:ph type="title"/>
          </p:nvPr>
        </p:nvSpPr>
        <p:spPr/>
        <p:txBody>
          <a:bodyPr/>
          <a:lstStyle/>
          <a:p>
            <a:r>
              <a:rPr lang="en-US" dirty="0" err="1"/>
              <a:t>Max_Heapify</a:t>
            </a:r>
            <a:r>
              <a:rPr lang="en-US" dirty="0"/>
              <a:t>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83227F-F8C8-4AB9-8E32-29FF165A0ACE}"/>
                  </a:ext>
                </a:extLst>
              </p:cNvPr>
              <p:cNvSpPr>
                <a:spLocks noGrp="1"/>
              </p:cNvSpPr>
              <p:nvPr>
                <p:ph idx="1"/>
              </p:nvPr>
            </p:nvSpPr>
            <p:spPr>
              <a:xfrm>
                <a:off x="646111" y="2091061"/>
                <a:ext cx="5138461" cy="4195481"/>
              </a:xfrm>
            </p:spPr>
            <p:txBody>
              <a:bodyPr>
                <a:normAutofit lnSpcReduction="10000"/>
              </a:bodyPr>
              <a:lstStyle/>
              <a:p>
                <a:r>
                  <a:rPr lang="en-US" dirty="0">
                    <a:ea typeface="Cambria Math" panose="02040503050406030204" pitchFamily="18" charset="0"/>
                  </a:rPr>
                  <a:t>Time to fix one element: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oMath>
                </a14:m>
                <a:endParaRPr lang="en-US" dirty="0"/>
              </a:p>
              <a:p>
                <a:r>
                  <a:rPr lang="en-US" dirty="0"/>
                  <a:t>Time to maintain the </a:t>
                </a:r>
                <a14:m>
                  <m:oMath xmlns:m="http://schemas.openxmlformats.org/officeDocument/2006/math">
                    <m:r>
                      <a:rPr lang="en-US" b="1" i="1" dirty="0" smtClean="0">
                        <a:solidFill>
                          <a:srgbClr val="FFFF00"/>
                        </a:solidFill>
                        <a:latin typeface="Cambria Math" panose="02040503050406030204" pitchFamily="18" charset="0"/>
                      </a:rPr>
                      <m:t>𝒎𝒂𝒙</m:t>
                    </m:r>
                    <m:r>
                      <a:rPr lang="en-US" b="1" i="1" dirty="0" smtClean="0">
                        <a:solidFill>
                          <a:srgbClr val="FFFF00"/>
                        </a:solidFill>
                        <a:latin typeface="Cambria Math" panose="02040503050406030204" pitchFamily="18" charset="0"/>
                      </a:rPr>
                      <m:t>⁡_</m:t>
                    </m:r>
                    <m:r>
                      <a:rPr lang="en-US" b="1" i="1" dirty="0" smtClean="0">
                        <a:solidFill>
                          <a:srgbClr val="FFFF00"/>
                        </a:solidFill>
                        <a:latin typeface="Cambria Math" panose="02040503050406030204" pitchFamily="18" charset="0"/>
                      </a:rPr>
                      <m:t>𝒉𝒆𝒂𝒑</m:t>
                    </m:r>
                    <m:r>
                      <a:rPr lang="en-US" b="1" i="1" dirty="0" smtClean="0">
                        <a:solidFill>
                          <a:srgbClr val="FFFF00"/>
                        </a:solidFill>
                        <a:latin typeface="Cambria Math" panose="02040503050406030204" pitchFamily="18" charset="0"/>
                      </a:rPr>
                      <m:t> </m:t>
                    </m:r>
                  </m:oMath>
                </a14:m>
                <a:r>
                  <a:rPr lang="en-US" dirty="0"/>
                  <a:t>property on a subtree rooted at one of the children of node </a:t>
                </a:r>
                <a14:m>
                  <m:oMath xmlns:m="http://schemas.openxmlformats.org/officeDocument/2006/math">
                    <m:r>
                      <a:rPr lang="en-US" b="1" i="1" dirty="0" smtClean="0">
                        <a:solidFill>
                          <a:srgbClr val="FFFF00"/>
                        </a:solidFill>
                        <a:latin typeface="Cambria Math" panose="02040503050406030204" pitchFamily="18" charset="0"/>
                      </a:rPr>
                      <m:t>𝒊</m:t>
                    </m:r>
                  </m:oMath>
                </a14:m>
                <a:r>
                  <a:rPr lang="en-US" dirty="0"/>
                  <a:t>.</a:t>
                </a:r>
              </a:p>
              <a:p>
                <a:r>
                  <a:rPr lang="en-US" dirty="0"/>
                  <a:t>The children’s subtrees each have size at most </a:t>
                </a:r>
                <a14:m>
                  <m:oMath xmlns:m="http://schemas.openxmlformats.org/officeDocument/2006/math">
                    <m:f>
                      <m:fPr>
                        <m:ctrlPr>
                          <a:rPr lang="en-US" b="1" i="1" dirty="0" smtClean="0">
                            <a:solidFill>
                              <a:srgbClr val="FFFF00"/>
                            </a:solidFill>
                            <a:latin typeface="Cambria Math" panose="02040503050406030204" pitchFamily="18" charset="0"/>
                          </a:rPr>
                        </m:ctrlPr>
                      </m:fPr>
                      <m:num>
                        <m:r>
                          <a:rPr lang="en-US" b="1" i="1" dirty="0" smtClean="0">
                            <a:solidFill>
                              <a:srgbClr val="FFFF00"/>
                            </a:solidFill>
                            <a:latin typeface="Cambria Math" panose="02040503050406030204" pitchFamily="18" charset="0"/>
                          </a:rPr>
                          <m:t>𝟐</m:t>
                        </m:r>
                        <m:r>
                          <a:rPr lang="en-US" b="1" i="1" dirty="0" smtClean="0">
                            <a:solidFill>
                              <a:srgbClr val="FFFF00"/>
                            </a:solidFill>
                            <a:latin typeface="Cambria Math" panose="02040503050406030204" pitchFamily="18" charset="0"/>
                          </a:rPr>
                          <m:t>𝒏</m:t>
                        </m:r>
                      </m:num>
                      <m:den>
                        <m:r>
                          <a:rPr lang="en-US" b="1" i="1" dirty="0" smtClean="0">
                            <a:solidFill>
                              <a:srgbClr val="FFFF00"/>
                            </a:solidFill>
                            <a:latin typeface="Cambria Math" panose="02040503050406030204" pitchFamily="18" charset="0"/>
                          </a:rPr>
                          <m:t>𝟑</m:t>
                        </m:r>
                      </m:den>
                    </m:f>
                  </m:oMath>
                </a14:m>
                <a:r>
                  <a:rPr lang="en-US" dirty="0"/>
                  <a:t>  (the worst case) </a:t>
                </a:r>
              </a:p>
              <a:p>
                <a14:m>
                  <m:oMath xmlns:m="http://schemas.openxmlformats.org/officeDocument/2006/math">
                    <m:r>
                      <a:rPr lang="en-US" b="1" i="1" dirty="0" smtClean="0">
                        <a:solidFill>
                          <a:srgbClr val="FFFF00"/>
                        </a:solidFill>
                        <a:latin typeface="Cambria Math" panose="02040503050406030204" pitchFamily="18" charset="0"/>
                      </a:rPr>
                      <m:t>𝑻</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𝒏</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𝑻</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𝟐</m:t>
                    </m:r>
                    <m:r>
                      <a:rPr lang="en-US" b="1" i="1" dirty="0" smtClean="0">
                        <a:solidFill>
                          <a:srgbClr val="FFFF00"/>
                        </a:solidFill>
                        <a:latin typeface="Cambria Math" panose="02040503050406030204" pitchFamily="18" charset="0"/>
                      </a:rPr>
                      <m:t>𝒏</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𝟑</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ea typeface="Cambria Math" panose="02040503050406030204" pitchFamily="18" charset="0"/>
                      </a:rPr>
                      <m:t>𝜽</m:t>
                    </m:r>
                    <m:r>
                      <a:rPr lang="en-US" b="1" i="1" dirty="0" smtClean="0">
                        <a:solidFill>
                          <a:srgbClr val="FFFF00"/>
                        </a:solidFill>
                        <a:latin typeface="Cambria Math" panose="02040503050406030204" pitchFamily="18" charset="0"/>
                        <a:ea typeface="Cambria Math" panose="02040503050406030204" pitchFamily="18" charset="0"/>
                      </a:rPr>
                      <m:t>(</m:t>
                    </m:r>
                    <m:r>
                      <a:rPr lang="en-US" b="1" i="1" dirty="0" smtClean="0">
                        <a:solidFill>
                          <a:srgbClr val="FFFF00"/>
                        </a:solidFill>
                        <a:latin typeface="Cambria Math" panose="02040503050406030204" pitchFamily="18" charset="0"/>
                        <a:ea typeface="Cambria Math" panose="02040503050406030204" pitchFamily="18" charset="0"/>
                      </a:rPr>
                      <m:t>𝟏</m:t>
                    </m:r>
                    <m:r>
                      <a:rPr lang="en-US" b="1" i="1" dirty="0" smtClean="0">
                        <a:solidFill>
                          <a:srgbClr val="FFFF00"/>
                        </a:solidFill>
                        <a:latin typeface="Cambria Math" panose="02040503050406030204" pitchFamily="18" charset="0"/>
                        <a:ea typeface="Cambria Math" panose="02040503050406030204" pitchFamily="18" charset="0"/>
                      </a:rPr>
                      <m:t>)</m:t>
                    </m:r>
                  </m:oMath>
                </a14:m>
                <a:endParaRPr lang="en-US" b="1" dirty="0">
                  <a:solidFill>
                    <a:srgbClr val="FFFF00"/>
                  </a:solidFill>
                </a:endParaRPr>
              </a:p>
              <a:p>
                <a:r>
                  <a:rPr lang="en-US" dirty="0"/>
                  <a:t>By case 2 of the master theorem </a:t>
                </a:r>
              </a:p>
              <a:p>
                <a:pPr lvl="1"/>
                <a14:m>
                  <m:oMath xmlns:m="http://schemas.openxmlformats.org/officeDocument/2006/math">
                    <m:r>
                      <a:rPr lang="en-US" b="1" i="1" dirty="0" smtClean="0">
                        <a:solidFill>
                          <a:srgbClr val="FFFF00"/>
                        </a:solidFill>
                        <a:latin typeface="Cambria Math" panose="02040503050406030204" pitchFamily="18" charset="0"/>
                      </a:rPr>
                      <m:t>𝑻</m:t>
                    </m:r>
                    <m:d>
                      <m:dPr>
                        <m:ctrlPr>
                          <a:rPr lang="en-US" b="1" i="1" dirty="0" smtClean="0">
                            <a:solidFill>
                              <a:srgbClr val="FFFF00"/>
                            </a:solidFill>
                            <a:latin typeface="Cambria Math" panose="02040503050406030204" pitchFamily="18" charset="0"/>
                          </a:rPr>
                        </m:ctrlPr>
                      </m:dPr>
                      <m:e>
                        <m:r>
                          <a:rPr lang="en-US" b="1" i="1" dirty="0" smtClean="0">
                            <a:solidFill>
                              <a:srgbClr val="FFFF00"/>
                            </a:solidFill>
                            <a:latin typeface="Cambria Math" panose="02040503050406030204" pitchFamily="18" charset="0"/>
                          </a:rPr>
                          <m:t>𝒏</m:t>
                        </m:r>
                      </m:e>
                    </m:d>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𝑶</m:t>
                    </m:r>
                    <m:d>
                      <m:dPr>
                        <m:ctrlPr>
                          <a:rPr lang="en-US" b="1" i="1" dirty="0" smtClean="0">
                            <a:solidFill>
                              <a:srgbClr val="FFFF00"/>
                            </a:solidFill>
                            <a:latin typeface="Cambria Math" panose="02040503050406030204" pitchFamily="18" charset="0"/>
                          </a:rPr>
                        </m:ctrlPr>
                      </m:dPr>
                      <m:e>
                        <m:r>
                          <a:rPr lang="en-US" b="1" i="1" dirty="0" err="1" smtClean="0">
                            <a:solidFill>
                              <a:srgbClr val="FFFF00"/>
                            </a:solidFill>
                            <a:latin typeface="Cambria Math" panose="02040503050406030204" pitchFamily="18" charset="0"/>
                          </a:rPr>
                          <m:t>𝒍𝒐𝒈𝒏</m:t>
                        </m:r>
                      </m:e>
                    </m:d>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𝑶</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𝒉</m:t>
                    </m:r>
                    <m:r>
                      <a:rPr lang="en-US" b="1" i="1" dirty="0" smtClean="0">
                        <a:solidFill>
                          <a:srgbClr val="FFFF00"/>
                        </a:solidFill>
                        <a:latin typeface="Cambria Math" panose="02040503050406030204" pitchFamily="18" charset="0"/>
                      </a:rPr>
                      <m:t>)</m:t>
                    </m:r>
                  </m:oMath>
                </a14:m>
                <a:br>
                  <a:rPr lang="en-US" b="1" dirty="0">
                    <a:solidFill>
                      <a:srgbClr val="FFFF00"/>
                    </a:solidFill>
                  </a:rPr>
                </a:br>
                <a:br>
                  <a:rPr lang="en-US" dirty="0"/>
                </a:br>
                <a:endParaRPr lang="en-US" dirty="0"/>
              </a:p>
            </p:txBody>
          </p:sp>
        </mc:Choice>
        <mc:Fallback xmlns="">
          <p:sp>
            <p:nvSpPr>
              <p:cNvPr id="3" name="Content Placeholder 2">
                <a:extLst>
                  <a:ext uri="{FF2B5EF4-FFF2-40B4-BE49-F238E27FC236}">
                    <a16:creationId xmlns:a16="http://schemas.microsoft.com/office/drawing/2014/main" id="{8E83227F-F8C8-4AB9-8E32-29FF165A0ACE}"/>
                  </a:ext>
                </a:extLst>
              </p:cNvPr>
              <p:cNvSpPr>
                <a:spLocks noGrp="1" noRot="1" noChangeAspect="1" noMove="1" noResize="1" noEditPoints="1" noAdjustHandles="1" noChangeArrowheads="1" noChangeShapeType="1" noTextEdit="1"/>
              </p:cNvSpPr>
              <p:nvPr>
                <p:ph idx="1"/>
              </p:nvPr>
            </p:nvSpPr>
            <p:spPr>
              <a:xfrm>
                <a:off x="646111" y="2091061"/>
                <a:ext cx="5138461" cy="4195481"/>
              </a:xfrm>
              <a:blipFill>
                <a:blip r:embed="rId2"/>
                <a:stretch>
                  <a:fillRect l="-593" t="-145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3AB1AB6-28A9-444F-96C8-6AF3BC7E8D78}"/>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279F67D5-EA66-42F2-9679-F2FA59020663}"/>
              </a:ext>
            </a:extLst>
          </p:cNvPr>
          <p:cNvSpPr>
            <a:spLocks noGrp="1"/>
          </p:cNvSpPr>
          <p:nvPr>
            <p:ph type="sldNum" sz="quarter" idx="12"/>
          </p:nvPr>
        </p:nvSpPr>
        <p:spPr/>
        <p:txBody>
          <a:bodyPr/>
          <a:lstStyle/>
          <a:p>
            <a:fld id="{C9330682-99BE-4071-AC2E-0FDA91FFAE9F}" type="slidenum">
              <a:rPr lang="en-US" smtClean="0"/>
              <a:t>11</a:t>
            </a:fld>
            <a:endParaRPr lang="en-US"/>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7A7F50D-61A2-4B71-8C5C-4408CA71DA1A}"/>
                  </a:ext>
                </a:extLst>
              </p:cNvPr>
              <p:cNvGraphicFramePr>
                <a:graphicFrameLocks noGrp="1"/>
              </p:cNvGraphicFramePr>
              <p:nvPr>
                <p:extLst>
                  <p:ext uri="{D42A27DB-BD31-4B8C-83A1-F6EECF244321}">
                    <p14:modId xmlns:p14="http://schemas.microsoft.com/office/powerpoint/2010/main" val="1328321520"/>
                  </p:ext>
                </p:extLst>
              </p:nvPr>
            </p:nvGraphicFramePr>
            <p:xfrm>
              <a:off x="6241773" y="2149182"/>
              <a:ext cx="5804453" cy="4079240"/>
            </p:xfrm>
            <a:graphic>
              <a:graphicData uri="http://schemas.openxmlformats.org/drawingml/2006/table">
                <a:tbl>
                  <a:tblPr firstRow="1" bandRow="1">
                    <a:tableStyleId>{00A15C55-8517-42AA-B614-E9B94910E393}</a:tableStyleId>
                  </a:tblPr>
                  <a:tblGrid>
                    <a:gridCol w="556591">
                      <a:extLst>
                        <a:ext uri="{9D8B030D-6E8A-4147-A177-3AD203B41FA5}">
                          <a16:colId xmlns:a16="http://schemas.microsoft.com/office/drawing/2014/main" val="761774169"/>
                        </a:ext>
                      </a:extLst>
                    </a:gridCol>
                    <a:gridCol w="4585252">
                      <a:extLst>
                        <a:ext uri="{9D8B030D-6E8A-4147-A177-3AD203B41FA5}">
                          <a16:colId xmlns:a16="http://schemas.microsoft.com/office/drawing/2014/main" val="981376717"/>
                        </a:ext>
                      </a:extLst>
                    </a:gridCol>
                    <a:gridCol w="662610">
                      <a:extLst>
                        <a:ext uri="{9D8B030D-6E8A-4147-A177-3AD203B41FA5}">
                          <a16:colId xmlns:a16="http://schemas.microsoft.com/office/drawing/2014/main" val="1374158481"/>
                        </a:ext>
                      </a:extLst>
                    </a:gridCol>
                  </a:tblGrid>
                  <a:tr h="370840">
                    <a:tc gridSpan="2">
                      <a:txBody>
                        <a:bodyPr/>
                        <a:lstStyle/>
                        <a:p>
                          <a:r>
                            <a:rPr lang="en-US" dirty="0" err="1"/>
                            <a:t>Max_Heapify</a:t>
                          </a:r>
                          <a:r>
                            <a:rPr lang="en-US" dirty="0"/>
                            <a:t>(</a:t>
                          </a:r>
                          <a:r>
                            <a:rPr lang="en-US" dirty="0" err="1"/>
                            <a:t>A,i</a:t>
                          </a:r>
                          <a:r>
                            <a:rPr lang="en-US" dirty="0"/>
                            <a:t>)</a:t>
                          </a:r>
                        </a:p>
                      </a:txBody>
                      <a:tcPr/>
                    </a:tc>
                    <a:tc hMerge="1">
                      <a:txBody>
                        <a:bodyPr/>
                        <a:lstStyle/>
                        <a:p>
                          <a:endParaRPr lang="en-US" dirty="0"/>
                        </a:p>
                      </a:txBody>
                      <a:tcPr/>
                    </a:tc>
                    <a:tc>
                      <a:txBody>
                        <a:bodyPr/>
                        <a:lstStyle/>
                        <a:p>
                          <a:r>
                            <a:rPr lang="en-US" dirty="0"/>
                            <a:t>T(n)</a:t>
                          </a:r>
                        </a:p>
                      </a:txBody>
                      <a:tcPr/>
                    </a:tc>
                    <a:extLst>
                      <a:ext uri="{0D108BD9-81ED-4DB2-BD59-A6C34878D82A}">
                        <a16:rowId xmlns:a16="http://schemas.microsoft.com/office/drawing/2014/main" val="994375996"/>
                      </a:ext>
                    </a:extLst>
                  </a:tr>
                  <a:tr h="370840">
                    <a:tc>
                      <a:txBody>
                        <a:bodyPr/>
                        <a:lstStyle/>
                        <a:p>
                          <a:r>
                            <a:rPr lang="en-US" sz="1600" dirty="0"/>
                            <a:t>1</a:t>
                          </a:r>
                        </a:p>
                      </a:txBody>
                      <a:tcPr/>
                    </a:tc>
                    <a:tc>
                      <a:txBody>
                        <a:bodyPr/>
                        <a:lstStyle/>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𝑙</m:t>
                                </m:r>
                                <m:r>
                                  <a:rPr lang="en-US" i="1" dirty="0" smtClean="0">
                                    <a:latin typeface="Cambria Math" panose="02040503050406030204" pitchFamily="18" charset="0"/>
                                  </a:rPr>
                                  <m:t>=</m:t>
                                </m:r>
                                <m:r>
                                  <a:rPr lang="en-US" i="1" dirty="0" smtClean="0">
                                    <a:latin typeface="Cambria Math" panose="02040503050406030204" pitchFamily="18" charset="0"/>
                                  </a:rPr>
                                  <m:t>𝐿𝑒𝑓𝑡</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02935684"/>
                      </a:ext>
                    </a:extLst>
                  </a:tr>
                  <a:tr h="370840">
                    <a:tc>
                      <a:txBody>
                        <a:bodyPr/>
                        <a:lstStyle/>
                        <a:p>
                          <a:r>
                            <a:rPr lang="en-US" sz="1600" dirty="0"/>
                            <a:t>2</a:t>
                          </a:r>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𝑅𝑖𝑔h𝑡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1188529645"/>
                      </a:ext>
                    </a:extLst>
                  </a:tr>
                  <a:tr h="370840">
                    <a:tc>
                      <a:txBody>
                        <a:bodyPr/>
                        <a:lstStyle/>
                        <a:p>
                          <a:r>
                            <a:rPr lang="en-US" sz="1600" dirty="0"/>
                            <a:t>3</a:t>
                          </a:r>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h𝑒𝑎</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𝑠𝑖𝑧𝑒</m:t>
                                    </m:r>
                                  </m:e>
                                  <m:sub/>
                                </m:sSub>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509035567"/>
                      </a:ext>
                    </a:extLst>
                  </a:tr>
                  <a:tr h="370840">
                    <a:tc>
                      <a:txBody>
                        <a:bodyPr/>
                        <a:lstStyle/>
                        <a:p>
                          <a:r>
                            <a:rPr lang="en-US" sz="1600" dirty="0"/>
                            <a:t>4</a:t>
                          </a:r>
                        </a:p>
                      </a:txBody>
                      <a:tcPr/>
                    </a:tc>
                    <a:tc>
                      <a:txBody>
                        <a:bodyPr/>
                        <a:lstStyle/>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𝑙𝑎𝑟𝑔𝑒𝑠𝑡</m:t>
                                </m:r>
                                <m:r>
                                  <a:rPr lang="en-US" b="0" i="1" smtClean="0">
                                    <a:latin typeface="Cambria Math" panose="02040503050406030204" pitchFamily="18" charset="0"/>
                                  </a:rPr>
                                  <m:t>=</m:t>
                                </m:r>
                                <m:r>
                                  <a:rPr lang="en-US" b="0" i="1" smtClean="0">
                                    <a:latin typeface="Cambria Math" panose="02040503050406030204" pitchFamily="18" charset="0"/>
                                  </a:rPr>
                                  <m:t>𝑙</m:t>
                                </m:r>
                              </m:oMath>
                            </m:oMathPara>
                          </a14:m>
                          <a:endParaRPr lang="en-US" dirty="0"/>
                        </a:p>
                      </a:txBody>
                      <a:tcPr/>
                    </a:tc>
                    <a:tc>
                      <a:txBody>
                        <a:bodyPr/>
                        <a:lstStyle/>
                        <a:p>
                          <a:pPr lv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593267684"/>
                      </a:ext>
                    </a:extLst>
                  </a:tr>
                  <a:tr h="370840">
                    <a:tc>
                      <a:txBody>
                        <a:bodyPr/>
                        <a:lstStyle/>
                        <a:p>
                          <a:r>
                            <a:rPr lang="en-US" sz="1600" dirty="0"/>
                            <a:t>5</a:t>
                          </a:r>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𝑒𝑙𝑠𝑒</m:t>
                                </m:r>
                                <m:r>
                                  <a:rPr lang="en-US" b="0" i="1" smtClean="0">
                                    <a:latin typeface="Cambria Math" panose="02040503050406030204" pitchFamily="18" charset="0"/>
                                  </a:rPr>
                                  <m:t> </m:t>
                                </m:r>
                                <m:r>
                                  <a:rPr lang="en-US" b="0" i="1" smtClean="0">
                                    <a:latin typeface="Cambria Math" panose="02040503050406030204" pitchFamily="18" charset="0"/>
                                  </a:rPr>
                                  <m:t>𝑙𝑎𝑟𝑔𝑒𝑠𝑡</m:t>
                                </m:r>
                                <m:r>
                                  <a:rPr lang="en-US" b="0" i="1" smtClean="0">
                                    <a:latin typeface="Cambria Math" panose="02040503050406030204" pitchFamily="18" charset="0"/>
                                  </a:rPr>
                                  <m:t>=</m:t>
                                </m:r>
                                <m:r>
                                  <a:rPr lang="en-US" b="0" i="1" smtClean="0">
                                    <a:latin typeface="Cambria Math" panose="02040503050406030204" pitchFamily="18" charset="0"/>
                                  </a:rPr>
                                  <m:t>𝑖</m:t>
                                </m:r>
                              </m:oMath>
                            </m:oMathPara>
                          </a14:m>
                          <a:endParaRPr lang="en-US" dirty="0"/>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3130168429"/>
                      </a:ext>
                    </a:extLst>
                  </a:tr>
                  <a:tr h="370840">
                    <a:tc>
                      <a:txBody>
                        <a:bodyPr/>
                        <a:lstStyle/>
                        <a:p>
                          <a:r>
                            <a:rPr lang="en-US" sz="1600" dirty="0"/>
                            <a:t>6</a:t>
                          </a:r>
                        </a:p>
                      </a:txBody>
                      <a:tcPr/>
                    </a:tc>
                    <a:tc>
                      <a:txBody>
                        <a:bodyPr/>
                        <a:lstStyle/>
                        <a:p>
                          <a14:m>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h𝑒𝑎𝑝</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𝑠𝑖𝑧𝑒</m:t>
                              </m:r>
                            </m:oMath>
                          </a14:m>
                          <a:r>
                            <a:rPr lang="en-US" dirty="0"/>
                            <a:t> </a:t>
                          </a:r>
                          <a14:m>
                            <m:oMath xmlns:m="http://schemas.openxmlformats.org/officeDocument/2006/math">
                              <m:r>
                                <a:rPr lang="en-US" b="0" i="1" dirty="0" smtClean="0">
                                  <a:latin typeface="Cambria Math" panose="02040503050406030204" pitchFamily="18" charset="0"/>
                                </a:rPr>
                                <m:t>𝑎𝑛𝑑</m:t>
                              </m:r>
                              <m:r>
                                <a:rPr lang="en-US" b="0" i="1" dirty="0" smtClean="0">
                                  <a:latin typeface="Cambria Math" panose="02040503050406030204" pitchFamily="18" charset="0"/>
                                </a:rPr>
                                <m:t> </m:t>
                              </m:r>
                              <m:r>
                                <a:rPr lang="en-US" b="0" i="1" dirty="0" smtClean="0">
                                  <a:latin typeface="Cambria Math" panose="02040503050406030204" pitchFamily="18" charset="0"/>
                                </a:rPr>
                                <m:t>𝐴</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𝑟</m:t>
                                  </m:r>
                                </m:e>
                              </m:d>
                              <m:r>
                                <a:rPr lang="en-US" b="0" i="1" dirty="0" smtClean="0">
                                  <a:latin typeface="Cambria Math" panose="02040503050406030204" pitchFamily="18" charset="0"/>
                                </a:rPr>
                                <m:t>&gt;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𝑙𝑎𝑟𝑔𝑒𝑠𝑡</m:t>
                              </m:r>
                              <m:r>
                                <a:rPr lang="en-US" b="0" i="1" dirty="0" smtClean="0">
                                  <a:latin typeface="Cambria Math" panose="02040503050406030204" pitchFamily="18" charset="0"/>
                                </a:rPr>
                                <m:t>]</m:t>
                              </m:r>
                            </m:oMath>
                          </a14:m>
                          <a:endParaRPr lang="en-US" dirty="0"/>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430036930"/>
                      </a:ext>
                    </a:extLst>
                  </a:tr>
                  <a:tr h="370840">
                    <a:tc>
                      <a:txBody>
                        <a:bodyPr/>
                        <a:lstStyle/>
                        <a:p>
                          <a:r>
                            <a:rPr lang="en-US" sz="1600" dirty="0"/>
                            <a:t>7</a:t>
                          </a:r>
                        </a:p>
                      </a:txBody>
                      <a:tcPr/>
                    </a:tc>
                    <a:tc>
                      <a:txBody>
                        <a:bodyPr/>
                        <a:lstStyle/>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𝑙𝑎𝑟𝑔𝑒𝑠𝑡</m:t>
                                </m:r>
                                <m:r>
                                  <a:rPr lang="en-US" b="0" i="1" smtClean="0">
                                    <a:latin typeface="Cambria Math" panose="02040503050406030204" pitchFamily="18" charset="0"/>
                                  </a:rPr>
                                  <m:t>=</m:t>
                                </m:r>
                                <m:r>
                                  <a:rPr lang="en-US" b="0" i="1" smtClean="0">
                                    <a:latin typeface="Cambria Math" panose="02040503050406030204" pitchFamily="18" charset="0"/>
                                  </a:rPr>
                                  <m:t>𝑟</m:t>
                                </m:r>
                              </m:oMath>
                            </m:oMathPara>
                          </a14:m>
                          <a:endParaRPr lang="en-US" dirty="0"/>
                        </a:p>
                      </a:txBody>
                      <a:tcPr/>
                    </a:tc>
                    <a:tc>
                      <a:txBody>
                        <a:bodyPr/>
                        <a:lstStyle/>
                        <a:p>
                          <a:pPr lv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2758265880"/>
                      </a:ext>
                    </a:extLst>
                  </a:tr>
                  <a:tr h="370840">
                    <a:tc>
                      <a:txBody>
                        <a:bodyPr/>
                        <a:lstStyle/>
                        <a:p>
                          <a:r>
                            <a:rPr lang="en-US" sz="1600" dirty="0"/>
                            <a:t>8</a:t>
                          </a:r>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𝑙𝑎𝑟𝑔𝑒𝑠𝑡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oMath>
                            </m:oMathPara>
                          </a14:m>
                          <a:endParaRPr lang="en-US" dirty="0"/>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3266689862"/>
                      </a:ext>
                    </a:extLst>
                  </a:tr>
                  <a:tr h="370840">
                    <a:tc>
                      <a:txBody>
                        <a:bodyPr/>
                        <a:lstStyle/>
                        <a:p>
                          <a:r>
                            <a:rPr lang="en-US" sz="1600" dirty="0"/>
                            <a:t>9</a:t>
                          </a:r>
                        </a:p>
                      </a:txBody>
                      <a:tcPr/>
                    </a:tc>
                    <a:tc>
                      <a:txBody>
                        <a:bodyPr/>
                        <a:lstStyle/>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𝑒𝑥𝑐h𝑎𝑛𝑔𝑒</m:t>
                                </m:r>
                                <m:r>
                                  <a:rPr lang="en-US" b="0" i="1" smtClean="0">
                                    <a:latin typeface="Cambria Math" panose="02040503050406030204" pitchFamily="18" charset="0"/>
                                  </a:rPr>
                                  <m:t>(</m:t>
                                </m:r>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𝑙𝑎𝑟𝑔𝑒𝑠𝑡</m:t>
                                </m:r>
                                <m:r>
                                  <a:rPr lang="en-US" b="0" i="1" smtClean="0">
                                    <a:latin typeface="Cambria Math" panose="02040503050406030204" pitchFamily="18" charset="0"/>
                                  </a:rPr>
                                  <m:t>])</m:t>
                                </m:r>
                              </m:oMath>
                            </m:oMathPara>
                          </a14:m>
                          <a:endParaRPr lang="en-US" dirty="0"/>
                        </a:p>
                      </a:txBody>
                      <a:tcPr/>
                    </a:tc>
                    <a:tc>
                      <a:txBody>
                        <a:bodyPr/>
                        <a:lstStyle/>
                        <a:p>
                          <a:pPr lv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3142025668"/>
                      </a:ext>
                    </a:extLst>
                  </a:tr>
                  <a:tr h="370840">
                    <a:tc>
                      <a:txBody>
                        <a:bodyPr/>
                        <a:lstStyle/>
                        <a:p>
                          <a:r>
                            <a:rPr lang="en-US" sz="1600" dirty="0"/>
                            <a:t>10</a:t>
                          </a:r>
                        </a:p>
                      </a:txBody>
                      <a:tcPr/>
                    </a:tc>
                    <a:tc>
                      <a:txBody>
                        <a:bodyPr/>
                        <a:lstStyle/>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𝑀𝑎𝑥</m:t>
                                </m:r>
                                <m:r>
                                  <a:rPr lang="en-US" b="0" i="1" smtClean="0">
                                    <a:latin typeface="Cambria Math" panose="02040503050406030204" pitchFamily="18" charset="0"/>
                                  </a:rPr>
                                  <m:t>_</m:t>
                                </m:r>
                                <m:r>
                                  <a:rPr lang="en-US" b="0" i="1" smtClean="0">
                                    <a:latin typeface="Cambria Math" panose="02040503050406030204" pitchFamily="18" charset="0"/>
                                  </a:rPr>
                                  <m:t>𝐻𝑒𝑎𝑝𝑖𝑓𝑦</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𝑙𝑎𝑟𝑔𝑒𝑠𝑡</m:t>
                                </m:r>
                                <m:r>
                                  <a:rPr lang="en-US" b="0" i="1" smtClean="0">
                                    <a:latin typeface="Cambria Math" panose="02040503050406030204" pitchFamily="18" charset="0"/>
                                  </a:rPr>
                                  <m:t>)</m:t>
                                </m:r>
                              </m:oMath>
                            </m:oMathPara>
                          </a14:m>
                          <a:endParaRPr lang="en-US" dirty="0"/>
                        </a:p>
                      </a:txBody>
                      <a:tcPr/>
                    </a:tc>
                    <a:tc>
                      <a:txBody>
                        <a:bodyPr/>
                        <a:lstStyle/>
                        <a:p>
                          <a:pPr lv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847205439"/>
                      </a:ext>
                    </a:extLst>
                  </a:tr>
                </a:tbl>
              </a:graphicData>
            </a:graphic>
          </p:graphicFrame>
        </mc:Choice>
        <mc:Fallback xmlns="">
          <p:graphicFrame>
            <p:nvGraphicFramePr>
              <p:cNvPr id="6" name="Table 5">
                <a:extLst>
                  <a:ext uri="{FF2B5EF4-FFF2-40B4-BE49-F238E27FC236}">
                    <a16:creationId xmlns:a16="http://schemas.microsoft.com/office/drawing/2014/main" id="{27A7F50D-61A2-4B71-8C5C-4408CA71DA1A}"/>
                  </a:ext>
                </a:extLst>
              </p:cNvPr>
              <p:cNvGraphicFramePr>
                <a:graphicFrameLocks noGrp="1"/>
              </p:cNvGraphicFramePr>
              <p:nvPr>
                <p:extLst>
                  <p:ext uri="{D42A27DB-BD31-4B8C-83A1-F6EECF244321}">
                    <p14:modId xmlns:p14="http://schemas.microsoft.com/office/powerpoint/2010/main" val="1328321520"/>
                  </p:ext>
                </p:extLst>
              </p:nvPr>
            </p:nvGraphicFramePr>
            <p:xfrm>
              <a:off x="6241773" y="2149182"/>
              <a:ext cx="5804453" cy="4079240"/>
            </p:xfrm>
            <a:graphic>
              <a:graphicData uri="http://schemas.openxmlformats.org/drawingml/2006/table">
                <a:tbl>
                  <a:tblPr firstRow="1" bandRow="1">
                    <a:tableStyleId>{00A15C55-8517-42AA-B614-E9B94910E393}</a:tableStyleId>
                  </a:tblPr>
                  <a:tblGrid>
                    <a:gridCol w="556591">
                      <a:extLst>
                        <a:ext uri="{9D8B030D-6E8A-4147-A177-3AD203B41FA5}">
                          <a16:colId xmlns:a16="http://schemas.microsoft.com/office/drawing/2014/main" val="761774169"/>
                        </a:ext>
                      </a:extLst>
                    </a:gridCol>
                    <a:gridCol w="4585252">
                      <a:extLst>
                        <a:ext uri="{9D8B030D-6E8A-4147-A177-3AD203B41FA5}">
                          <a16:colId xmlns:a16="http://schemas.microsoft.com/office/drawing/2014/main" val="981376717"/>
                        </a:ext>
                      </a:extLst>
                    </a:gridCol>
                    <a:gridCol w="662610">
                      <a:extLst>
                        <a:ext uri="{9D8B030D-6E8A-4147-A177-3AD203B41FA5}">
                          <a16:colId xmlns:a16="http://schemas.microsoft.com/office/drawing/2014/main" val="1374158481"/>
                        </a:ext>
                      </a:extLst>
                    </a:gridCol>
                  </a:tblGrid>
                  <a:tr h="370840">
                    <a:tc gridSpan="2">
                      <a:txBody>
                        <a:bodyPr/>
                        <a:lstStyle/>
                        <a:p>
                          <a:r>
                            <a:rPr lang="en-US" dirty="0" err="1"/>
                            <a:t>Max_Heapify</a:t>
                          </a:r>
                          <a:r>
                            <a:rPr lang="en-US" dirty="0"/>
                            <a:t>(</a:t>
                          </a:r>
                          <a:r>
                            <a:rPr lang="en-US" dirty="0" err="1"/>
                            <a:t>A,i</a:t>
                          </a:r>
                          <a:r>
                            <a:rPr lang="en-US" dirty="0"/>
                            <a:t>)</a:t>
                          </a:r>
                        </a:p>
                      </a:txBody>
                      <a:tcPr/>
                    </a:tc>
                    <a:tc hMerge="1">
                      <a:txBody>
                        <a:bodyPr/>
                        <a:lstStyle/>
                        <a:p>
                          <a:endParaRPr lang="en-US" dirty="0"/>
                        </a:p>
                      </a:txBody>
                      <a:tcPr/>
                    </a:tc>
                    <a:tc>
                      <a:txBody>
                        <a:bodyPr/>
                        <a:lstStyle/>
                        <a:p>
                          <a:r>
                            <a:rPr lang="en-US" dirty="0"/>
                            <a:t>T(n)</a:t>
                          </a:r>
                        </a:p>
                      </a:txBody>
                      <a:tcPr/>
                    </a:tc>
                    <a:extLst>
                      <a:ext uri="{0D108BD9-81ED-4DB2-BD59-A6C34878D82A}">
                        <a16:rowId xmlns:a16="http://schemas.microsoft.com/office/drawing/2014/main" val="994375996"/>
                      </a:ext>
                    </a:extLst>
                  </a:tr>
                  <a:tr h="370840">
                    <a:tc>
                      <a:txBody>
                        <a:bodyPr/>
                        <a:lstStyle/>
                        <a:p>
                          <a:r>
                            <a:rPr lang="en-US" sz="1600" dirty="0"/>
                            <a:t>1</a:t>
                          </a:r>
                        </a:p>
                      </a:txBody>
                      <a:tcPr/>
                    </a:tc>
                    <a:tc>
                      <a:txBody>
                        <a:bodyPr/>
                        <a:lstStyle/>
                        <a:p>
                          <a:endParaRPr lang="en-US"/>
                        </a:p>
                      </a:txBody>
                      <a:tcPr>
                        <a:blipFill>
                          <a:blip r:embed="rId3"/>
                          <a:stretch>
                            <a:fillRect l="-12202" t="-108197" r="-14987" b="-913115"/>
                          </a:stretch>
                        </a:blipFill>
                      </a:tcPr>
                    </a:tc>
                    <a:tc>
                      <a:txBody>
                        <a:bodyPr/>
                        <a:lstStyle/>
                        <a:p>
                          <a:endParaRPr lang="en-US"/>
                        </a:p>
                      </a:txBody>
                      <a:tcPr>
                        <a:blipFill>
                          <a:blip r:embed="rId3"/>
                          <a:stretch>
                            <a:fillRect l="-776147" t="-108197" r="-3670" b="-913115"/>
                          </a:stretch>
                        </a:blipFill>
                      </a:tcPr>
                    </a:tc>
                    <a:extLst>
                      <a:ext uri="{0D108BD9-81ED-4DB2-BD59-A6C34878D82A}">
                        <a16:rowId xmlns:a16="http://schemas.microsoft.com/office/drawing/2014/main" val="202935684"/>
                      </a:ext>
                    </a:extLst>
                  </a:tr>
                  <a:tr h="370840">
                    <a:tc>
                      <a:txBody>
                        <a:bodyPr/>
                        <a:lstStyle/>
                        <a:p>
                          <a:r>
                            <a:rPr lang="en-US" sz="1600" dirty="0"/>
                            <a:t>2</a:t>
                          </a:r>
                        </a:p>
                      </a:txBody>
                      <a:tcPr/>
                    </a:tc>
                    <a:tc>
                      <a:txBody>
                        <a:bodyPr/>
                        <a:lstStyle/>
                        <a:p>
                          <a:endParaRPr lang="en-US"/>
                        </a:p>
                      </a:txBody>
                      <a:tcPr>
                        <a:blipFill>
                          <a:blip r:embed="rId3"/>
                          <a:stretch>
                            <a:fillRect l="-12202" t="-208197" r="-14987" b="-813115"/>
                          </a:stretch>
                        </a:blipFill>
                      </a:tcPr>
                    </a:tc>
                    <a:tc>
                      <a:txBody>
                        <a:bodyPr/>
                        <a:lstStyle/>
                        <a:p>
                          <a:endParaRPr lang="en-US"/>
                        </a:p>
                      </a:txBody>
                      <a:tcPr>
                        <a:blipFill>
                          <a:blip r:embed="rId3"/>
                          <a:stretch>
                            <a:fillRect l="-776147" t="-208197" r="-3670" b="-813115"/>
                          </a:stretch>
                        </a:blipFill>
                      </a:tcPr>
                    </a:tc>
                    <a:extLst>
                      <a:ext uri="{0D108BD9-81ED-4DB2-BD59-A6C34878D82A}">
                        <a16:rowId xmlns:a16="http://schemas.microsoft.com/office/drawing/2014/main" val="1188529645"/>
                      </a:ext>
                    </a:extLst>
                  </a:tr>
                  <a:tr h="370840">
                    <a:tc>
                      <a:txBody>
                        <a:bodyPr/>
                        <a:lstStyle/>
                        <a:p>
                          <a:r>
                            <a:rPr lang="en-US" sz="1600" dirty="0"/>
                            <a:t>3</a:t>
                          </a:r>
                        </a:p>
                      </a:txBody>
                      <a:tcPr/>
                    </a:tc>
                    <a:tc>
                      <a:txBody>
                        <a:bodyPr/>
                        <a:lstStyle/>
                        <a:p>
                          <a:endParaRPr lang="en-US"/>
                        </a:p>
                      </a:txBody>
                      <a:tcPr>
                        <a:blipFill>
                          <a:blip r:embed="rId3"/>
                          <a:stretch>
                            <a:fillRect l="-12202" t="-308197" r="-14987" b="-713115"/>
                          </a:stretch>
                        </a:blipFill>
                      </a:tcPr>
                    </a:tc>
                    <a:tc>
                      <a:txBody>
                        <a:bodyPr/>
                        <a:lstStyle/>
                        <a:p>
                          <a:endParaRPr lang="en-US"/>
                        </a:p>
                      </a:txBody>
                      <a:tcPr>
                        <a:blipFill>
                          <a:blip r:embed="rId3"/>
                          <a:stretch>
                            <a:fillRect l="-776147" t="-308197" r="-3670" b="-713115"/>
                          </a:stretch>
                        </a:blipFill>
                      </a:tcPr>
                    </a:tc>
                    <a:extLst>
                      <a:ext uri="{0D108BD9-81ED-4DB2-BD59-A6C34878D82A}">
                        <a16:rowId xmlns:a16="http://schemas.microsoft.com/office/drawing/2014/main" val="2509035567"/>
                      </a:ext>
                    </a:extLst>
                  </a:tr>
                  <a:tr h="370840">
                    <a:tc>
                      <a:txBody>
                        <a:bodyPr/>
                        <a:lstStyle/>
                        <a:p>
                          <a:r>
                            <a:rPr lang="en-US" sz="1600" dirty="0"/>
                            <a:t>4</a:t>
                          </a:r>
                        </a:p>
                      </a:txBody>
                      <a:tcPr/>
                    </a:tc>
                    <a:tc>
                      <a:txBody>
                        <a:bodyPr/>
                        <a:lstStyle/>
                        <a:p>
                          <a:endParaRPr lang="en-US"/>
                        </a:p>
                      </a:txBody>
                      <a:tcPr>
                        <a:blipFill>
                          <a:blip r:embed="rId3"/>
                          <a:stretch>
                            <a:fillRect l="-12202" t="-408197" r="-14987" b="-613115"/>
                          </a:stretch>
                        </a:blipFill>
                      </a:tcPr>
                    </a:tc>
                    <a:tc>
                      <a:txBody>
                        <a:bodyPr/>
                        <a:lstStyle/>
                        <a:p>
                          <a:endParaRPr lang="en-US"/>
                        </a:p>
                      </a:txBody>
                      <a:tcPr>
                        <a:blipFill>
                          <a:blip r:embed="rId3"/>
                          <a:stretch>
                            <a:fillRect l="-776147" t="-408197" r="-3670" b="-613115"/>
                          </a:stretch>
                        </a:blipFill>
                      </a:tcPr>
                    </a:tc>
                    <a:extLst>
                      <a:ext uri="{0D108BD9-81ED-4DB2-BD59-A6C34878D82A}">
                        <a16:rowId xmlns:a16="http://schemas.microsoft.com/office/drawing/2014/main" val="593267684"/>
                      </a:ext>
                    </a:extLst>
                  </a:tr>
                  <a:tr h="370840">
                    <a:tc>
                      <a:txBody>
                        <a:bodyPr/>
                        <a:lstStyle/>
                        <a:p>
                          <a:r>
                            <a:rPr lang="en-US" sz="1600" dirty="0"/>
                            <a:t>5</a:t>
                          </a:r>
                        </a:p>
                      </a:txBody>
                      <a:tcPr/>
                    </a:tc>
                    <a:tc>
                      <a:txBody>
                        <a:bodyPr/>
                        <a:lstStyle/>
                        <a:p>
                          <a:endParaRPr lang="en-US"/>
                        </a:p>
                      </a:txBody>
                      <a:tcPr>
                        <a:blipFill>
                          <a:blip r:embed="rId3"/>
                          <a:stretch>
                            <a:fillRect l="-12202" t="-516667" r="-14987" b="-523333"/>
                          </a:stretch>
                        </a:blipFill>
                      </a:tcPr>
                    </a:tc>
                    <a:tc>
                      <a:txBody>
                        <a:bodyPr/>
                        <a:lstStyle/>
                        <a:p>
                          <a:endParaRPr lang="en-US"/>
                        </a:p>
                      </a:txBody>
                      <a:tcPr>
                        <a:blipFill>
                          <a:blip r:embed="rId3"/>
                          <a:stretch>
                            <a:fillRect l="-776147" t="-516667" r="-3670" b="-523333"/>
                          </a:stretch>
                        </a:blipFill>
                      </a:tcPr>
                    </a:tc>
                    <a:extLst>
                      <a:ext uri="{0D108BD9-81ED-4DB2-BD59-A6C34878D82A}">
                        <a16:rowId xmlns:a16="http://schemas.microsoft.com/office/drawing/2014/main" val="3130168429"/>
                      </a:ext>
                    </a:extLst>
                  </a:tr>
                  <a:tr h="370840">
                    <a:tc>
                      <a:txBody>
                        <a:bodyPr/>
                        <a:lstStyle/>
                        <a:p>
                          <a:r>
                            <a:rPr lang="en-US" sz="1600" dirty="0"/>
                            <a:t>6</a:t>
                          </a:r>
                        </a:p>
                      </a:txBody>
                      <a:tcPr/>
                    </a:tc>
                    <a:tc>
                      <a:txBody>
                        <a:bodyPr/>
                        <a:lstStyle/>
                        <a:p>
                          <a:endParaRPr lang="en-US"/>
                        </a:p>
                      </a:txBody>
                      <a:tcPr>
                        <a:blipFill>
                          <a:blip r:embed="rId3"/>
                          <a:stretch>
                            <a:fillRect l="-12202" t="-606557" r="-14987" b="-414754"/>
                          </a:stretch>
                        </a:blipFill>
                      </a:tcPr>
                    </a:tc>
                    <a:tc>
                      <a:txBody>
                        <a:bodyPr/>
                        <a:lstStyle/>
                        <a:p>
                          <a:endParaRPr lang="en-US"/>
                        </a:p>
                      </a:txBody>
                      <a:tcPr>
                        <a:blipFill>
                          <a:blip r:embed="rId3"/>
                          <a:stretch>
                            <a:fillRect l="-776147" t="-606557" r="-3670" b="-414754"/>
                          </a:stretch>
                        </a:blipFill>
                      </a:tcPr>
                    </a:tc>
                    <a:extLst>
                      <a:ext uri="{0D108BD9-81ED-4DB2-BD59-A6C34878D82A}">
                        <a16:rowId xmlns:a16="http://schemas.microsoft.com/office/drawing/2014/main" val="2430036930"/>
                      </a:ext>
                    </a:extLst>
                  </a:tr>
                  <a:tr h="370840">
                    <a:tc>
                      <a:txBody>
                        <a:bodyPr/>
                        <a:lstStyle/>
                        <a:p>
                          <a:r>
                            <a:rPr lang="en-US" sz="1600" dirty="0"/>
                            <a:t>7</a:t>
                          </a:r>
                        </a:p>
                      </a:txBody>
                      <a:tcPr/>
                    </a:tc>
                    <a:tc>
                      <a:txBody>
                        <a:bodyPr/>
                        <a:lstStyle/>
                        <a:p>
                          <a:endParaRPr lang="en-US"/>
                        </a:p>
                      </a:txBody>
                      <a:tcPr>
                        <a:blipFill>
                          <a:blip r:embed="rId3"/>
                          <a:stretch>
                            <a:fillRect l="-12202" t="-706557" r="-14987" b="-314754"/>
                          </a:stretch>
                        </a:blipFill>
                      </a:tcPr>
                    </a:tc>
                    <a:tc>
                      <a:txBody>
                        <a:bodyPr/>
                        <a:lstStyle/>
                        <a:p>
                          <a:endParaRPr lang="en-US"/>
                        </a:p>
                      </a:txBody>
                      <a:tcPr>
                        <a:blipFill>
                          <a:blip r:embed="rId3"/>
                          <a:stretch>
                            <a:fillRect l="-776147" t="-706557" r="-3670" b="-314754"/>
                          </a:stretch>
                        </a:blipFill>
                      </a:tcPr>
                    </a:tc>
                    <a:extLst>
                      <a:ext uri="{0D108BD9-81ED-4DB2-BD59-A6C34878D82A}">
                        <a16:rowId xmlns:a16="http://schemas.microsoft.com/office/drawing/2014/main" val="2758265880"/>
                      </a:ext>
                    </a:extLst>
                  </a:tr>
                  <a:tr h="370840">
                    <a:tc>
                      <a:txBody>
                        <a:bodyPr/>
                        <a:lstStyle/>
                        <a:p>
                          <a:r>
                            <a:rPr lang="en-US" sz="1600" dirty="0"/>
                            <a:t>8</a:t>
                          </a:r>
                        </a:p>
                      </a:txBody>
                      <a:tcPr/>
                    </a:tc>
                    <a:tc>
                      <a:txBody>
                        <a:bodyPr/>
                        <a:lstStyle/>
                        <a:p>
                          <a:endParaRPr lang="en-US"/>
                        </a:p>
                      </a:txBody>
                      <a:tcPr>
                        <a:blipFill>
                          <a:blip r:embed="rId3"/>
                          <a:stretch>
                            <a:fillRect l="-12202" t="-806557" r="-14987" b="-214754"/>
                          </a:stretch>
                        </a:blipFill>
                      </a:tcPr>
                    </a:tc>
                    <a:tc>
                      <a:txBody>
                        <a:bodyPr/>
                        <a:lstStyle/>
                        <a:p>
                          <a:endParaRPr lang="en-US"/>
                        </a:p>
                      </a:txBody>
                      <a:tcPr>
                        <a:blipFill>
                          <a:blip r:embed="rId3"/>
                          <a:stretch>
                            <a:fillRect l="-776147" t="-806557" r="-3670" b="-214754"/>
                          </a:stretch>
                        </a:blipFill>
                      </a:tcPr>
                    </a:tc>
                    <a:extLst>
                      <a:ext uri="{0D108BD9-81ED-4DB2-BD59-A6C34878D82A}">
                        <a16:rowId xmlns:a16="http://schemas.microsoft.com/office/drawing/2014/main" val="3266689862"/>
                      </a:ext>
                    </a:extLst>
                  </a:tr>
                  <a:tr h="370840">
                    <a:tc>
                      <a:txBody>
                        <a:bodyPr/>
                        <a:lstStyle/>
                        <a:p>
                          <a:r>
                            <a:rPr lang="en-US" sz="1600" dirty="0"/>
                            <a:t>9</a:t>
                          </a:r>
                        </a:p>
                      </a:txBody>
                      <a:tcPr/>
                    </a:tc>
                    <a:tc>
                      <a:txBody>
                        <a:bodyPr/>
                        <a:lstStyle/>
                        <a:p>
                          <a:endParaRPr lang="en-US"/>
                        </a:p>
                      </a:txBody>
                      <a:tcPr>
                        <a:blipFill>
                          <a:blip r:embed="rId3"/>
                          <a:stretch>
                            <a:fillRect l="-12202" t="-906557" r="-14987" b="-114754"/>
                          </a:stretch>
                        </a:blipFill>
                      </a:tcPr>
                    </a:tc>
                    <a:tc>
                      <a:txBody>
                        <a:bodyPr/>
                        <a:lstStyle/>
                        <a:p>
                          <a:endParaRPr lang="en-US"/>
                        </a:p>
                      </a:txBody>
                      <a:tcPr>
                        <a:blipFill>
                          <a:blip r:embed="rId3"/>
                          <a:stretch>
                            <a:fillRect l="-776147" t="-906557" r="-3670" b="-114754"/>
                          </a:stretch>
                        </a:blipFill>
                      </a:tcPr>
                    </a:tc>
                    <a:extLst>
                      <a:ext uri="{0D108BD9-81ED-4DB2-BD59-A6C34878D82A}">
                        <a16:rowId xmlns:a16="http://schemas.microsoft.com/office/drawing/2014/main" val="3142025668"/>
                      </a:ext>
                    </a:extLst>
                  </a:tr>
                  <a:tr h="370840">
                    <a:tc>
                      <a:txBody>
                        <a:bodyPr/>
                        <a:lstStyle/>
                        <a:p>
                          <a:r>
                            <a:rPr lang="en-US" sz="1600" dirty="0"/>
                            <a:t>10</a:t>
                          </a:r>
                        </a:p>
                      </a:txBody>
                      <a:tcPr/>
                    </a:tc>
                    <a:tc>
                      <a:txBody>
                        <a:bodyPr/>
                        <a:lstStyle/>
                        <a:p>
                          <a:endParaRPr lang="en-US"/>
                        </a:p>
                      </a:txBody>
                      <a:tcPr>
                        <a:blipFill>
                          <a:blip r:embed="rId3"/>
                          <a:stretch>
                            <a:fillRect l="-12202" t="-1006557" r="-14987" b="-14754"/>
                          </a:stretch>
                        </a:blipFill>
                      </a:tcPr>
                    </a:tc>
                    <a:tc>
                      <a:txBody>
                        <a:bodyPr/>
                        <a:lstStyle/>
                        <a:p>
                          <a:endParaRPr lang="en-US"/>
                        </a:p>
                      </a:txBody>
                      <a:tcPr>
                        <a:blipFill>
                          <a:blip r:embed="rId3"/>
                          <a:stretch>
                            <a:fillRect l="-776147" t="-1006557" r="-3670" b="-14754"/>
                          </a:stretch>
                        </a:blipFill>
                      </a:tcPr>
                    </a:tc>
                    <a:extLst>
                      <a:ext uri="{0D108BD9-81ED-4DB2-BD59-A6C34878D82A}">
                        <a16:rowId xmlns:a16="http://schemas.microsoft.com/office/drawing/2014/main" val="1847205439"/>
                      </a:ext>
                    </a:extLst>
                  </a:tr>
                </a:tbl>
              </a:graphicData>
            </a:graphic>
          </p:graphicFrame>
        </mc:Fallback>
      </mc:AlternateContent>
    </p:spTree>
    <p:extLst>
      <p:ext uri="{BB962C8B-B14F-4D97-AF65-F5344CB8AC3E}">
        <p14:creationId xmlns:p14="http://schemas.microsoft.com/office/powerpoint/2010/main" val="372432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33C2-CF15-434C-B71D-62820499C789}"/>
              </a:ext>
            </a:extLst>
          </p:cNvPr>
          <p:cNvSpPr>
            <a:spLocks noGrp="1"/>
          </p:cNvSpPr>
          <p:nvPr>
            <p:ph type="title"/>
          </p:nvPr>
        </p:nvSpPr>
        <p:spPr/>
        <p:txBody>
          <a:bodyPr/>
          <a:lstStyle/>
          <a:p>
            <a:r>
              <a:rPr lang="en-US" dirty="0"/>
              <a:t>Sub-Tree sizes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5DB913-49E3-4DA1-BCB3-A593E6136F11}"/>
                  </a:ext>
                </a:extLst>
              </p:cNvPr>
              <p:cNvSpPr>
                <a:spLocks noGrp="1"/>
              </p:cNvSpPr>
              <p:nvPr>
                <p:ph idx="1"/>
              </p:nvPr>
            </p:nvSpPr>
            <p:spPr>
              <a:xfrm>
                <a:off x="611767" y="1503934"/>
                <a:ext cx="7896129" cy="4856921"/>
              </a:xfrm>
            </p:spPr>
            <p:txBody>
              <a:bodyPr>
                <a:normAutofit/>
              </a:bodyPr>
              <a:lstStyle/>
              <a:p>
                <a:r>
                  <a:rPr lang="en-US" dirty="0"/>
                  <a:t>Consider a nearly complete sub-tree (heap)</a:t>
                </a:r>
              </a:p>
              <a:p>
                <a:r>
                  <a:rPr lang="en-US" dirty="0"/>
                  <a:t>Height of heap = Maximum no. of edges from root to leaf</a:t>
                </a:r>
              </a:p>
              <a:p>
                <a:r>
                  <a:rPr lang="en-US" dirty="0"/>
                  <a:t>No. of nodes in complete binary tree of height </a:t>
                </a:r>
                <a14:m>
                  <m:oMath xmlns:m="http://schemas.openxmlformats.org/officeDocument/2006/math">
                    <m:r>
                      <a:rPr lang="en-US" b="1" i="1" dirty="0" smtClean="0">
                        <a:solidFill>
                          <a:srgbClr val="FFFF00"/>
                        </a:solidFill>
                        <a:latin typeface="Cambria Math" panose="02040503050406030204" pitchFamily="18" charset="0"/>
                      </a:rPr>
                      <m:t>𝒉</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𝟐</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𝒉</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oMath>
                </a14:m>
                <a:endParaRPr lang="en-US" b="1" dirty="0">
                  <a:solidFill>
                    <a:srgbClr val="FFFF00"/>
                  </a:solidFill>
                </a:endParaRPr>
              </a:p>
              <a:p>
                <a:pPr lvl="1"/>
                <a:r>
                  <a:rPr lang="en-US" dirty="0"/>
                  <a:t>i.e. for a tree of height 3, no. of nodes are </a:t>
                </a:r>
                <a14:m>
                  <m:oMath xmlns:m="http://schemas.openxmlformats.org/officeDocument/2006/math">
                    <m:r>
                      <a:rPr lang="en-US" b="1" i="1" dirty="0" smtClean="0">
                        <a:solidFill>
                          <a:srgbClr val="FFFF00"/>
                        </a:solidFill>
                        <a:latin typeface="Cambria Math" panose="02040503050406030204" pitchFamily="18" charset="0"/>
                      </a:rPr>
                      <m:t>𝟕</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𝟐</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𝟑</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oMath>
                </a14:m>
                <a:endParaRPr lang="en-US" b="1" dirty="0">
                  <a:solidFill>
                    <a:srgbClr val="FFFF00"/>
                  </a:solidFill>
                </a:endParaRPr>
              </a:p>
              <a:p>
                <a:r>
                  <a:rPr lang="en-US" dirty="0"/>
                  <a:t>Worst case of </a:t>
                </a:r>
                <a14:m>
                  <m:oMath xmlns:m="http://schemas.openxmlformats.org/officeDocument/2006/math">
                    <m:r>
                      <a:rPr lang="en-US" i="1" dirty="0" smtClean="0">
                        <a:solidFill>
                          <a:srgbClr val="FFFF00"/>
                        </a:solidFill>
                        <a:latin typeface="Cambria Math" panose="02040503050406030204" pitchFamily="18" charset="0"/>
                      </a:rPr>
                      <m:t>𝑀𝑎𝑥</m:t>
                    </m:r>
                    <m:r>
                      <a:rPr lang="en-US" i="1" dirty="0" smtClean="0">
                        <a:solidFill>
                          <a:srgbClr val="FFFF00"/>
                        </a:solidFill>
                        <a:latin typeface="Cambria Math" panose="02040503050406030204" pitchFamily="18" charset="0"/>
                      </a:rPr>
                      <m:t>_</m:t>
                    </m:r>
                    <m:r>
                      <a:rPr lang="en-US" i="1" dirty="0" smtClean="0">
                        <a:solidFill>
                          <a:srgbClr val="FFFF00"/>
                        </a:solidFill>
                        <a:latin typeface="Cambria Math" panose="02040503050406030204" pitchFamily="18" charset="0"/>
                      </a:rPr>
                      <m:t>h𝑒𝑎𝑝𝑖𝑓𝑦</m:t>
                    </m:r>
                    <m:r>
                      <a:rPr lang="en-US" i="1" dirty="0" smtClean="0">
                        <a:solidFill>
                          <a:srgbClr val="FFFF00"/>
                        </a:solidFill>
                        <a:latin typeface="Cambria Math" panose="02040503050406030204" pitchFamily="18" charset="0"/>
                      </a:rPr>
                      <m:t> </m:t>
                    </m:r>
                  </m:oMath>
                </a14:m>
                <a:r>
                  <a:rPr lang="en-US" dirty="0"/>
                  <a:t>occurs when we recurse from root to leaf.</a:t>
                </a:r>
              </a:p>
              <a:p>
                <a:pPr lvl="1"/>
                <a:r>
                  <a:rPr lang="en-US" dirty="0"/>
                  <a:t>This recursion may decide to go to left or right at any node</a:t>
                </a:r>
              </a:p>
              <a:p>
                <a:pPr lvl="1"/>
                <a:r>
                  <a:rPr lang="en-US" dirty="0"/>
                  <a:t>Worst case occurs when </a:t>
                </a:r>
              </a:p>
              <a:p>
                <a:pPr lvl="2"/>
                <a:r>
                  <a:rPr lang="en-US" dirty="0"/>
                  <a:t>left subtree is complete binary tree of height</a:t>
                </a:r>
                <a14:m>
                  <m:oMath xmlns:m="http://schemas.openxmlformats.org/officeDocument/2006/math">
                    <m:r>
                      <a:rPr lang="en-US" b="1" i="1" dirty="0" smtClean="0">
                        <a:solidFill>
                          <a:srgbClr val="FFFF00"/>
                        </a:solidFill>
                        <a:latin typeface="Cambria Math" panose="02040503050406030204" pitchFamily="18" charset="0"/>
                      </a:rPr>
                      <m:t> </m:t>
                    </m:r>
                    <m:r>
                      <a:rPr lang="en-US" b="1" i="1" dirty="0" smtClean="0">
                        <a:solidFill>
                          <a:srgbClr val="FFFF00"/>
                        </a:solidFill>
                        <a:latin typeface="Cambria Math" panose="02040503050406030204" pitchFamily="18" charset="0"/>
                      </a:rPr>
                      <m:t>𝒉</m:t>
                    </m:r>
                  </m:oMath>
                </a14:m>
                <a:endParaRPr lang="en-US" b="1" dirty="0">
                  <a:solidFill>
                    <a:srgbClr val="FFFF00"/>
                  </a:solidFill>
                </a:endParaRPr>
              </a:p>
              <a:p>
                <a:pPr lvl="2"/>
                <a:r>
                  <a:rPr lang="en-US" dirty="0"/>
                  <a:t>Right subtree is complete binary tree or height </a:t>
                </a:r>
                <a14:m>
                  <m:oMath xmlns:m="http://schemas.openxmlformats.org/officeDocument/2006/math">
                    <m:r>
                      <a:rPr lang="en-US" b="1" i="1" dirty="0" smtClean="0">
                        <a:solidFill>
                          <a:srgbClr val="FFFF00"/>
                        </a:solidFill>
                        <a:latin typeface="Cambria Math" panose="02040503050406030204" pitchFamily="18" charset="0"/>
                      </a:rPr>
                      <m:t>𝒉</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oMath>
                </a14:m>
                <a:endParaRPr lang="en-US" b="1" dirty="0">
                  <a:solidFill>
                    <a:srgbClr val="FFFF00"/>
                  </a:solidFill>
                </a:endParaRPr>
              </a:p>
              <a:p>
                <a:pPr lvl="2"/>
                <a:r>
                  <a:rPr lang="en-US" dirty="0"/>
                  <a:t>It means heap last level is half full</a:t>
                </a:r>
              </a:p>
              <a:p>
                <a:pPr lvl="2"/>
                <a:r>
                  <a:rPr lang="en-US" dirty="0"/>
                  <a:t>No. of nodes in heap are </a:t>
                </a:r>
                <a14:m>
                  <m:oMath xmlns:m="http://schemas.openxmlformats.org/officeDocument/2006/math">
                    <m:r>
                      <a:rPr lang="en-US" b="1" i="1" dirty="0" smtClean="0">
                        <a:solidFill>
                          <a:srgbClr val="FFFF00"/>
                        </a:solidFill>
                        <a:latin typeface="Cambria Math" panose="02040503050406030204" pitchFamily="18" charset="0"/>
                      </a:rPr>
                      <m:t>𝟏</m:t>
                    </m:r>
                    <m:r>
                      <a:rPr lang="en-US" b="1" i="1" dirty="0" smtClean="0">
                        <a:solidFill>
                          <a:srgbClr val="FFFF00"/>
                        </a:solidFill>
                        <a:latin typeface="Cambria Math" panose="02040503050406030204" pitchFamily="18" charset="0"/>
                      </a:rPr>
                      <m:t>+(</m:t>
                    </m:r>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𝟐</m:t>
                        </m:r>
                      </m:e>
                      <m:sup>
                        <m:r>
                          <a:rPr lang="en-US" b="1" i="1" dirty="0" smtClean="0">
                            <a:solidFill>
                              <a:srgbClr val="FFFF00"/>
                            </a:solidFill>
                            <a:latin typeface="Cambria Math" panose="02040503050406030204" pitchFamily="18" charset="0"/>
                          </a:rPr>
                          <m:t>𝒉</m:t>
                        </m:r>
                      </m:sup>
                    </m:sSup>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r>
                      <a:rPr lang="en-US" b="1" i="1" dirty="0" smtClean="0">
                        <a:solidFill>
                          <a:srgbClr val="FFFF00"/>
                        </a:solidFill>
                        <a:latin typeface="Cambria Math" panose="02040503050406030204" pitchFamily="18" charset="0"/>
                      </a:rPr>
                      <m:t>)+(</m:t>
                    </m:r>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𝟐</m:t>
                        </m:r>
                      </m:e>
                      <m:sup>
                        <m:r>
                          <a:rPr lang="en-US" b="1" i="1" dirty="0" smtClean="0">
                            <a:solidFill>
                              <a:srgbClr val="FFFF00"/>
                            </a:solidFill>
                            <a:latin typeface="Cambria Math" panose="02040503050406030204" pitchFamily="18" charset="0"/>
                          </a:rPr>
                          <m:t>𝒉</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sup>
                    </m:sSup>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r>
                      <a:rPr lang="en-US" b="1" i="1" dirty="0" smtClean="0">
                        <a:solidFill>
                          <a:srgbClr val="FFFF00"/>
                        </a:solidFill>
                        <a:latin typeface="Cambria Math" panose="02040503050406030204" pitchFamily="18" charset="0"/>
                      </a:rPr>
                      <m:t>)</m:t>
                    </m:r>
                  </m:oMath>
                </a14:m>
                <a:endParaRPr lang="en-US" b="1" dirty="0">
                  <a:solidFill>
                    <a:srgbClr val="FFFF00"/>
                  </a:solidFill>
                </a:endParaRPr>
              </a:p>
            </p:txBody>
          </p:sp>
        </mc:Choice>
        <mc:Fallback xmlns="">
          <p:sp>
            <p:nvSpPr>
              <p:cNvPr id="3" name="Content Placeholder 2">
                <a:extLst>
                  <a:ext uri="{FF2B5EF4-FFF2-40B4-BE49-F238E27FC236}">
                    <a16:creationId xmlns:a16="http://schemas.microsoft.com/office/drawing/2014/main" id="{BE5DB913-49E3-4DA1-BCB3-A593E6136F11}"/>
                  </a:ext>
                </a:extLst>
              </p:cNvPr>
              <p:cNvSpPr>
                <a:spLocks noGrp="1" noRot="1" noChangeAspect="1" noMove="1" noResize="1" noEditPoints="1" noAdjustHandles="1" noChangeArrowheads="1" noChangeShapeType="1" noTextEdit="1"/>
              </p:cNvSpPr>
              <p:nvPr>
                <p:ph idx="1"/>
              </p:nvPr>
            </p:nvSpPr>
            <p:spPr>
              <a:xfrm>
                <a:off x="611767" y="1503934"/>
                <a:ext cx="7896129" cy="4856921"/>
              </a:xfrm>
              <a:blipFill>
                <a:blip r:embed="rId2"/>
                <a:stretch>
                  <a:fillRect l="-309" t="-75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7592300-B520-4E92-ACB7-6ACF7D09BE0A}"/>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A157EB90-BF91-4CD1-BC97-4111694203BD}"/>
              </a:ext>
            </a:extLst>
          </p:cNvPr>
          <p:cNvSpPr>
            <a:spLocks noGrp="1"/>
          </p:cNvSpPr>
          <p:nvPr>
            <p:ph type="sldNum" sz="quarter" idx="12"/>
          </p:nvPr>
        </p:nvSpPr>
        <p:spPr/>
        <p:txBody>
          <a:bodyPr/>
          <a:lstStyle/>
          <a:p>
            <a:fld id="{C9330682-99BE-4071-AC2E-0FDA91FFAE9F}" type="slidenum">
              <a:rPr lang="en-US" smtClean="0"/>
              <a:t>12</a:t>
            </a:fld>
            <a:endParaRPr lang="en-US"/>
          </a:p>
        </p:txBody>
      </p:sp>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2139CC17-C0CA-4796-B7D2-E0DFA9C30B0A}"/>
                  </a:ext>
                </a:extLst>
              </p:cNvPr>
              <p:cNvGraphicFramePr>
                <a:graphicFrameLocks noGrp="1"/>
              </p:cNvGraphicFramePr>
              <p:nvPr>
                <p:extLst>
                  <p:ext uri="{D42A27DB-BD31-4B8C-83A1-F6EECF244321}">
                    <p14:modId xmlns:p14="http://schemas.microsoft.com/office/powerpoint/2010/main" val="2843032000"/>
                  </p:ext>
                </p:extLst>
              </p:nvPr>
            </p:nvGraphicFramePr>
            <p:xfrm>
              <a:off x="9252984" y="4145533"/>
              <a:ext cx="2500244" cy="1854200"/>
            </p:xfrm>
            <a:graphic>
              <a:graphicData uri="http://schemas.openxmlformats.org/drawingml/2006/table">
                <a:tbl>
                  <a:tblPr firstRow="1" bandRow="1">
                    <a:tableStyleId>{00A15C55-8517-42AA-B614-E9B94910E393}</a:tableStyleId>
                  </a:tblPr>
                  <a:tblGrid>
                    <a:gridCol w="894513">
                      <a:extLst>
                        <a:ext uri="{9D8B030D-6E8A-4147-A177-3AD203B41FA5}">
                          <a16:colId xmlns:a16="http://schemas.microsoft.com/office/drawing/2014/main" val="927586346"/>
                        </a:ext>
                      </a:extLst>
                    </a:gridCol>
                    <a:gridCol w="1605731">
                      <a:extLst>
                        <a:ext uri="{9D8B030D-6E8A-4147-A177-3AD203B41FA5}">
                          <a16:colId xmlns:a16="http://schemas.microsoft.com/office/drawing/2014/main" val="3989663876"/>
                        </a:ext>
                      </a:extLst>
                    </a:gridCol>
                  </a:tblGrid>
                  <a:tr h="370840">
                    <a:tc>
                      <a:txBody>
                        <a:bodyPr/>
                        <a:lstStyle/>
                        <a:p>
                          <a:r>
                            <a:rPr lang="en-US" dirty="0"/>
                            <a:t>Level</a:t>
                          </a:r>
                        </a:p>
                      </a:txBody>
                      <a:tcPr/>
                    </a:tc>
                    <a:tc>
                      <a:txBody>
                        <a:bodyPr/>
                        <a:lstStyle/>
                        <a:p>
                          <a:r>
                            <a:rPr lang="en-US" dirty="0"/>
                            <a:t>Max. Nodes</a:t>
                          </a:r>
                        </a:p>
                      </a:txBody>
                      <a:tcPr/>
                    </a:tc>
                    <a:extLst>
                      <a:ext uri="{0D108BD9-81ED-4DB2-BD59-A6C34878D82A}">
                        <a16:rowId xmlns:a16="http://schemas.microsoft.com/office/drawing/2014/main" val="2413274323"/>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b="0" i="1" dirty="0" smtClean="0">
                                        <a:latin typeface="Cambria Math" panose="02040503050406030204" pitchFamily="18" charset="0"/>
                                      </a:rPr>
                                      <m:t>0</m:t>
                                    </m:r>
                                  </m:sup>
                                </m:sSup>
                                <m:r>
                                  <a:rPr lang="en-US" b="0" i="1" dirty="0" smtClean="0">
                                    <a:latin typeface="Cambria Math" panose="02040503050406030204" pitchFamily="18" charset="0"/>
                                  </a:rPr>
                                  <m:t>=1</m:t>
                                </m:r>
                              </m:oMath>
                            </m:oMathPara>
                          </a14:m>
                          <a:endParaRPr lang="en-US" dirty="0"/>
                        </a:p>
                      </a:txBody>
                      <a:tcPr/>
                    </a:tc>
                    <a:extLst>
                      <a:ext uri="{0D108BD9-81ED-4DB2-BD59-A6C34878D82A}">
                        <a16:rowId xmlns:a16="http://schemas.microsoft.com/office/drawing/2014/main" val="363503142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=2</m:t>
                                </m:r>
                              </m:oMath>
                            </m:oMathPara>
                          </a14:m>
                          <a:endParaRPr lang="en-US" dirty="0"/>
                        </a:p>
                      </a:txBody>
                      <a:tcPr/>
                    </a:tc>
                    <a:extLst>
                      <a:ext uri="{0D108BD9-81ED-4DB2-BD59-A6C34878D82A}">
                        <a16:rowId xmlns:a16="http://schemas.microsoft.com/office/drawing/2014/main" val="1436939565"/>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=4</m:t>
                                </m:r>
                              </m:oMath>
                            </m:oMathPara>
                          </a14:m>
                          <a:endParaRPr lang="en-US" dirty="0"/>
                        </a:p>
                      </a:txBody>
                      <a:tcPr/>
                    </a:tc>
                    <a:extLst>
                      <a:ext uri="{0D108BD9-81ED-4DB2-BD59-A6C34878D82A}">
                        <a16:rowId xmlns:a16="http://schemas.microsoft.com/office/drawing/2014/main" val="2311700752"/>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=8</m:t>
                                </m:r>
                              </m:oMath>
                            </m:oMathPara>
                          </a14:m>
                          <a:endParaRPr lang="en-US" dirty="0"/>
                        </a:p>
                      </a:txBody>
                      <a:tcPr/>
                    </a:tc>
                    <a:extLst>
                      <a:ext uri="{0D108BD9-81ED-4DB2-BD59-A6C34878D82A}">
                        <a16:rowId xmlns:a16="http://schemas.microsoft.com/office/drawing/2014/main" val="3327316961"/>
                      </a:ext>
                    </a:extLst>
                  </a:tr>
                </a:tbl>
              </a:graphicData>
            </a:graphic>
          </p:graphicFrame>
        </mc:Choice>
        <mc:Fallback xmlns="">
          <p:graphicFrame>
            <p:nvGraphicFramePr>
              <p:cNvPr id="26" name="Table 25">
                <a:extLst>
                  <a:ext uri="{FF2B5EF4-FFF2-40B4-BE49-F238E27FC236}">
                    <a16:creationId xmlns:a16="http://schemas.microsoft.com/office/drawing/2014/main" id="{2139CC17-C0CA-4796-B7D2-E0DFA9C30B0A}"/>
                  </a:ext>
                </a:extLst>
              </p:cNvPr>
              <p:cNvGraphicFramePr>
                <a:graphicFrameLocks noGrp="1"/>
              </p:cNvGraphicFramePr>
              <p:nvPr>
                <p:extLst>
                  <p:ext uri="{D42A27DB-BD31-4B8C-83A1-F6EECF244321}">
                    <p14:modId xmlns:p14="http://schemas.microsoft.com/office/powerpoint/2010/main" val="2843032000"/>
                  </p:ext>
                </p:extLst>
              </p:nvPr>
            </p:nvGraphicFramePr>
            <p:xfrm>
              <a:off x="9252984" y="4145533"/>
              <a:ext cx="2500244" cy="1854200"/>
            </p:xfrm>
            <a:graphic>
              <a:graphicData uri="http://schemas.openxmlformats.org/drawingml/2006/table">
                <a:tbl>
                  <a:tblPr firstRow="1" bandRow="1">
                    <a:tableStyleId>{00A15C55-8517-42AA-B614-E9B94910E393}</a:tableStyleId>
                  </a:tblPr>
                  <a:tblGrid>
                    <a:gridCol w="894513">
                      <a:extLst>
                        <a:ext uri="{9D8B030D-6E8A-4147-A177-3AD203B41FA5}">
                          <a16:colId xmlns:a16="http://schemas.microsoft.com/office/drawing/2014/main" val="927586346"/>
                        </a:ext>
                      </a:extLst>
                    </a:gridCol>
                    <a:gridCol w="1605731">
                      <a:extLst>
                        <a:ext uri="{9D8B030D-6E8A-4147-A177-3AD203B41FA5}">
                          <a16:colId xmlns:a16="http://schemas.microsoft.com/office/drawing/2014/main" val="3989663876"/>
                        </a:ext>
                      </a:extLst>
                    </a:gridCol>
                  </a:tblGrid>
                  <a:tr h="370840">
                    <a:tc>
                      <a:txBody>
                        <a:bodyPr/>
                        <a:lstStyle/>
                        <a:p>
                          <a:r>
                            <a:rPr lang="en-US" dirty="0"/>
                            <a:t>Level</a:t>
                          </a:r>
                        </a:p>
                      </a:txBody>
                      <a:tcPr/>
                    </a:tc>
                    <a:tc>
                      <a:txBody>
                        <a:bodyPr/>
                        <a:lstStyle/>
                        <a:p>
                          <a:r>
                            <a:rPr lang="en-US" dirty="0"/>
                            <a:t>Max. Nodes</a:t>
                          </a:r>
                        </a:p>
                      </a:txBody>
                      <a:tcPr/>
                    </a:tc>
                    <a:extLst>
                      <a:ext uri="{0D108BD9-81ED-4DB2-BD59-A6C34878D82A}">
                        <a16:rowId xmlns:a16="http://schemas.microsoft.com/office/drawing/2014/main" val="2413274323"/>
                      </a:ext>
                    </a:extLst>
                  </a:tr>
                  <a:tr h="370840">
                    <a:tc>
                      <a:txBody>
                        <a:bodyPr/>
                        <a:lstStyle/>
                        <a:p>
                          <a:endParaRPr lang="en-US"/>
                        </a:p>
                      </a:txBody>
                      <a:tcPr>
                        <a:blipFill>
                          <a:blip r:embed="rId3"/>
                          <a:stretch>
                            <a:fillRect l="-680" t="-108197" r="-182993" b="-303279"/>
                          </a:stretch>
                        </a:blipFill>
                      </a:tcPr>
                    </a:tc>
                    <a:tc>
                      <a:txBody>
                        <a:bodyPr/>
                        <a:lstStyle/>
                        <a:p>
                          <a:endParaRPr lang="en-US"/>
                        </a:p>
                      </a:txBody>
                      <a:tcPr>
                        <a:blipFill>
                          <a:blip r:embed="rId3"/>
                          <a:stretch>
                            <a:fillRect l="-55849" t="-108197" r="-1509" b="-303279"/>
                          </a:stretch>
                        </a:blipFill>
                      </a:tcPr>
                    </a:tc>
                    <a:extLst>
                      <a:ext uri="{0D108BD9-81ED-4DB2-BD59-A6C34878D82A}">
                        <a16:rowId xmlns:a16="http://schemas.microsoft.com/office/drawing/2014/main" val="3635031426"/>
                      </a:ext>
                    </a:extLst>
                  </a:tr>
                  <a:tr h="370840">
                    <a:tc>
                      <a:txBody>
                        <a:bodyPr/>
                        <a:lstStyle/>
                        <a:p>
                          <a:endParaRPr lang="en-US"/>
                        </a:p>
                      </a:txBody>
                      <a:tcPr>
                        <a:blipFill>
                          <a:blip r:embed="rId3"/>
                          <a:stretch>
                            <a:fillRect l="-680" t="-208197" r="-182993" b="-203279"/>
                          </a:stretch>
                        </a:blipFill>
                      </a:tcPr>
                    </a:tc>
                    <a:tc>
                      <a:txBody>
                        <a:bodyPr/>
                        <a:lstStyle/>
                        <a:p>
                          <a:endParaRPr lang="en-US"/>
                        </a:p>
                      </a:txBody>
                      <a:tcPr>
                        <a:blipFill>
                          <a:blip r:embed="rId3"/>
                          <a:stretch>
                            <a:fillRect l="-55849" t="-208197" r="-1509" b="-203279"/>
                          </a:stretch>
                        </a:blipFill>
                      </a:tcPr>
                    </a:tc>
                    <a:extLst>
                      <a:ext uri="{0D108BD9-81ED-4DB2-BD59-A6C34878D82A}">
                        <a16:rowId xmlns:a16="http://schemas.microsoft.com/office/drawing/2014/main" val="1436939565"/>
                      </a:ext>
                    </a:extLst>
                  </a:tr>
                  <a:tr h="370840">
                    <a:tc>
                      <a:txBody>
                        <a:bodyPr/>
                        <a:lstStyle/>
                        <a:p>
                          <a:endParaRPr lang="en-US"/>
                        </a:p>
                      </a:txBody>
                      <a:tcPr>
                        <a:blipFill>
                          <a:blip r:embed="rId3"/>
                          <a:stretch>
                            <a:fillRect l="-680" t="-308197" r="-182993" b="-103279"/>
                          </a:stretch>
                        </a:blipFill>
                      </a:tcPr>
                    </a:tc>
                    <a:tc>
                      <a:txBody>
                        <a:bodyPr/>
                        <a:lstStyle/>
                        <a:p>
                          <a:endParaRPr lang="en-US"/>
                        </a:p>
                      </a:txBody>
                      <a:tcPr>
                        <a:blipFill>
                          <a:blip r:embed="rId3"/>
                          <a:stretch>
                            <a:fillRect l="-55849" t="-308197" r="-1509" b="-103279"/>
                          </a:stretch>
                        </a:blipFill>
                      </a:tcPr>
                    </a:tc>
                    <a:extLst>
                      <a:ext uri="{0D108BD9-81ED-4DB2-BD59-A6C34878D82A}">
                        <a16:rowId xmlns:a16="http://schemas.microsoft.com/office/drawing/2014/main" val="2311700752"/>
                      </a:ext>
                    </a:extLst>
                  </a:tr>
                  <a:tr h="370840">
                    <a:tc>
                      <a:txBody>
                        <a:bodyPr/>
                        <a:lstStyle/>
                        <a:p>
                          <a:endParaRPr lang="en-US"/>
                        </a:p>
                      </a:txBody>
                      <a:tcPr>
                        <a:blipFill>
                          <a:blip r:embed="rId3"/>
                          <a:stretch>
                            <a:fillRect l="-680" t="-408197" r="-182993" b="-3279"/>
                          </a:stretch>
                        </a:blipFill>
                      </a:tcPr>
                    </a:tc>
                    <a:tc>
                      <a:txBody>
                        <a:bodyPr/>
                        <a:lstStyle/>
                        <a:p>
                          <a:endParaRPr lang="en-US"/>
                        </a:p>
                      </a:txBody>
                      <a:tcPr>
                        <a:blipFill>
                          <a:blip r:embed="rId3"/>
                          <a:stretch>
                            <a:fillRect l="-55849" t="-408197" r="-1509" b="-3279"/>
                          </a:stretch>
                        </a:blipFill>
                      </a:tcPr>
                    </a:tc>
                    <a:extLst>
                      <a:ext uri="{0D108BD9-81ED-4DB2-BD59-A6C34878D82A}">
                        <a16:rowId xmlns:a16="http://schemas.microsoft.com/office/drawing/2014/main" val="3327316961"/>
                      </a:ext>
                    </a:extLst>
                  </a:tr>
                </a:tbl>
              </a:graphicData>
            </a:graphic>
          </p:graphicFrame>
        </mc:Fallback>
      </mc:AlternateContent>
      <p:pic>
        <p:nvPicPr>
          <p:cNvPr id="27" name="Picture 26">
            <a:extLst>
              <a:ext uri="{FF2B5EF4-FFF2-40B4-BE49-F238E27FC236}">
                <a16:creationId xmlns:a16="http://schemas.microsoft.com/office/drawing/2014/main" id="{81B11E2F-311D-4181-9A23-1F183B6F7769}"/>
              </a:ext>
            </a:extLst>
          </p:cNvPr>
          <p:cNvPicPr>
            <a:picLocks noChangeAspect="1"/>
          </p:cNvPicPr>
          <p:nvPr/>
        </p:nvPicPr>
        <p:blipFill>
          <a:blip r:embed="rId4"/>
          <a:stretch>
            <a:fillRect/>
          </a:stretch>
        </p:blipFill>
        <p:spPr>
          <a:xfrm>
            <a:off x="8951852" y="1503934"/>
            <a:ext cx="2801376" cy="2201081"/>
          </a:xfrm>
          <a:prstGeom prst="rect">
            <a:avLst/>
          </a:prstGeom>
        </p:spPr>
      </p:pic>
    </p:spTree>
    <p:extLst>
      <p:ext uri="{BB962C8B-B14F-4D97-AF65-F5344CB8AC3E}">
        <p14:creationId xmlns:p14="http://schemas.microsoft.com/office/powerpoint/2010/main" val="83286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EC319612-644C-44CE-B311-0BEDBC9F4DF0}"/>
              </a:ext>
            </a:extLst>
          </p:cNvPr>
          <p:cNvSpPr/>
          <p:nvPr/>
        </p:nvSpPr>
        <p:spPr>
          <a:xfrm>
            <a:off x="9961758" y="3737113"/>
            <a:ext cx="1499453" cy="1311077"/>
          </a:xfrm>
          <a:prstGeom prst="triangle">
            <a:avLst>
              <a:gd name="adj" fmla="val 25526"/>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1231DA02-A203-4B55-AE32-907AF7DA26B2}"/>
              </a:ext>
            </a:extLst>
          </p:cNvPr>
          <p:cNvSpPr/>
          <p:nvPr/>
        </p:nvSpPr>
        <p:spPr>
          <a:xfrm>
            <a:off x="8780426" y="3737113"/>
            <a:ext cx="1423747" cy="1321767"/>
          </a:xfrm>
          <a:prstGeom prst="triangle">
            <a:avLst>
              <a:gd name="adj" fmla="val 73270"/>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FAF8B6-E80D-4727-B801-F517E6AD5F15}"/>
              </a:ext>
            </a:extLst>
          </p:cNvPr>
          <p:cNvSpPr/>
          <p:nvPr/>
        </p:nvSpPr>
        <p:spPr>
          <a:xfrm>
            <a:off x="8017565" y="5141843"/>
            <a:ext cx="2334975" cy="687908"/>
          </a:xfrm>
          <a:prstGeom prst="rect">
            <a:avLst/>
          </a:prstGeom>
          <a:solidFill>
            <a:schemeClr val="accent4">
              <a:lumMod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F3D22E3-CBF7-4AFF-B461-1192848F7209}"/>
              </a:ext>
            </a:extLst>
          </p:cNvPr>
          <p:cNvSpPr>
            <a:spLocks noGrp="1"/>
          </p:cNvSpPr>
          <p:nvPr>
            <p:ph type="title"/>
          </p:nvPr>
        </p:nvSpPr>
        <p:spPr/>
        <p:txBody>
          <a:bodyPr/>
          <a:lstStyle/>
          <a:p>
            <a:r>
              <a:rPr lang="en-US" dirty="0"/>
              <a:t>Worst case of recurrence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88E336-DC16-4341-9436-6A472EE142F3}"/>
                  </a:ext>
                </a:extLst>
              </p:cNvPr>
              <p:cNvSpPr>
                <a:spLocks noGrp="1"/>
              </p:cNvSpPr>
              <p:nvPr>
                <p:ph idx="1"/>
              </p:nvPr>
            </p:nvSpPr>
            <p:spPr/>
            <p:txBody>
              <a:bodyPr/>
              <a:lstStyle/>
              <a:p>
                <a:r>
                  <a:rPr lang="en-US" dirty="0"/>
                  <a:t>Let </a:t>
                </a:r>
                <a14:m>
                  <m:oMath xmlns:m="http://schemas.openxmlformats.org/officeDocument/2006/math">
                    <m:r>
                      <m:rPr>
                        <m:sty m:val="p"/>
                      </m:rPr>
                      <a:rPr lang="en-US" b="0" i="0" dirty="0" smtClean="0">
                        <a:latin typeface="Cambria Math" panose="02040503050406030204" pitchFamily="18" charset="0"/>
                        <a:ea typeface="Cambria Math" panose="02040503050406030204" pitchFamily="18" charset="0"/>
                      </a:rPr>
                      <m:t>L</m:t>
                    </m:r>
                    <m:r>
                      <a:rPr lang="en-US" b="0" i="0"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𝑠𝑖𝑧𝑒𝑜𝑓</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𝑙𝑒𝑓𝑡</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𝑠𝑢𝑏𝑡𝑟𝑒𝑒</m:t>
                        </m:r>
                      </m:e>
                    </m:d>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𝑅</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𝑠𝑖𝑧𝑒𝑜𝑓</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𝑟𝑖𝑔h𝑡</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𝑠𝑢𝑏𝑡𝑟𝑒𝑒</m:t>
                        </m:r>
                      </m:e>
                    </m:d>
                    <m:r>
                      <a:rPr lang="en-US" b="0" i="1" dirty="0" smtClean="0">
                        <a:latin typeface="Cambria Math" panose="02040503050406030204" pitchFamily="18" charset="0"/>
                        <a:ea typeface="Cambria Math" panose="02040503050406030204" pitchFamily="18" charset="0"/>
                      </a:rPr>
                      <m:t>  </m:t>
                    </m:r>
                  </m:oMath>
                </a14:m>
                <a:endParaRPr lang="en-US" dirty="0"/>
              </a:p>
              <a:p>
                <a:r>
                  <a:rPr lang="en-US" dirty="0"/>
                  <a:t>Normally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𝑅</m:t>
                    </m:r>
                  </m:oMath>
                </a14:m>
                <a:endParaRPr lang="en-US" b="0" dirty="0">
                  <a:ea typeface="Cambria Math" panose="02040503050406030204" pitchFamily="18" charset="0"/>
                </a:endParaRPr>
              </a:p>
              <a:p>
                <a:r>
                  <a:rPr lang="en-US" dirty="0"/>
                  <a:t>As left has almost double elements than right sub-tree then</a:t>
                </a:r>
              </a:p>
              <a:p>
                <a:pPr lvl="1"/>
                <a14:m>
                  <m:oMath xmlns:m="http://schemas.openxmlformats.org/officeDocument/2006/math">
                    <m:r>
                      <a:rPr lang="en-US" i="1" dirty="0">
                        <a:latin typeface="Cambria Math" panose="02040503050406030204" pitchFamily="18" charset="0"/>
                      </a:rPr>
                      <m:t>𝑛</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𝑅</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𝑅</m:t>
                    </m:r>
                  </m:oMath>
                </a14:m>
                <a:endParaRPr lang="en-US" dirty="0">
                  <a:ea typeface="Cambria Math" panose="02040503050406030204" pitchFamily="18" charset="0"/>
                </a:endParaRPr>
              </a:p>
              <a:p>
                <a:pPr lvl="1"/>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3</m:t>
                    </m:r>
                    <m:r>
                      <a:rPr lang="en-US" i="1" dirty="0">
                        <a:latin typeface="Cambria Math" panose="02040503050406030204" pitchFamily="18" charset="0"/>
                        <a:ea typeface="Cambria Math" panose="02040503050406030204" pitchFamily="18" charset="0"/>
                      </a:rPr>
                      <m:t>𝑅</m:t>
                    </m:r>
                  </m:oMath>
                </a14:m>
                <a:endParaRPr lang="en-US" dirty="0">
                  <a:ea typeface="Cambria Math" panose="02040503050406030204" pitchFamily="18" charset="0"/>
                </a:endParaRPr>
              </a:p>
              <a:p>
                <a:pPr lvl="1"/>
                <a14:m>
                  <m:oMath xmlns:m="http://schemas.openxmlformats.org/officeDocument/2006/math">
                    <m:r>
                      <a:rPr lang="en-US" b="0" i="1" dirty="0" smtClean="0">
                        <a:latin typeface="Cambria Math" panose="02040503050406030204" pitchFamily="18" charset="0"/>
                      </a:rPr>
                      <m:t>𝑅</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i="1" dirty="0">
                            <a:latin typeface="Cambria Math" panose="02040503050406030204" pitchFamily="18" charset="0"/>
                          </a:rPr>
                          <m:t>𝑛</m:t>
                        </m:r>
                      </m:num>
                      <m:den>
                        <m:r>
                          <a:rPr lang="en-US" b="0" i="1" dirty="0" smtClean="0">
                            <a:latin typeface="Cambria Math" panose="02040503050406030204" pitchFamily="18" charset="0"/>
                          </a:rPr>
                          <m:t>3</m:t>
                        </m:r>
                      </m:den>
                    </m:f>
                  </m:oMath>
                </a14:m>
                <a:r>
                  <a:rPr lang="en-US" dirty="0">
                    <a:ea typeface="Cambria Math" panose="02040503050406030204" pitchFamily="18" charset="0"/>
                  </a:rPr>
                  <a:t> and </a:t>
                </a:r>
                <a14:m>
                  <m:oMath xmlns:m="http://schemas.openxmlformats.org/officeDocument/2006/math">
                    <m:r>
                      <m:rPr>
                        <m:sty m:val="p"/>
                      </m:rPr>
                      <a:rPr lang="en-US" b="0" i="0" dirty="0" smtClean="0">
                        <a:latin typeface="Cambria Math" panose="02040503050406030204" pitchFamily="18" charset="0"/>
                      </a:rPr>
                      <m:t>L</m:t>
                    </m:r>
                    <m:r>
                      <a:rPr lang="en-US" b="0" i="0" dirty="0" smtClean="0">
                        <a:latin typeface="Cambria Math" panose="02040503050406030204" pitchFamily="18" charset="0"/>
                      </a:rPr>
                      <m:t>=2</m:t>
                    </m:r>
                    <m:r>
                      <m:rPr>
                        <m:sty m:val="p"/>
                      </m:rPr>
                      <a:rPr lang="en-US" b="0" i="0" dirty="0" smtClean="0">
                        <a:latin typeface="Cambria Math" panose="02040503050406030204" pitchFamily="18" charset="0"/>
                      </a:rPr>
                      <m:t>R</m:t>
                    </m:r>
                    <m:r>
                      <a:rPr lang="en-US" i="1" dirty="0">
                        <a:latin typeface="Cambria Math" panose="02040503050406030204" pitchFamily="18" charset="0"/>
                      </a:rPr>
                      <m:t>=</m:t>
                    </m:r>
                    <m:f>
                      <m:fPr>
                        <m:ctrlPr>
                          <a:rPr lang="en-US" i="1" dirty="0">
                            <a:latin typeface="Cambria Math" panose="02040503050406030204" pitchFamily="18" charset="0"/>
                          </a:rPr>
                        </m:ctrlPr>
                      </m:fPr>
                      <m:num>
                        <m:r>
                          <a:rPr lang="en-US" b="0" i="1" dirty="0" smtClean="0">
                            <a:latin typeface="Cambria Math" panose="02040503050406030204" pitchFamily="18" charset="0"/>
                          </a:rPr>
                          <m:t>2</m:t>
                        </m:r>
                        <m:r>
                          <a:rPr lang="en-US" i="1" dirty="0">
                            <a:latin typeface="Cambria Math" panose="02040503050406030204" pitchFamily="18" charset="0"/>
                          </a:rPr>
                          <m:t>𝑛</m:t>
                        </m:r>
                      </m:num>
                      <m:den>
                        <m:r>
                          <a:rPr lang="en-US" i="1" dirty="0">
                            <a:latin typeface="Cambria Math" panose="02040503050406030204" pitchFamily="18" charset="0"/>
                          </a:rPr>
                          <m:t>3</m:t>
                        </m:r>
                      </m:den>
                    </m:f>
                  </m:oMath>
                </a14:m>
                <a:endParaRPr lang="en-US" dirty="0">
                  <a:ea typeface="Cambria Math" panose="02040503050406030204" pitchFamily="18" charset="0"/>
                </a:endParaRPr>
              </a:p>
              <a:p>
                <a:pPr lvl="1"/>
                <a:endParaRPr lang="en-US" dirty="0"/>
              </a:p>
            </p:txBody>
          </p:sp>
        </mc:Choice>
        <mc:Fallback xmlns="">
          <p:sp>
            <p:nvSpPr>
              <p:cNvPr id="3" name="Content Placeholder 2">
                <a:extLst>
                  <a:ext uri="{FF2B5EF4-FFF2-40B4-BE49-F238E27FC236}">
                    <a16:creationId xmlns:a16="http://schemas.microsoft.com/office/drawing/2014/main" id="{2D88E336-DC16-4341-9436-6A472EE142F3}"/>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76A0028-BDE5-4E08-83C9-48D28A39A78A}"/>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8855AB0F-9E7B-4335-9DA5-6EA232DAABA5}"/>
              </a:ext>
            </a:extLst>
          </p:cNvPr>
          <p:cNvSpPr>
            <a:spLocks noGrp="1"/>
          </p:cNvSpPr>
          <p:nvPr>
            <p:ph type="sldNum" sz="quarter" idx="12"/>
          </p:nvPr>
        </p:nvSpPr>
        <p:spPr/>
        <p:txBody>
          <a:bodyPr/>
          <a:lstStyle/>
          <a:p>
            <a:fld id="{C9330682-99BE-4071-AC2E-0FDA91FFAE9F}" type="slidenum">
              <a:rPr lang="en-US" smtClean="0"/>
              <a:t>13</a:t>
            </a:fld>
            <a:endParaRPr lang="en-US"/>
          </a:p>
        </p:txBody>
      </p:sp>
      <p:pic>
        <p:nvPicPr>
          <p:cNvPr id="6" name="Picture 5">
            <a:extLst>
              <a:ext uri="{FF2B5EF4-FFF2-40B4-BE49-F238E27FC236}">
                <a16:creationId xmlns:a16="http://schemas.microsoft.com/office/drawing/2014/main" id="{AC96818A-B857-4FBD-8F98-BDAA4D5537B2}"/>
              </a:ext>
            </a:extLst>
          </p:cNvPr>
          <p:cNvPicPr>
            <a:picLocks noChangeAspect="1"/>
          </p:cNvPicPr>
          <p:nvPr/>
        </p:nvPicPr>
        <p:blipFill>
          <a:blip r:embed="rId3"/>
          <a:stretch>
            <a:fillRect/>
          </a:stretch>
        </p:blipFill>
        <p:spPr>
          <a:xfrm>
            <a:off x="8287312" y="3429000"/>
            <a:ext cx="2801376" cy="2201081"/>
          </a:xfrm>
          <a:prstGeom prst="rect">
            <a:avLst/>
          </a:prstGeom>
        </p:spPr>
      </p:pic>
      <p:sp>
        <p:nvSpPr>
          <p:cNvPr id="7" name="Oval 6">
            <a:extLst>
              <a:ext uri="{FF2B5EF4-FFF2-40B4-BE49-F238E27FC236}">
                <a16:creationId xmlns:a16="http://schemas.microsoft.com/office/drawing/2014/main" id="{19C1EBAE-ADCF-4349-9A74-765D608B32F2}"/>
              </a:ext>
            </a:extLst>
          </p:cNvPr>
          <p:cNvSpPr/>
          <p:nvPr/>
        </p:nvSpPr>
        <p:spPr>
          <a:xfrm>
            <a:off x="9749759" y="5247861"/>
            <a:ext cx="357808" cy="36866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8AEBFEB-16F2-4211-8B3A-B1A9DDF0B5B0}"/>
              </a:ext>
            </a:extLst>
          </p:cNvPr>
          <p:cNvCxnSpPr>
            <a:endCxn id="7" idx="0"/>
          </p:cNvCxnSpPr>
          <p:nvPr/>
        </p:nvCxnSpPr>
        <p:spPr>
          <a:xfrm>
            <a:off x="9819861" y="5035826"/>
            <a:ext cx="108802" cy="212035"/>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28576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CB1D-9395-4D6D-BF66-755D2F0357FB}"/>
              </a:ext>
            </a:extLst>
          </p:cNvPr>
          <p:cNvSpPr>
            <a:spLocks noGrp="1"/>
          </p:cNvSpPr>
          <p:nvPr>
            <p:ph type="title"/>
          </p:nvPr>
        </p:nvSpPr>
        <p:spPr/>
        <p:txBody>
          <a:bodyPr/>
          <a:lstStyle/>
          <a:p>
            <a:r>
              <a:rPr lang="en-US" dirty="0"/>
              <a:t>Building a Heap</a:t>
            </a:r>
          </a:p>
        </p:txBody>
      </p:sp>
      <p:sp>
        <p:nvSpPr>
          <p:cNvPr id="4" name="Footer Placeholder 3">
            <a:extLst>
              <a:ext uri="{FF2B5EF4-FFF2-40B4-BE49-F238E27FC236}">
                <a16:creationId xmlns:a16="http://schemas.microsoft.com/office/drawing/2014/main" id="{7DDDB719-8F10-4483-8FE9-7BB610FFAA46}"/>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3E91B466-4645-46C1-A384-379255971EF7}"/>
              </a:ext>
            </a:extLst>
          </p:cNvPr>
          <p:cNvSpPr>
            <a:spLocks noGrp="1"/>
          </p:cNvSpPr>
          <p:nvPr>
            <p:ph type="sldNum" sz="quarter" idx="12"/>
          </p:nvPr>
        </p:nvSpPr>
        <p:spPr/>
        <p:txBody>
          <a:bodyPr/>
          <a:lstStyle/>
          <a:p>
            <a:fld id="{C9330682-99BE-4071-AC2E-0FDA91FFAE9F}" type="slidenum">
              <a:rPr lang="en-US" smtClean="0"/>
              <a:t>14</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9F1BCB62-30D9-4F1E-B5A1-42C08918DD53}"/>
                  </a:ext>
                </a:extLst>
              </p:cNvPr>
              <p:cNvSpPr>
                <a:spLocks noGrp="1"/>
              </p:cNvSpPr>
              <p:nvPr>
                <p:ph idx="1"/>
              </p:nvPr>
            </p:nvSpPr>
            <p:spPr/>
            <p:txBody>
              <a:bodyPr/>
              <a:lstStyle/>
              <a:p>
                <a14:m>
                  <m:oMath xmlns:m="http://schemas.openxmlformats.org/officeDocument/2006/math">
                    <m:r>
                      <a:rPr lang="en-US" i="1" dirty="0" smtClean="0">
                        <a:solidFill>
                          <a:srgbClr val="FFFF00"/>
                        </a:solidFill>
                        <a:latin typeface="Cambria Math" panose="02040503050406030204" pitchFamily="18" charset="0"/>
                      </a:rPr>
                      <m:t>𝑀𝑎𝑥</m:t>
                    </m:r>
                    <m:r>
                      <a:rPr lang="en-US" i="1" dirty="0" smtClean="0">
                        <a:solidFill>
                          <a:srgbClr val="FFFF00"/>
                        </a:solidFill>
                        <a:latin typeface="Cambria Math" panose="02040503050406030204" pitchFamily="18" charset="0"/>
                      </a:rPr>
                      <m:t>_</m:t>
                    </m:r>
                    <m:r>
                      <a:rPr lang="en-US" i="1" dirty="0" smtClean="0">
                        <a:solidFill>
                          <a:srgbClr val="FFFF00"/>
                        </a:solidFill>
                        <a:latin typeface="Cambria Math" panose="02040503050406030204" pitchFamily="18" charset="0"/>
                      </a:rPr>
                      <m:t>h𝑒𝑎𝑝𝑖𝑓𝑦</m:t>
                    </m:r>
                  </m:oMath>
                </a14:m>
                <a:r>
                  <a:rPr lang="en-US" dirty="0"/>
                  <a:t> can be used to build a heap in bottom up manner</a:t>
                </a:r>
              </a:p>
              <a:p>
                <a:r>
                  <a:rPr lang="en-US" dirty="0"/>
                  <a:t>If there are n-elements in the heap then </a:t>
                </a:r>
                <a14:m>
                  <m:oMath xmlns:m="http://schemas.openxmlformats.org/officeDocument/2006/math">
                    <m:r>
                      <a:rPr lang="en-US" i="1" dirty="0" smtClean="0">
                        <a:latin typeface="Cambria Math" panose="02040503050406030204" pitchFamily="18" charset="0"/>
                      </a:rPr>
                      <m:t>𝐴</m:t>
                    </m:r>
                    <m:r>
                      <a:rPr lang="en-US" i="1" dirty="0">
                        <a:latin typeface="Cambria Math" panose="02040503050406030204" pitchFamily="18" charset="0"/>
                      </a:rPr>
                      <m:t>[</m:t>
                    </m:r>
                    <m:d>
                      <m:dPr>
                        <m:begChr m:val="⌊"/>
                        <m:endChr m:val="⌋"/>
                        <m:ctrlPr>
                          <a:rPr lang="en-US"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r>
                      <a:rPr lang="en-US" b="0" i="1" dirty="0" smtClean="0">
                        <a:latin typeface="Cambria Math" panose="02040503050406030204" pitchFamily="18" charset="0"/>
                      </a:rPr>
                      <m:t>+1]</m:t>
                    </m:r>
                  </m:oMath>
                </a14:m>
                <a:r>
                  <a:rPr lang="en-US" dirty="0"/>
                  <a:t> last elements of the array will correspond to leaves. </a:t>
                </a:r>
              </a:p>
              <a:p>
                <a:pPr lvl="1"/>
                <a:r>
                  <a:rPr lang="en-US" dirty="0"/>
                  <a:t>All blues are leave nodes</a:t>
                </a:r>
              </a:p>
              <a:p>
                <a:pPr lvl="1"/>
                <a:r>
                  <a:rPr lang="en-US" dirty="0"/>
                  <a:t>So each such leaf can be considered as 1-element heap</a:t>
                </a:r>
              </a:p>
            </p:txBody>
          </p:sp>
        </mc:Choice>
        <mc:Fallback xmlns="">
          <p:sp>
            <p:nvSpPr>
              <p:cNvPr id="8" name="Content Placeholder 7">
                <a:extLst>
                  <a:ext uri="{FF2B5EF4-FFF2-40B4-BE49-F238E27FC236}">
                    <a16:creationId xmlns:a16="http://schemas.microsoft.com/office/drawing/2014/main" id="{9F1BCB62-30D9-4F1E-B5A1-42C08918DD53}"/>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graphicFrame>
        <p:nvGraphicFramePr>
          <p:cNvPr id="10" name="Table 9">
            <a:extLst>
              <a:ext uri="{FF2B5EF4-FFF2-40B4-BE49-F238E27FC236}">
                <a16:creationId xmlns:a16="http://schemas.microsoft.com/office/drawing/2014/main" id="{99AAE81A-BD4C-4430-82A3-8564E2DB0F92}"/>
              </a:ext>
            </a:extLst>
          </p:cNvPr>
          <p:cNvGraphicFramePr>
            <a:graphicFrameLocks noGrp="1"/>
          </p:cNvGraphicFramePr>
          <p:nvPr>
            <p:extLst>
              <p:ext uri="{D42A27DB-BD31-4B8C-83A1-F6EECF244321}">
                <p14:modId xmlns:p14="http://schemas.microsoft.com/office/powerpoint/2010/main" val="1415664033"/>
              </p:ext>
            </p:extLst>
          </p:nvPr>
        </p:nvGraphicFramePr>
        <p:xfrm>
          <a:off x="7515055" y="4571256"/>
          <a:ext cx="3422100" cy="370840"/>
        </p:xfrm>
        <a:graphic>
          <a:graphicData uri="http://schemas.openxmlformats.org/drawingml/2006/table">
            <a:tbl>
              <a:tblPr firstRow="1" bandRow="1">
                <a:tableStyleId>{00A15C55-8517-42AA-B614-E9B94910E393}</a:tableStyleId>
              </a:tblPr>
              <a:tblGrid>
                <a:gridCol w="342210">
                  <a:extLst>
                    <a:ext uri="{9D8B030D-6E8A-4147-A177-3AD203B41FA5}">
                      <a16:colId xmlns:a16="http://schemas.microsoft.com/office/drawing/2014/main" val="912690207"/>
                    </a:ext>
                  </a:extLst>
                </a:gridCol>
                <a:gridCol w="342210">
                  <a:extLst>
                    <a:ext uri="{9D8B030D-6E8A-4147-A177-3AD203B41FA5}">
                      <a16:colId xmlns:a16="http://schemas.microsoft.com/office/drawing/2014/main" val="3499215566"/>
                    </a:ext>
                  </a:extLst>
                </a:gridCol>
                <a:gridCol w="342210">
                  <a:extLst>
                    <a:ext uri="{9D8B030D-6E8A-4147-A177-3AD203B41FA5}">
                      <a16:colId xmlns:a16="http://schemas.microsoft.com/office/drawing/2014/main" val="3226886223"/>
                    </a:ext>
                  </a:extLst>
                </a:gridCol>
                <a:gridCol w="342210">
                  <a:extLst>
                    <a:ext uri="{9D8B030D-6E8A-4147-A177-3AD203B41FA5}">
                      <a16:colId xmlns:a16="http://schemas.microsoft.com/office/drawing/2014/main" val="542893018"/>
                    </a:ext>
                  </a:extLst>
                </a:gridCol>
                <a:gridCol w="342210">
                  <a:extLst>
                    <a:ext uri="{9D8B030D-6E8A-4147-A177-3AD203B41FA5}">
                      <a16:colId xmlns:a16="http://schemas.microsoft.com/office/drawing/2014/main" val="3777994387"/>
                    </a:ext>
                  </a:extLst>
                </a:gridCol>
                <a:gridCol w="342210">
                  <a:extLst>
                    <a:ext uri="{9D8B030D-6E8A-4147-A177-3AD203B41FA5}">
                      <a16:colId xmlns:a16="http://schemas.microsoft.com/office/drawing/2014/main" val="442329447"/>
                    </a:ext>
                  </a:extLst>
                </a:gridCol>
                <a:gridCol w="342210">
                  <a:extLst>
                    <a:ext uri="{9D8B030D-6E8A-4147-A177-3AD203B41FA5}">
                      <a16:colId xmlns:a16="http://schemas.microsoft.com/office/drawing/2014/main" val="4077107382"/>
                    </a:ext>
                  </a:extLst>
                </a:gridCol>
                <a:gridCol w="342210">
                  <a:extLst>
                    <a:ext uri="{9D8B030D-6E8A-4147-A177-3AD203B41FA5}">
                      <a16:colId xmlns:a16="http://schemas.microsoft.com/office/drawing/2014/main" val="2777597539"/>
                    </a:ext>
                  </a:extLst>
                </a:gridCol>
                <a:gridCol w="342210">
                  <a:extLst>
                    <a:ext uri="{9D8B030D-6E8A-4147-A177-3AD203B41FA5}">
                      <a16:colId xmlns:a16="http://schemas.microsoft.com/office/drawing/2014/main" val="3984532233"/>
                    </a:ext>
                  </a:extLst>
                </a:gridCol>
                <a:gridCol w="342210">
                  <a:extLst>
                    <a:ext uri="{9D8B030D-6E8A-4147-A177-3AD203B41FA5}">
                      <a16:colId xmlns:a16="http://schemas.microsoft.com/office/drawing/2014/main" val="60099784"/>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698254663"/>
                  </a:ext>
                </a:extLst>
              </a:tr>
            </a:tbl>
          </a:graphicData>
        </a:graphic>
      </p:graphicFrame>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CA422214-7563-4EF2-8715-E4420C5879C6}"/>
                  </a:ext>
                </a:extLst>
              </p:cNvPr>
              <p:cNvGraphicFramePr>
                <a:graphicFrameLocks noGrp="1"/>
              </p:cNvGraphicFramePr>
              <p:nvPr>
                <p:extLst>
                  <p:ext uri="{D42A27DB-BD31-4B8C-83A1-F6EECF244321}">
                    <p14:modId xmlns:p14="http://schemas.microsoft.com/office/powerpoint/2010/main" val="218915978"/>
                  </p:ext>
                </p:extLst>
              </p:nvPr>
            </p:nvGraphicFramePr>
            <p:xfrm>
              <a:off x="2332383" y="4571256"/>
              <a:ext cx="4669470" cy="1483360"/>
            </p:xfrm>
            <a:graphic>
              <a:graphicData uri="http://schemas.openxmlformats.org/drawingml/2006/table">
                <a:tbl>
                  <a:tblPr firstRow="1" bandRow="1">
                    <a:tableStyleId>{00A15C55-8517-42AA-B614-E9B94910E393}</a:tableStyleId>
                  </a:tblPr>
                  <a:tblGrid>
                    <a:gridCol w="944044">
                      <a:extLst>
                        <a:ext uri="{9D8B030D-6E8A-4147-A177-3AD203B41FA5}">
                          <a16:colId xmlns:a16="http://schemas.microsoft.com/office/drawing/2014/main" val="2064410794"/>
                        </a:ext>
                      </a:extLst>
                    </a:gridCol>
                    <a:gridCol w="3725426">
                      <a:extLst>
                        <a:ext uri="{9D8B030D-6E8A-4147-A177-3AD203B41FA5}">
                          <a16:colId xmlns:a16="http://schemas.microsoft.com/office/drawing/2014/main" val="3839194633"/>
                        </a:ext>
                      </a:extLst>
                    </a:gridCol>
                  </a:tblGrid>
                  <a:tr h="370840">
                    <a:tc gridSpan="2">
                      <a:txBody>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𝐵𝑢𝑖𝑙𝑑</m:t>
                                </m:r>
                                <m:r>
                                  <a:rPr lang="en-US" i="1" dirty="0" smtClean="0">
                                    <a:latin typeface="Cambria Math" panose="02040503050406030204" pitchFamily="18" charset="0"/>
                                  </a:rPr>
                                  <m:t>_</m:t>
                                </m:r>
                                <m:r>
                                  <a:rPr lang="en-US" i="1" dirty="0" smtClean="0">
                                    <a:latin typeface="Cambria Math" panose="02040503050406030204" pitchFamily="18" charset="0"/>
                                  </a:rPr>
                                  <m:t>𝑀𝑎𝑥</m:t>
                                </m:r>
                                <m:r>
                                  <a:rPr lang="en-US" i="1" dirty="0" smtClean="0">
                                    <a:latin typeface="Cambria Math" panose="02040503050406030204" pitchFamily="18" charset="0"/>
                                  </a:rPr>
                                  <m:t>_</m:t>
                                </m:r>
                                <m:r>
                                  <a:rPr lang="en-US" i="1" dirty="0" smtClean="0">
                                    <a:latin typeface="Cambria Math" panose="02040503050406030204" pitchFamily="18" charset="0"/>
                                  </a:rPr>
                                  <m:t>𝐻𝑒𝑎𝑝</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oMath>
                            </m:oMathPara>
                          </a14:m>
                          <a:endParaRPr lang="en-US" dirty="0"/>
                        </a:p>
                      </a:txBody>
                      <a:tcPr/>
                    </a:tc>
                    <a:tc hMerge="1">
                      <a:txBody>
                        <a:bodyPr/>
                        <a:lstStyle/>
                        <a:p>
                          <a:endParaRPr lang="en-US" dirty="0"/>
                        </a:p>
                      </a:txBody>
                      <a:tcPr/>
                    </a:tc>
                    <a:extLst>
                      <a:ext uri="{0D108BD9-81ED-4DB2-BD59-A6C34878D82A}">
                        <a16:rowId xmlns:a16="http://schemas.microsoft.com/office/drawing/2014/main" val="3777880945"/>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h𝑒𝑎𝑝</m:t>
                                </m:r>
                                <m:r>
                                  <a:rPr lang="en-US" i="1" dirty="0" smtClean="0">
                                    <a:latin typeface="Cambria Math" panose="02040503050406030204" pitchFamily="18" charset="0"/>
                                  </a:rPr>
                                  <m:t>_</m:t>
                                </m:r>
                                <m:r>
                                  <a:rPr lang="en-US" i="1" dirty="0" smtClean="0">
                                    <a:latin typeface="Cambria Math" panose="02040503050406030204" pitchFamily="18" charset="0"/>
                                  </a:rPr>
                                  <m:t>𝑠𝑖𝑧𝑒</m:t>
                                </m:r>
                                <m:r>
                                  <a:rPr lang="en-US" i="1" dirty="0" smtClean="0">
                                    <a:latin typeface="Cambria Math" panose="02040503050406030204" pitchFamily="18" charset="0"/>
                                  </a:rPr>
                                  <m:t>=</m:t>
                                </m:r>
                                <m:r>
                                  <a:rPr lang="en-US" i="1" dirty="0" err="1" smtClean="0">
                                    <a:latin typeface="Cambria Math" panose="02040503050406030204" pitchFamily="18" charset="0"/>
                                  </a:rPr>
                                  <m:t>𝐴</m:t>
                                </m:r>
                                <m:r>
                                  <a:rPr lang="en-US" i="1" dirty="0" err="1" smtClean="0">
                                    <a:latin typeface="Cambria Math" panose="02040503050406030204" pitchFamily="18" charset="0"/>
                                  </a:rPr>
                                  <m:t>.</m:t>
                                </m:r>
                                <m:r>
                                  <a:rPr lang="en-US" i="1" dirty="0" err="1" smtClean="0">
                                    <a:latin typeface="Cambria Math" panose="02040503050406030204" pitchFamily="18" charset="0"/>
                                  </a:rPr>
                                  <m:t>𝑙𝑒𝑛𝑔𝑡h</m:t>
                                </m:r>
                              </m:oMath>
                            </m:oMathPara>
                          </a14:m>
                          <a:endParaRPr lang="en-US" dirty="0"/>
                        </a:p>
                      </a:txBody>
                      <a:tcPr/>
                    </a:tc>
                    <a:extLst>
                      <a:ext uri="{0D108BD9-81ED-4DB2-BD59-A6C34878D82A}">
                        <a16:rowId xmlns:a16="http://schemas.microsoft.com/office/drawing/2014/main" val="934971730"/>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r>
                            <a:rPr lang="en-US" dirty="0"/>
                            <a:t>f</a:t>
                          </a:r>
                          <a14:m>
                            <m:oMath xmlns:m="http://schemas.openxmlformats.org/officeDocument/2006/math">
                              <m:r>
                                <a:rPr lang="en-US" i="1" dirty="0" smtClean="0">
                                  <a:latin typeface="Cambria Math" panose="02040503050406030204" pitchFamily="18" charset="0"/>
                                </a:rPr>
                                <m:t>𝑜𝑟</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𝑙𝑒𝑛𝑔𝑡h</m:t>
                                  </m:r>
                                  <m:r>
                                    <a:rPr lang="en-US" b="0" i="1" dirty="0" smtClean="0">
                                      <a:latin typeface="Cambria Math" panose="02040503050406030204" pitchFamily="18" charset="0"/>
                                    </a:rPr>
                                    <m:t>/2</m:t>
                                  </m:r>
                                </m:e>
                              </m:d>
                              <m:r>
                                <a:rPr lang="en-US" b="0" i="1" dirty="0" smtClean="0">
                                  <a:latin typeface="Cambria Math" panose="02040503050406030204" pitchFamily="18" charset="0"/>
                                </a:rPr>
                                <m:t> </m:t>
                              </m:r>
                              <m:r>
                                <a:rPr lang="en-US" b="0" i="1" dirty="0" smtClean="0">
                                  <a:latin typeface="Cambria Math" panose="02040503050406030204" pitchFamily="18" charset="0"/>
                                </a:rPr>
                                <m:t>𝑑𝑜𝑤𝑛𝑡𝑜</m:t>
                              </m:r>
                              <m:r>
                                <a:rPr lang="en-US" b="0" i="1" dirty="0" smtClean="0">
                                  <a:latin typeface="Cambria Math" panose="02040503050406030204" pitchFamily="18" charset="0"/>
                                </a:rPr>
                                <m:t> 1</m:t>
                              </m:r>
                            </m:oMath>
                          </a14:m>
                          <a:endParaRPr lang="en-US" dirty="0"/>
                        </a:p>
                      </a:txBody>
                      <a:tcPr/>
                    </a:tc>
                    <a:extLst>
                      <a:ext uri="{0D108BD9-81ED-4DB2-BD59-A6C34878D82A}">
                        <a16:rowId xmlns:a16="http://schemas.microsoft.com/office/drawing/2014/main" val="3458744515"/>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𝑀𝑎𝑥</m:t>
                                </m:r>
                                <m:r>
                                  <a:rPr lang="en-US" b="0" i="1" smtClean="0">
                                    <a:latin typeface="Cambria Math" panose="02040503050406030204" pitchFamily="18" charset="0"/>
                                  </a:rPr>
                                  <m:t>_</m:t>
                                </m:r>
                                <m:r>
                                  <a:rPr lang="en-US" b="0" i="1" smtClean="0">
                                    <a:latin typeface="Cambria Math" panose="02040503050406030204" pitchFamily="18" charset="0"/>
                                  </a:rPr>
                                  <m:t>𝐻𝑒𝑎𝑝𝑖𝑓𝑦</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906530929"/>
                      </a:ext>
                    </a:extLst>
                  </a:tr>
                </a:tbl>
              </a:graphicData>
            </a:graphic>
          </p:graphicFrame>
        </mc:Choice>
        <mc:Fallback xmlns="">
          <p:graphicFrame>
            <p:nvGraphicFramePr>
              <p:cNvPr id="12" name="Table 11">
                <a:extLst>
                  <a:ext uri="{FF2B5EF4-FFF2-40B4-BE49-F238E27FC236}">
                    <a16:creationId xmlns:a16="http://schemas.microsoft.com/office/drawing/2014/main" id="{CA422214-7563-4EF2-8715-E4420C5879C6}"/>
                  </a:ext>
                </a:extLst>
              </p:cNvPr>
              <p:cNvGraphicFramePr>
                <a:graphicFrameLocks noGrp="1"/>
              </p:cNvGraphicFramePr>
              <p:nvPr>
                <p:extLst>
                  <p:ext uri="{D42A27DB-BD31-4B8C-83A1-F6EECF244321}">
                    <p14:modId xmlns:p14="http://schemas.microsoft.com/office/powerpoint/2010/main" val="218915978"/>
                  </p:ext>
                </p:extLst>
              </p:nvPr>
            </p:nvGraphicFramePr>
            <p:xfrm>
              <a:off x="2332383" y="4571256"/>
              <a:ext cx="4669470" cy="1483360"/>
            </p:xfrm>
            <a:graphic>
              <a:graphicData uri="http://schemas.openxmlformats.org/drawingml/2006/table">
                <a:tbl>
                  <a:tblPr firstRow="1" bandRow="1">
                    <a:tableStyleId>{00A15C55-8517-42AA-B614-E9B94910E393}</a:tableStyleId>
                  </a:tblPr>
                  <a:tblGrid>
                    <a:gridCol w="944044">
                      <a:extLst>
                        <a:ext uri="{9D8B030D-6E8A-4147-A177-3AD203B41FA5}">
                          <a16:colId xmlns:a16="http://schemas.microsoft.com/office/drawing/2014/main" val="2064410794"/>
                        </a:ext>
                      </a:extLst>
                    </a:gridCol>
                    <a:gridCol w="3725426">
                      <a:extLst>
                        <a:ext uri="{9D8B030D-6E8A-4147-A177-3AD203B41FA5}">
                          <a16:colId xmlns:a16="http://schemas.microsoft.com/office/drawing/2014/main" val="3839194633"/>
                        </a:ext>
                      </a:extLst>
                    </a:gridCol>
                  </a:tblGrid>
                  <a:tr h="370840">
                    <a:tc gridSpan="2">
                      <a:txBody>
                        <a:bodyPr/>
                        <a:lstStyle/>
                        <a:p>
                          <a:endParaRPr lang="en-US"/>
                        </a:p>
                      </a:txBody>
                      <a:tcPr>
                        <a:blipFill>
                          <a:blip r:embed="rId3"/>
                          <a:stretch>
                            <a:fillRect l="-130" t="-1639" r="-522" b="-316393"/>
                          </a:stretch>
                        </a:blipFill>
                      </a:tcPr>
                    </a:tc>
                    <a:tc hMerge="1">
                      <a:txBody>
                        <a:bodyPr/>
                        <a:lstStyle/>
                        <a:p>
                          <a:endParaRPr lang="en-US" dirty="0"/>
                        </a:p>
                      </a:txBody>
                      <a:tcPr/>
                    </a:tc>
                    <a:extLst>
                      <a:ext uri="{0D108BD9-81ED-4DB2-BD59-A6C34878D82A}">
                        <a16:rowId xmlns:a16="http://schemas.microsoft.com/office/drawing/2014/main" val="3777880945"/>
                      </a:ext>
                    </a:extLst>
                  </a:tr>
                  <a:tr h="370840">
                    <a:tc>
                      <a:txBody>
                        <a:bodyPr/>
                        <a:lstStyle/>
                        <a:p>
                          <a:endParaRPr lang="en-US"/>
                        </a:p>
                      </a:txBody>
                      <a:tcPr>
                        <a:blipFill>
                          <a:blip r:embed="rId3"/>
                          <a:stretch>
                            <a:fillRect l="-645" t="-100000" r="-397419" b="-211290"/>
                          </a:stretch>
                        </a:blipFill>
                      </a:tcPr>
                    </a:tc>
                    <a:tc>
                      <a:txBody>
                        <a:bodyPr/>
                        <a:lstStyle/>
                        <a:p>
                          <a:endParaRPr lang="en-US"/>
                        </a:p>
                      </a:txBody>
                      <a:tcPr>
                        <a:blipFill>
                          <a:blip r:embed="rId3"/>
                          <a:stretch>
                            <a:fillRect l="-25490" t="-100000" r="-654" b="-211290"/>
                          </a:stretch>
                        </a:blipFill>
                      </a:tcPr>
                    </a:tc>
                    <a:extLst>
                      <a:ext uri="{0D108BD9-81ED-4DB2-BD59-A6C34878D82A}">
                        <a16:rowId xmlns:a16="http://schemas.microsoft.com/office/drawing/2014/main" val="934971730"/>
                      </a:ext>
                    </a:extLst>
                  </a:tr>
                  <a:tr h="370840">
                    <a:tc>
                      <a:txBody>
                        <a:bodyPr/>
                        <a:lstStyle/>
                        <a:p>
                          <a:endParaRPr lang="en-US"/>
                        </a:p>
                      </a:txBody>
                      <a:tcPr>
                        <a:blipFill>
                          <a:blip r:embed="rId3"/>
                          <a:stretch>
                            <a:fillRect l="-645" t="-203279" r="-397419" b="-114754"/>
                          </a:stretch>
                        </a:blipFill>
                      </a:tcPr>
                    </a:tc>
                    <a:tc>
                      <a:txBody>
                        <a:bodyPr/>
                        <a:lstStyle/>
                        <a:p>
                          <a:endParaRPr lang="en-US"/>
                        </a:p>
                      </a:txBody>
                      <a:tcPr>
                        <a:blipFill>
                          <a:blip r:embed="rId3"/>
                          <a:stretch>
                            <a:fillRect l="-25490" t="-203279" r="-654" b="-114754"/>
                          </a:stretch>
                        </a:blipFill>
                      </a:tcPr>
                    </a:tc>
                    <a:extLst>
                      <a:ext uri="{0D108BD9-81ED-4DB2-BD59-A6C34878D82A}">
                        <a16:rowId xmlns:a16="http://schemas.microsoft.com/office/drawing/2014/main" val="3458744515"/>
                      </a:ext>
                    </a:extLst>
                  </a:tr>
                  <a:tr h="370840">
                    <a:tc>
                      <a:txBody>
                        <a:bodyPr/>
                        <a:lstStyle/>
                        <a:p>
                          <a:endParaRPr lang="en-US"/>
                        </a:p>
                      </a:txBody>
                      <a:tcPr>
                        <a:blipFill>
                          <a:blip r:embed="rId3"/>
                          <a:stretch>
                            <a:fillRect l="-645" t="-303279" r="-397419" b="-14754"/>
                          </a:stretch>
                        </a:blipFill>
                      </a:tcPr>
                    </a:tc>
                    <a:tc>
                      <a:txBody>
                        <a:bodyPr/>
                        <a:lstStyle/>
                        <a:p>
                          <a:endParaRPr lang="en-US"/>
                        </a:p>
                      </a:txBody>
                      <a:tcPr>
                        <a:blipFill>
                          <a:blip r:embed="rId3"/>
                          <a:stretch>
                            <a:fillRect l="-25490" t="-303279" r="-654" b="-14754"/>
                          </a:stretch>
                        </a:blipFill>
                      </a:tcPr>
                    </a:tc>
                    <a:extLst>
                      <a:ext uri="{0D108BD9-81ED-4DB2-BD59-A6C34878D82A}">
                        <a16:rowId xmlns:a16="http://schemas.microsoft.com/office/drawing/2014/main" val="906530929"/>
                      </a:ext>
                    </a:extLst>
                  </a:tr>
                </a:tbl>
              </a:graphicData>
            </a:graphic>
          </p:graphicFrame>
        </mc:Fallback>
      </mc:AlternateContent>
    </p:spTree>
    <p:extLst>
      <p:ext uri="{BB962C8B-B14F-4D97-AF65-F5344CB8AC3E}">
        <p14:creationId xmlns:p14="http://schemas.microsoft.com/office/powerpoint/2010/main" val="309839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F735-E6D1-44EF-A24A-2C1D734D1AEF}"/>
              </a:ext>
            </a:extLst>
          </p:cNvPr>
          <p:cNvSpPr>
            <a:spLocks noGrp="1"/>
          </p:cNvSpPr>
          <p:nvPr>
            <p:ph type="title"/>
          </p:nvPr>
        </p:nvSpPr>
        <p:spPr/>
        <p:txBody>
          <a:bodyPr/>
          <a:lstStyle/>
          <a:p>
            <a:r>
              <a:rPr lang="en-US" dirty="0"/>
              <a:t>Building Max-heap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0E02C7-F0A2-4400-B3A9-5982057A6A78}"/>
                  </a:ext>
                </a:extLst>
              </p:cNvPr>
              <p:cNvSpPr>
                <a:spLocks noGrp="1"/>
              </p:cNvSpPr>
              <p:nvPr>
                <p:ph idx="1"/>
              </p:nvPr>
            </p:nvSpPr>
            <p:spPr>
              <a:xfrm>
                <a:off x="723859" y="2105483"/>
                <a:ext cx="8393638" cy="4195481"/>
              </a:xfrm>
            </p:spPr>
            <p:txBody>
              <a:bodyPr>
                <a:normAutofit fontScale="92500" lnSpcReduction="10000"/>
              </a:bodyPr>
              <a:lstStyle/>
              <a:p>
                <a:r>
                  <a:rPr lang="en-US" dirty="0"/>
                  <a:t>Loop Invariant: </a:t>
                </a:r>
              </a:p>
              <a:p>
                <a:pPr lvl="1"/>
                <a:r>
                  <a:rPr lang="en-US" dirty="0"/>
                  <a:t>At the start of each iteration of the for-loop of lines </a:t>
                </a:r>
                <a14:m>
                  <m:oMath xmlns:m="http://schemas.openxmlformats.org/officeDocument/2006/math">
                    <m:r>
                      <a:rPr lang="en-US" b="1" i="1" dirty="0" smtClean="0">
                        <a:solidFill>
                          <a:srgbClr val="FFFF00"/>
                        </a:solidFill>
                        <a:latin typeface="Cambria Math" panose="02040503050406030204" pitchFamily="18" charset="0"/>
                      </a:rPr>
                      <m:t>𝟐</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𝟑</m:t>
                    </m:r>
                  </m:oMath>
                </a14:m>
                <a:r>
                  <a:rPr lang="en-US" dirty="0"/>
                  <a:t>, each node </a:t>
                </a:r>
                <a14:m>
                  <m:oMath xmlns:m="http://schemas.openxmlformats.org/officeDocument/2006/math">
                    <m:r>
                      <a:rPr lang="en-US" b="1" i="1" dirty="0" smtClean="0">
                        <a:solidFill>
                          <a:srgbClr val="FFFF00"/>
                        </a:solidFill>
                        <a:latin typeface="Cambria Math" panose="02040503050406030204" pitchFamily="18" charset="0"/>
                      </a:rPr>
                      <m:t>𝒊</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r>
                      <a:rPr lang="en-US" b="1" i="1" dirty="0" smtClean="0">
                        <a:solidFill>
                          <a:srgbClr val="FFFF00"/>
                        </a:solidFill>
                        <a:latin typeface="Cambria Math" panose="02040503050406030204" pitchFamily="18" charset="0"/>
                      </a:rPr>
                      <m:t>, </m:t>
                    </m:r>
                    <m:r>
                      <a:rPr lang="en-US" b="1" i="1" dirty="0" smtClean="0">
                        <a:solidFill>
                          <a:srgbClr val="FFFF00"/>
                        </a:solidFill>
                        <a:latin typeface="Cambria Math" panose="02040503050406030204" pitchFamily="18" charset="0"/>
                      </a:rPr>
                      <m:t>𝒊</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𝟐</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𝒏</m:t>
                    </m:r>
                    <m:r>
                      <a:rPr lang="en-US" b="1" i="1" dirty="0" smtClean="0">
                        <a:solidFill>
                          <a:srgbClr val="FFFF00"/>
                        </a:solidFill>
                        <a:latin typeface="Cambria Math" panose="02040503050406030204" pitchFamily="18" charset="0"/>
                      </a:rPr>
                      <m:t> </m:t>
                    </m:r>
                  </m:oMath>
                </a14:m>
                <a:r>
                  <a:rPr lang="en-US" dirty="0"/>
                  <a:t>is the root of max-heap</a:t>
                </a:r>
              </a:p>
              <a:p>
                <a:r>
                  <a:rPr lang="en-US" dirty="0"/>
                  <a:t>A loop invariant follows mathematical induction</a:t>
                </a:r>
              </a:p>
              <a:p>
                <a:pPr lvl="1"/>
                <a:r>
                  <a:rPr lang="en-US" b="1" dirty="0"/>
                  <a:t>Initialization (base case): </a:t>
                </a:r>
                <a:r>
                  <a:rPr lang="en-US" dirty="0"/>
                  <a:t>Prior to the first iteration of the loop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r>
                      <a:rPr lang="en-US" b="0" i="1" dirty="0" smtClean="0">
                        <a:latin typeface="Cambria Math" panose="02040503050406030204" pitchFamily="18" charset="0"/>
                      </a:rPr>
                      <m:t>. </m:t>
                    </m:r>
                  </m:oMath>
                </a14:m>
                <a:r>
                  <a:rPr lang="en-US" dirty="0"/>
                  <a:t>Each node </a:t>
                </a:r>
                <a14:m>
                  <m:oMath xmlns:m="http://schemas.openxmlformats.org/officeDocument/2006/math">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𝑛</m:t>
                            </m:r>
                          </m:num>
                          <m:den>
                            <m:r>
                              <a:rPr lang="en-US" i="1" dirty="0">
                                <a:latin typeface="Cambria Math" panose="02040503050406030204" pitchFamily="18" charset="0"/>
                              </a:rPr>
                              <m:t>2</m:t>
                            </m:r>
                          </m:den>
                        </m:f>
                      </m:e>
                    </m:d>
                  </m:oMath>
                </a14:m>
                <a:r>
                  <a:rPr lang="en-US" dirty="0"/>
                  <a:t>+1, </a:t>
                </a:r>
                <a14:m>
                  <m:oMath xmlns:m="http://schemas.openxmlformats.org/officeDocument/2006/math">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𝑛</m:t>
                            </m:r>
                          </m:num>
                          <m:den>
                            <m:r>
                              <a:rPr lang="en-US" i="1" dirty="0">
                                <a:latin typeface="Cambria Math" panose="02040503050406030204" pitchFamily="18" charset="0"/>
                              </a:rPr>
                              <m:t>2</m:t>
                            </m:r>
                          </m:den>
                        </m:f>
                      </m:e>
                    </m:d>
                    <m:r>
                      <a:rPr lang="en-US" b="0" i="1" dirty="0" smtClean="0">
                        <a:latin typeface="Cambria Math" panose="02040503050406030204" pitchFamily="18" charset="0"/>
                      </a:rPr>
                      <m:t>+2</m:t>
                    </m:r>
                    <m:r>
                      <a:rPr lang="en-US" b="0" i="0" dirty="0" smtClean="0">
                        <a:latin typeface="Cambria Math" panose="02040503050406030204" pitchFamily="18" charset="0"/>
                      </a:rPr>
                      <m:t>, . . . , </m:t>
                    </m:r>
                    <m:r>
                      <m:rPr>
                        <m:sty m:val="p"/>
                      </m:rPr>
                      <a:rPr lang="en-US" b="0" i="0" dirty="0" smtClean="0">
                        <a:latin typeface="Cambria Math" panose="02040503050406030204" pitchFamily="18" charset="0"/>
                      </a:rPr>
                      <m:t>n</m:t>
                    </m:r>
                  </m:oMath>
                </a14:m>
                <a:r>
                  <a:rPr lang="en-US" dirty="0"/>
                  <a:t> are roots of trivial max-heap</a:t>
                </a:r>
              </a:p>
              <a:p>
                <a:pPr lvl="1"/>
                <a:r>
                  <a:rPr lang="en-US" dirty="0"/>
                  <a:t>Maintenance: Each iteration maintains the loop invariant. </a:t>
                </a:r>
              </a:p>
              <a:p>
                <a:pPr lvl="2"/>
                <a:r>
                  <a:rPr lang="en-US" dirty="0"/>
                  <a:t>Children of node I are numbered higher than I and are roots of max-heap</a:t>
                </a:r>
              </a:p>
              <a:p>
                <a:pPr lvl="2"/>
                <a:r>
                  <a:rPr lang="en-US" dirty="0"/>
                  <a:t>MAX-HEAPIFY(A, </a:t>
                </a:r>
                <a:r>
                  <a:rPr lang="en-US" dirty="0" err="1"/>
                  <a:t>i</a:t>
                </a:r>
                <a:r>
                  <a:rPr lang="en-US" dirty="0"/>
                  <a:t>) makes node </a:t>
                </a:r>
                <a:r>
                  <a:rPr lang="en-US" dirty="0" err="1"/>
                  <a:t>i</a:t>
                </a:r>
                <a:r>
                  <a:rPr lang="en-US" dirty="0"/>
                  <a:t> a max-heap root of its children(for nodes 2i and 2i+1)</a:t>
                </a:r>
              </a:p>
              <a:p>
                <a:pPr lvl="2"/>
                <a:r>
                  <a:rPr lang="en-US" dirty="0"/>
                  <a:t>MAX-HEAPIFY call preserves the property that nodes </a:t>
                </a:r>
                <a:r>
                  <a:rPr lang="en-US" dirty="0" err="1"/>
                  <a:t>i</a:t>
                </a:r>
                <a:r>
                  <a:rPr lang="en-US" dirty="0"/>
                  <a:t> + 1, </a:t>
                </a:r>
                <a:r>
                  <a:rPr lang="en-US" dirty="0" err="1"/>
                  <a:t>i</a:t>
                </a:r>
                <a:r>
                  <a:rPr lang="en-US" dirty="0"/>
                  <a:t> + 2,…, n are all roots of max-heaps </a:t>
                </a:r>
              </a:p>
              <a:p>
                <a:pPr lvl="2"/>
                <a:r>
                  <a:rPr lang="en-US" dirty="0"/>
                  <a:t>Decrementing I in for-loop re-establishes the for loop for next iteration</a:t>
                </a:r>
              </a:p>
            </p:txBody>
          </p:sp>
        </mc:Choice>
        <mc:Fallback xmlns="">
          <p:sp>
            <p:nvSpPr>
              <p:cNvPr id="3" name="Content Placeholder 2">
                <a:extLst>
                  <a:ext uri="{FF2B5EF4-FFF2-40B4-BE49-F238E27FC236}">
                    <a16:creationId xmlns:a16="http://schemas.microsoft.com/office/drawing/2014/main" id="{260E02C7-F0A2-4400-B3A9-5982057A6A78}"/>
                  </a:ext>
                </a:extLst>
              </p:cNvPr>
              <p:cNvSpPr>
                <a:spLocks noGrp="1" noRot="1" noChangeAspect="1" noMove="1" noResize="1" noEditPoints="1" noAdjustHandles="1" noChangeArrowheads="1" noChangeShapeType="1" noTextEdit="1"/>
              </p:cNvSpPr>
              <p:nvPr>
                <p:ph idx="1"/>
              </p:nvPr>
            </p:nvSpPr>
            <p:spPr>
              <a:xfrm>
                <a:off x="723859" y="2105483"/>
                <a:ext cx="8393638" cy="4195481"/>
              </a:xfrm>
              <a:blipFill>
                <a:blip r:embed="rId2"/>
                <a:stretch>
                  <a:fillRect l="-290" t="-1451" b="-43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633BF22-66E0-494A-AD0D-6AC9966EE203}"/>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5849EE42-2569-4792-B437-0F6AE7617A2C}"/>
              </a:ext>
            </a:extLst>
          </p:cNvPr>
          <p:cNvSpPr>
            <a:spLocks noGrp="1"/>
          </p:cNvSpPr>
          <p:nvPr>
            <p:ph type="sldNum" sz="quarter" idx="12"/>
          </p:nvPr>
        </p:nvSpPr>
        <p:spPr/>
        <p:txBody>
          <a:bodyPr/>
          <a:lstStyle/>
          <a:p>
            <a:fld id="{C9330682-99BE-4071-AC2E-0FDA91FFAE9F}" type="slidenum">
              <a:rPr lang="en-US" smtClean="0"/>
              <a:t>15</a:t>
            </a:fld>
            <a:endParaRPr lang="en-US"/>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12E428D5-16B6-4F45-93B8-EA40EB416C9D}"/>
                  </a:ext>
                </a:extLst>
              </p:cNvPr>
              <p:cNvGraphicFramePr>
                <a:graphicFrameLocks noGrp="1"/>
              </p:cNvGraphicFramePr>
              <p:nvPr>
                <p:extLst>
                  <p:ext uri="{D42A27DB-BD31-4B8C-83A1-F6EECF244321}">
                    <p14:modId xmlns:p14="http://schemas.microsoft.com/office/powerpoint/2010/main" val="1435731637"/>
                  </p:ext>
                </p:extLst>
              </p:nvPr>
            </p:nvGraphicFramePr>
            <p:xfrm>
              <a:off x="8397844" y="2997565"/>
              <a:ext cx="3644348" cy="1483360"/>
            </p:xfrm>
            <a:graphic>
              <a:graphicData uri="http://schemas.openxmlformats.org/drawingml/2006/table">
                <a:tbl>
                  <a:tblPr firstRow="1" bandRow="1">
                    <a:tableStyleId>{00A15C55-8517-42AA-B614-E9B94910E393}</a:tableStyleId>
                  </a:tblPr>
                  <a:tblGrid>
                    <a:gridCol w="371061">
                      <a:extLst>
                        <a:ext uri="{9D8B030D-6E8A-4147-A177-3AD203B41FA5}">
                          <a16:colId xmlns:a16="http://schemas.microsoft.com/office/drawing/2014/main" val="2064410794"/>
                        </a:ext>
                      </a:extLst>
                    </a:gridCol>
                    <a:gridCol w="3273287">
                      <a:extLst>
                        <a:ext uri="{9D8B030D-6E8A-4147-A177-3AD203B41FA5}">
                          <a16:colId xmlns:a16="http://schemas.microsoft.com/office/drawing/2014/main" val="3839194633"/>
                        </a:ext>
                      </a:extLst>
                    </a:gridCol>
                  </a:tblGrid>
                  <a:tr h="370840">
                    <a:tc gridSpan="2">
                      <a:txBody>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𝐵𝑢𝑖𝑙𝑑</m:t>
                                </m:r>
                                <m:r>
                                  <a:rPr lang="en-US" i="1" dirty="0" smtClean="0">
                                    <a:latin typeface="Cambria Math" panose="02040503050406030204" pitchFamily="18" charset="0"/>
                                  </a:rPr>
                                  <m:t>_</m:t>
                                </m:r>
                                <m:r>
                                  <a:rPr lang="en-US" i="1" dirty="0" smtClean="0">
                                    <a:latin typeface="Cambria Math" panose="02040503050406030204" pitchFamily="18" charset="0"/>
                                  </a:rPr>
                                  <m:t>𝑀𝑎𝑥</m:t>
                                </m:r>
                                <m:r>
                                  <a:rPr lang="en-US" i="1" dirty="0" smtClean="0">
                                    <a:latin typeface="Cambria Math" panose="02040503050406030204" pitchFamily="18" charset="0"/>
                                  </a:rPr>
                                  <m:t>_</m:t>
                                </m:r>
                                <m:r>
                                  <a:rPr lang="en-US" i="1" dirty="0" smtClean="0">
                                    <a:latin typeface="Cambria Math" panose="02040503050406030204" pitchFamily="18" charset="0"/>
                                  </a:rPr>
                                  <m:t>𝐻𝑒𝑎𝑝</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oMath>
                            </m:oMathPara>
                          </a14:m>
                          <a:endParaRPr lang="en-US" dirty="0"/>
                        </a:p>
                      </a:txBody>
                      <a:tcPr/>
                    </a:tc>
                    <a:tc hMerge="1">
                      <a:txBody>
                        <a:bodyPr/>
                        <a:lstStyle/>
                        <a:p>
                          <a:endParaRPr lang="en-US" dirty="0"/>
                        </a:p>
                      </a:txBody>
                      <a:tcPr/>
                    </a:tc>
                    <a:extLst>
                      <a:ext uri="{0D108BD9-81ED-4DB2-BD59-A6C34878D82A}">
                        <a16:rowId xmlns:a16="http://schemas.microsoft.com/office/drawing/2014/main" val="3777880945"/>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h𝑒𝑎𝑝</m:t>
                                </m:r>
                                <m:r>
                                  <a:rPr lang="en-US" i="1" dirty="0" smtClean="0">
                                    <a:latin typeface="Cambria Math" panose="02040503050406030204" pitchFamily="18" charset="0"/>
                                  </a:rPr>
                                  <m:t>_</m:t>
                                </m:r>
                                <m:r>
                                  <a:rPr lang="en-US" i="1" dirty="0" smtClean="0">
                                    <a:latin typeface="Cambria Math" panose="02040503050406030204" pitchFamily="18" charset="0"/>
                                  </a:rPr>
                                  <m:t>𝑠𝑖𝑧𝑒</m:t>
                                </m:r>
                                <m:r>
                                  <a:rPr lang="en-US" i="1" dirty="0" smtClean="0">
                                    <a:latin typeface="Cambria Math" panose="02040503050406030204" pitchFamily="18" charset="0"/>
                                  </a:rPr>
                                  <m:t>=</m:t>
                                </m:r>
                                <m:r>
                                  <a:rPr lang="en-US" i="1" dirty="0" err="1" smtClean="0">
                                    <a:latin typeface="Cambria Math" panose="02040503050406030204" pitchFamily="18" charset="0"/>
                                  </a:rPr>
                                  <m:t>𝐴</m:t>
                                </m:r>
                                <m:r>
                                  <a:rPr lang="en-US" i="1" dirty="0" err="1" smtClean="0">
                                    <a:latin typeface="Cambria Math" panose="02040503050406030204" pitchFamily="18" charset="0"/>
                                  </a:rPr>
                                  <m:t>.</m:t>
                                </m:r>
                                <m:r>
                                  <a:rPr lang="en-US" i="1" dirty="0" err="1" smtClean="0">
                                    <a:latin typeface="Cambria Math" panose="02040503050406030204" pitchFamily="18" charset="0"/>
                                  </a:rPr>
                                  <m:t>𝑙𝑒𝑛𝑔𝑡h</m:t>
                                </m:r>
                              </m:oMath>
                            </m:oMathPara>
                          </a14:m>
                          <a:endParaRPr lang="en-US" dirty="0"/>
                        </a:p>
                      </a:txBody>
                      <a:tcPr/>
                    </a:tc>
                    <a:extLst>
                      <a:ext uri="{0D108BD9-81ED-4DB2-BD59-A6C34878D82A}">
                        <a16:rowId xmlns:a16="http://schemas.microsoft.com/office/drawing/2014/main" val="934971730"/>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r>
                            <a:rPr lang="en-US" dirty="0"/>
                            <a:t>f</a:t>
                          </a:r>
                          <a14:m>
                            <m:oMath xmlns:m="http://schemas.openxmlformats.org/officeDocument/2006/math">
                              <m:r>
                                <a:rPr lang="en-US" i="1" dirty="0" smtClean="0">
                                  <a:latin typeface="Cambria Math" panose="02040503050406030204" pitchFamily="18" charset="0"/>
                                </a:rPr>
                                <m:t>𝑜𝑟</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𝑙𝑒𝑛𝑔𝑡h</m:t>
                                  </m:r>
                                  <m:r>
                                    <a:rPr lang="en-US" b="0" i="1" dirty="0" smtClean="0">
                                      <a:latin typeface="Cambria Math" panose="02040503050406030204" pitchFamily="18" charset="0"/>
                                    </a:rPr>
                                    <m:t>/2</m:t>
                                  </m:r>
                                </m:e>
                              </m:d>
                              <m:r>
                                <a:rPr lang="en-US" b="0" i="1" dirty="0" smtClean="0">
                                  <a:latin typeface="Cambria Math" panose="02040503050406030204" pitchFamily="18" charset="0"/>
                                </a:rPr>
                                <m:t> </m:t>
                              </m:r>
                              <m:r>
                                <a:rPr lang="en-US" b="0" i="1" dirty="0" smtClean="0">
                                  <a:latin typeface="Cambria Math" panose="02040503050406030204" pitchFamily="18" charset="0"/>
                                </a:rPr>
                                <m:t>𝑑𝑜𝑤𝑛𝑡𝑜</m:t>
                              </m:r>
                              <m:r>
                                <a:rPr lang="en-US" b="0" i="1" dirty="0" smtClean="0">
                                  <a:latin typeface="Cambria Math" panose="02040503050406030204" pitchFamily="18" charset="0"/>
                                </a:rPr>
                                <m:t> 1</m:t>
                              </m:r>
                            </m:oMath>
                          </a14:m>
                          <a:endParaRPr lang="en-US" dirty="0"/>
                        </a:p>
                      </a:txBody>
                      <a:tcPr/>
                    </a:tc>
                    <a:extLst>
                      <a:ext uri="{0D108BD9-81ED-4DB2-BD59-A6C34878D82A}">
                        <a16:rowId xmlns:a16="http://schemas.microsoft.com/office/drawing/2014/main" val="3458744515"/>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𝑀𝑎𝑥</m:t>
                                </m:r>
                                <m:r>
                                  <a:rPr lang="en-US" b="0" i="1" smtClean="0">
                                    <a:latin typeface="Cambria Math" panose="02040503050406030204" pitchFamily="18" charset="0"/>
                                  </a:rPr>
                                  <m:t>_</m:t>
                                </m:r>
                                <m:r>
                                  <a:rPr lang="en-US" b="0" i="1" smtClean="0">
                                    <a:latin typeface="Cambria Math" panose="02040503050406030204" pitchFamily="18" charset="0"/>
                                  </a:rPr>
                                  <m:t>𝐻𝑒𝑎𝑝𝑖𝑓𝑦</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906530929"/>
                      </a:ext>
                    </a:extLst>
                  </a:tr>
                </a:tbl>
              </a:graphicData>
            </a:graphic>
          </p:graphicFrame>
        </mc:Choice>
        <mc:Fallback xmlns="">
          <p:graphicFrame>
            <p:nvGraphicFramePr>
              <p:cNvPr id="6" name="Table 5">
                <a:extLst>
                  <a:ext uri="{FF2B5EF4-FFF2-40B4-BE49-F238E27FC236}">
                    <a16:creationId xmlns:a16="http://schemas.microsoft.com/office/drawing/2014/main" id="{12E428D5-16B6-4F45-93B8-EA40EB416C9D}"/>
                  </a:ext>
                </a:extLst>
              </p:cNvPr>
              <p:cNvGraphicFramePr>
                <a:graphicFrameLocks noGrp="1"/>
              </p:cNvGraphicFramePr>
              <p:nvPr>
                <p:extLst>
                  <p:ext uri="{D42A27DB-BD31-4B8C-83A1-F6EECF244321}">
                    <p14:modId xmlns:p14="http://schemas.microsoft.com/office/powerpoint/2010/main" val="1435731637"/>
                  </p:ext>
                </p:extLst>
              </p:nvPr>
            </p:nvGraphicFramePr>
            <p:xfrm>
              <a:off x="8397844" y="2997565"/>
              <a:ext cx="3644348" cy="1483360"/>
            </p:xfrm>
            <a:graphic>
              <a:graphicData uri="http://schemas.openxmlformats.org/drawingml/2006/table">
                <a:tbl>
                  <a:tblPr firstRow="1" bandRow="1">
                    <a:tableStyleId>{00A15C55-8517-42AA-B614-E9B94910E393}</a:tableStyleId>
                  </a:tblPr>
                  <a:tblGrid>
                    <a:gridCol w="371061">
                      <a:extLst>
                        <a:ext uri="{9D8B030D-6E8A-4147-A177-3AD203B41FA5}">
                          <a16:colId xmlns:a16="http://schemas.microsoft.com/office/drawing/2014/main" val="2064410794"/>
                        </a:ext>
                      </a:extLst>
                    </a:gridCol>
                    <a:gridCol w="3273287">
                      <a:extLst>
                        <a:ext uri="{9D8B030D-6E8A-4147-A177-3AD203B41FA5}">
                          <a16:colId xmlns:a16="http://schemas.microsoft.com/office/drawing/2014/main" val="3839194633"/>
                        </a:ext>
                      </a:extLst>
                    </a:gridCol>
                  </a:tblGrid>
                  <a:tr h="370840">
                    <a:tc gridSpan="2">
                      <a:txBody>
                        <a:bodyPr/>
                        <a:lstStyle/>
                        <a:p>
                          <a:endParaRPr lang="en-US"/>
                        </a:p>
                      </a:txBody>
                      <a:tcPr>
                        <a:blipFill>
                          <a:blip r:embed="rId3"/>
                          <a:stretch>
                            <a:fillRect l="-167" t="-1639" r="-668" b="-316393"/>
                          </a:stretch>
                        </a:blipFill>
                      </a:tcPr>
                    </a:tc>
                    <a:tc hMerge="1">
                      <a:txBody>
                        <a:bodyPr/>
                        <a:lstStyle/>
                        <a:p>
                          <a:endParaRPr lang="en-US" dirty="0"/>
                        </a:p>
                      </a:txBody>
                      <a:tcPr/>
                    </a:tc>
                    <a:extLst>
                      <a:ext uri="{0D108BD9-81ED-4DB2-BD59-A6C34878D82A}">
                        <a16:rowId xmlns:a16="http://schemas.microsoft.com/office/drawing/2014/main" val="3777880945"/>
                      </a:ext>
                    </a:extLst>
                  </a:tr>
                  <a:tr h="370840">
                    <a:tc>
                      <a:txBody>
                        <a:bodyPr/>
                        <a:lstStyle/>
                        <a:p>
                          <a:endParaRPr lang="en-US"/>
                        </a:p>
                      </a:txBody>
                      <a:tcPr>
                        <a:blipFill>
                          <a:blip r:embed="rId3"/>
                          <a:stretch>
                            <a:fillRect l="-1639" t="-100000" r="-888525" b="-211290"/>
                          </a:stretch>
                        </a:blipFill>
                      </a:tcPr>
                    </a:tc>
                    <a:tc>
                      <a:txBody>
                        <a:bodyPr/>
                        <a:lstStyle/>
                        <a:p>
                          <a:endParaRPr lang="en-US"/>
                        </a:p>
                      </a:txBody>
                      <a:tcPr>
                        <a:blipFill>
                          <a:blip r:embed="rId3"/>
                          <a:stretch>
                            <a:fillRect l="-11524" t="-100000" r="-743" b="-211290"/>
                          </a:stretch>
                        </a:blipFill>
                      </a:tcPr>
                    </a:tc>
                    <a:extLst>
                      <a:ext uri="{0D108BD9-81ED-4DB2-BD59-A6C34878D82A}">
                        <a16:rowId xmlns:a16="http://schemas.microsoft.com/office/drawing/2014/main" val="934971730"/>
                      </a:ext>
                    </a:extLst>
                  </a:tr>
                  <a:tr h="370840">
                    <a:tc>
                      <a:txBody>
                        <a:bodyPr/>
                        <a:lstStyle/>
                        <a:p>
                          <a:endParaRPr lang="en-US"/>
                        </a:p>
                      </a:txBody>
                      <a:tcPr>
                        <a:blipFill>
                          <a:blip r:embed="rId3"/>
                          <a:stretch>
                            <a:fillRect l="-1639" t="-203279" r="-888525" b="-114754"/>
                          </a:stretch>
                        </a:blipFill>
                      </a:tcPr>
                    </a:tc>
                    <a:tc>
                      <a:txBody>
                        <a:bodyPr/>
                        <a:lstStyle/>
                        <a:p>
                          <a:endParaRPr lang="en-US"/>
                        </a:p>
                      </a:txBody>
                      <a:tcPr>
                        <a:blipFill>
                          <a:blip r:embed="rId3"/>
                          <a:stretch>
                            <a:fillRect l="-11524" t="-203279" r="-743" b="-114754"/>
                          </a:stretch>
                        </a:blipFill>
                      </a:tcPr>
                    </a:tc>
                    <a:extLst>
                      <a:ext uri="{0D108BD9-81ED-4DB2-BD59-A6C34878D82A}">
                        <a16:rowId xmlns:a16="http://schemas.microsoft.com/office/drawing/2014/main" val="3458744515"/>
                      </a:ext>
                    </a:extLst>
                  </a:tr>
                  <a:tr h="370840">
                    <a:tc>
                      <a:txBody>
                        <a:bodyPr/>
                        <a:lstStyle/>
                        <a:p>
                          <a:endParaRPr lang="en-US"/>
                        </a:p>
                      </a:txBody>
                      <a:tcPr>
                        <a:blipFill>
                          <a:blip r:embed="rId3"/>
                          <a:stretch>
                            <a:fillRect l="-1639" t="-303279" r="-888525" b="-14754"/>
                          </a:stretch>
                        </a:blipFill>
                      </a:tcPr>
                    </a:tc>
                    <a:tc>
                      <a:txBody>
                        <a:bodyPr/>
                        <a:lstStyle/>
                        <a:p>
                          <a:endParaRPr lang="en-US"/>
                        </a:p>
                      </a:txBody>
                      <a:tcPr>
                        <a:blipFill>
                          <a:blip r:embed="rId3"/>
                          <a:stretch>
                            <a:fillRect l="-11524" t="-303279" r="-743" b="-14754"/>
                          </a:stretch>
                        </a:blipFill>
                      </a:tcPr>
                    </a:tc>
                    <a:extLst>
                      <a:ext uri="{0D108BD9-81ED-4DB2-BD59-A6C34878D82A}">
                        <a16:rowId xmlns:a16="http://schemas.microsoft.com/office/drawing/2014/main" val="906530929"/>
                      </a:ext>
                    </a:extLst>
                  </a:tr>
                </a:tbl>
              </a:graphicData>
            </a:graphic>
          </p:graphicFrame>
        </mc:Fallback>
      </mc:AlternateContent>
      <p:sp>
        <p:nvSpPr>
          <p:cNvPr id="7" name="Rectangle 6">
            <a:extLst>
              <a:ext uri="{FF2B5EF4-FFF2-40B4-BE49-F238E27FC236}">
                <a16:creationId xmlns:a16="http://schemas.microsoft.com/office/drawing/2014/main" id="{17ECACA9-EE2C-41CE-BB10-46776383B7F0}"/>
              </a:ext>
            </a:extLst>
          </p:cNvPr>
          <p:cNvSpPr/>
          <p:nvPr/>
        </p:nvSpPr>
        <p:spPr>
          <a:xfrm>
            <a:off x="9117497" y="4563883"/>
            <a:ext cx="2541080" cy="338554"/>
          </a:xfrm>
          <a:prstGeom prst="rect">
            <a:avLst/>
          </a:prstGeom>
          <a:noFill/>
        </p:spPr>
        <p:txBody>
          <a:bodyPr wrap="none" lIns="91440" tIns="45720" rIns="91440" bIns="45720">
            <a:spAutoFit/>
          </a:bodyPr>
          <a:lstStyle/>
          <a:p>
            <a:pPr algn="ctr"/>
            <a:r>
              <a:rPr lang="en-US" sz="1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Time Complexity = O(n)</a:t>
            </a:r>
          </a:p>
        </p:txBody>
      </p:sp>
    </p:spTree>
    <p:extLst>
      <p:ext uri="{BB962C8B-B14F-4D97-AF65-F5344CB8AC3E}">
        <p14:creationId xmlns:p14="http://schemas.microsoft.com/office/powerpoint/2010/main" val="1898991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4246-F4A6-4C3C-8DEE-7A272796B049}"/>
              </a:ext>
            </a:extLst>
          </p:cNvPr>
          <p:cNvSpPr>
            <a:spLocks noGrp="1"/>
          </p:cNvSpPr>
          <p:nvPr>
            <p:ph type="title"/>
          </p:nvPr>
        </p:nvSpPr>
        <p:spPr/>
        <p:txBody>
          <a:bodyPr/>
          <a:lstStyle/>
          <a:p>
            <a:r>
              <a:rPr lang="en-US" dirty="0"/>
              <a:t>Building Max-heap</a:t>
            </a:r>
          </a:p>
        </p:txBody>
      </p:sp>
      <p:sp>
        <p:nvSpPr>
          <p:cNvPr id="3" name="Content Placeholder 2">
            <a:extLst>
              <a:ext uri="{FF2B5EF4-FFF2-40B4-BE49-F238E27FC236}">
                <a16:creationId xmlns:a16="http://schemas.microsoft.com/office/drawing/2014/main" id="{ECE7C7B9-3883-4CBC-A7A1-7CFAEA31E2FE}"/>
              </a:ext>
            </a:extLst>
          </p:cNvPr>
          <p:cNvSpPr>
            <a:spLocks noGrp="1"/>
          </p:cNvSpPr>
          <p:nvPr>
            <p:ph idx="1"/>
          </p:nvPr>
        </p:nvSpPr>
        <p:spPr>
          <a:xfrm>
            <a:off x="1118006" y="1336873"/>
            <a:ext cx="8946541" cy="4195481"/>
          </a:xfrm>
        </p:spPr>
        <p:txBody>
          <a:bodyPr/>
          <a:lstStyle/>
          <a:p>
            <a:r>
              <a:rPr lang="en-US" b="1" dirty="0">
                <a:solidFill>
                  <a:srgbClr val="FFFF00"/>
                </a:solidFill>
              </a:rPr>
              <a:t>Termination</a:t>
            </a:r>
            <a:r>
              <a:rPr lang="en-US" dirty="0"/>
              <a:t>: At termination, </a:t>
            </a:r>
            <a:r>
              <a:rPr lang="en-US" dirty="0" err="1"/>
              <a:t>i</a:t>
            </a:r>
            <a:r>
              <a:rPr lang="en-US" dirty="0"/>
              <a:t> = 0. By the loop invariant, each node 1, 2,…,n is the root of a max-heap. In particular, node 1 is. </a:t>
            </a:r>
            <a:br>
              <a:rPr lang="en-US" dirty="0"/>
            </a:br>
            <a:endParaRPr lang="en-US" dirty="0"/>
          </a:p>
        </p:txBody>
      </p:sp>
      <p:sp>
        <p:nvSpPr>
          <p:cNvPr id="4" name="Footer Placeholder 3">
            <a:extLst>
              <a:ext uri="{FF2B5EF4-FFF2-40B4-BE49-F238E27FC236}">
                <a16:creationId xmlns:a16="http://schemas.microsoft.com/office/drawing/2014/main" id="{66AFA78F-1F42-42E7-9BEA-7183B92F8BB8}"/>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CE0E9A94-EAC2-4018-8ACC-1E045DCE76ED}"/>
              </a:ext>
            </a:extLst>
          </p:cNvPr>
          <p:cNvSpPr>
            <a:spLocks noGrp="1"/>
          </p:cNvSpPr>
          <p:nvPr>
            <p:ph type="sldNum" sz="quarter" idx="12"/>
          </p:nvPr>
        </p:nvSpPr>
        <p:spPr/>
        <p:txBody>
          <a:bodyPr/>
          <a:lstStyle/>
          <a:p>
            <a:fld id="{C9330682-99BE-4071-AC2E-0FDA91FFAE9F}" type="slidenum">
              <a:rPr lang="en-US" smtClean="0"/>
              <a:t>16</a:t>
            </a:fld>
            <a:endParaRPr lang="en-US"/>
          </a:p>
        </p:txBody>
      </p:sp>
      <p:graphicFrame>
        <p:nvGraphicFramePr>
          <p:cNvPr id="6" name="Table 5">
            <a:extLst>
              <a:ext uri="{FF2B5EF4-FFF2-40B4-BE49-F238E27FC236}">
                <a16:creationId xmlns:a16="http://schemas.microsoft.com/office/drawing/2014/main" id="{D86A994D-9B2E-4B6D-AE47-CDE9163005C7}"/>
              </a:ext>
            </a:extLst>
          </p:cNvPr>
          <p:cNvGraphicFramePr>
            <a:graphicFrameLocks noGrp="1"/>
          </p:cNvGraphicFramePr>
          <p:nvPr>
            <p:extLst>
              <p:ext uri="{D42A27DB-BD31-4B8C-83A1-F6EECF244321}">
                <p14:modId xmlns:p14="http://schemas.microsoft.com/office/powerpoint/2010/main" val="309526463"/>
              </p:ext>
            </p:extLst>
          </p:nvPr>
        </p:nvGraphicFramePr>
        <p:xfrm>
          <a:off x="646111" y="2493230"/>
          <a:ext cx="4589370" cy="370840"/>
        </p:xfrm>
        <a:graphic>
          <a:graphicData uri="http://schemas.openxmlformats.org/drawingml/2006/table">
            <a:tbl>
              <a:tblPr firstRow="1" bandRow="1">
                <a:tableStyleId>{00A15C55-8517-42AA-B614-E9B94910E393}</a:tableStyleId>
              </a:tblPr>
              <a:tblGrid>
                <a:gridCol w="458937">
                  <a:extLst>
                    <a:ext uri="{9D8B030D-6E8A-4147-A177-3AD203B41FA5}">
                      <a16:colId xmlns:a16="http://schemas.microsoft.com/office/drawing/2014/main" val="912690207"/>
                    </a:ext>
                  </a:extLst>
                </a:gridCol>
                <a:gridCol w="458937">
                  <a:extLst>
                    <a:ext uri="{9D8B030D-6E8A-4147-A177-3AD203B41FA5}">
                      <a16:colId xmlns:a16="http://schemas.microsoft.com/office/drawing/2014/main" val="3499215566"/>
                    </a:ext>
                  </a:extLst>
                </a:gridCol>
                <a:gridCol w="458937">
                  <a:extLst>
                    <a:ext uri="{9D8B030D-6E8A-4147-A177-3AD203B41FA5}">
                      <a16:colId xmlns:a16="http://schemas.microsoft.com/office/drawing/2014/main" val="3226886223"/>
                    </a:ext>
                  </a:extLst>
                </a:gridCol>
                <a:gridCol w="458937">
                  <a:extLst>
                    <a:ext uri="{9D8B030D-6E8A-4147-A177-3AD203B41FA5}">
                      <a16:colId xmlns:a16="http://schemas.microsoft.com/office/drawing/2014/main" val="542893018"/>
                    </a:ext>
                  </a:extLst>
                </a:gridCol>
                <a:gridCol w="458937">
                  <a:extLst>
                    <a:ext uri="{9D8B030D-6E8A-4147-A177-3AD203B41FA5}">
                      <a16:colId xmlns:a16="http://schemas.microsoft.com/office/drawing/2014/main" val="3777994387"/>
                    </a:ext>
                  </a:extLst>
                </a:gridCol>
                <a:gridCol w="458937">
                  <a:extLst>
                    <a:ext uri="{9D8B030D-6E8A-4147-A177-3AD203B41FA5}">
                      <a16:colId xmlns:a16="http://schemas.microsoft.com/office/drawing/2014/main" val="442329447"/>
                    </a:ext>
                  </a:extLst>
                </a:gridCol>
                <a:gridCol w="458937">
                  <a:extLst>
                    <a:ext uri="{9D8B030D-6E8A-4147-A177-3AD203B41FA5}">
                      <a16:colId xmlns:a16="http://schemas.microsoft.com/office/drawing/2014/main" val="4077107382"/>
                    </a:ext>
                  </a:extLst>
                </a:gridCol>
                <a:gridCol w="458937">
                  <a:extLst>
                    <a:ext uri="{9D8B030D-6E8A-4147-A177-3AD203B41FA5}">
                      <a16:colId xmlns:a16="http://schemas.microsoft.com/office/drawing/2014/main" val="2777597539"/>
                    </a:ext>
                  </a:extLst>
                </a:gridCol>
                <a:gridCol w="458937">
                  <a:extLst>
                    <a:ext uri="{9D8B030D-6E8A-4147-A177-3AD203B41FA5}">
                      <a16:colId xmlns:a16="http://schemas.microsoft.com/office/drawing/2014/main" val="3984532233"/>
                    </a:ext>
                  </a:extLst>
                </a:gridCol>
                <a:gridCol w="458937">
                  <a:extLst>
                    <a:ext uri="{9D8B030D-6E8A-4147-A177-3AD203B41FA5}">
                      <a16:colId xmlns:a16="http://schemas.microsoft.com/office/drawing/2014/main" val="60099784"/>
                    </a:ext>
                  </a:extLst>
                </a:gridCol>
              </a:tblGrid>
              <a:tr h="370840">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2</a:t>
                      </a:r>
                    </a:p>
                  </a:txBody>
                  <a:tcPr/>
                </a:tc>
                <a:tc>
                  <a:txBody>
                    <a:bodyPr/>
                    <a:lstStyle/>
                    <a:p>
                      <a:r>
                        <a:rPr lang="en-US" dirty="0"/>
                        <a:t>16</a:t>
                      </a:r>
                    </a:p>
                  </a:txBody>
                  <a:tcPr/>
                </a:tc>
                <a:tc>
                  <a:txBody>
                    <a:bodyPr/>
                    <a:lstStyle/>
                    <a:p>
                      <a:r>
                        <a:rPr lang="en-US" dirty="0"/>
                        <a:t>9</a:t>
                      </a:r>
                    </a:p>
                  </a:txBody>
                  <a:tcPr>
                    <a:solidFill>
                      <a:srgbClr val="00B0F0"/>
                    </a:solidFill>
                  </a:tcPr>
                </a:tc>
                <a:tc>
                  <a:txBody>
                    <a:bodyPr/>
                    <a:lstStyle/>
                    <a:p>
                      <a:r>
                        <a:rPr lang="en-US" dirty="0"/>
                        <a:t>10</a:t>
                      </a:r>
                    </a:p>
                  </a:txBody>
                  <a:tcPr>
                    <a:solidFill>
                      <a:srgbClr val="00B0F0"/>
                    </a:solidFill>
                  </a:tcPr>
                </a:tc>
                <a:tc>
                  <a:txBody>
                    <a:bodyPr/>
                    <a:lstStyle/>
                    <a:p>
                      <a:r>
                        <a:rPr lang="en-US" dirty="0"/>
                        <a:t>14</a:t>
                      </a:r>
                    </a:p>
                  </a:txBody>
                  <a:tcPr>
                    <a:solidFill>
                      <a:srgbClr val="00B0F0"/>
                    </a:solidFill>
                  </a:tcPr>
                </a:tc>
                <a:tc>
                  <a:txBody>
                    <a:bodyPr/>
                    <a:lstStyle/>
                    <a:p>
                      <a:r>
                        <a:rPr lang="en-US" dirty="0"/>
                        <a:t>8</a:t>
                      </a:r>
                    </a:p>
                  </a:txBody>
                  <a:tcPr>
                    <a:solidFill>
                      <a:srgbClr val="00B0F0"/>
                    </a:solidFill>
                  </a:tcPr>
                </a:tc>
                <a:tc>
                  <a:txBody>
                    <a:bodyPr/>
                    <a:lstStyle/>
                    <a:p>
                      <a:r>
                        <a:rPr lang="en-US" dirty="0"/>
                        <a:t>7</a:t>
                      </a:r>
                    </a:p>
                  </a:txBody>
                  <a:tcPr>
                    <a:solidFill>
                      <a:srgbClr val="00B0F0"/>
                    </a:solidFill>
                  </a:tcPr>
                </a:tc>
                <a:extLst>
                  <a:ext uri="{0D108BD9-81ED-4DB2-BD59-A6C34878D82A}">
                    <a16:rowId xmlns:a16="http://schemas.microsoft.com/office/drawing/2014/main" val="698254663"/>
                  </a:ext>
                </a:extLst>
              </a:tr>
            </a:tbl>
          </a:graphicData>
        </a:graphic>
      </p:graphicFrame>
      <p:grpSp>
        <p:nvGrpSpPr>
          <p:cNvPr id="16" name="Group 15">
            <a:extLst>
              <a:ext uri="{FF2B5EF4-FFF2-40B4-BE49-F238E27FC236}">
                <a16:creationId xmlns:a16="http://schemas.microsoft.com/office/drawing/2014/main" id="{FBCC4394-8746-4E10-A250-9A18952C3588}"/>
              </a:ext>
            </a:extLst>
          </p:cNvPr>
          <p:cNvGrpSpPr/>
          <p:nvPr/>
        </p:nvGrpSpPr>
        <p:grpSpPr>
          <a:xfrm>
            <a:off x="646111" y="3227971"/>
            <a:ext cx="3210272" cy="880203"/>
            <a:chOff x="646111" y="3227971"/>
            <a:chExt cx="3210272" cy="880203"/>
          </a:xfrm>
        </p:grpSpPr>
        <p:sp>
          <p:nvSpPr>
            <p:cNvPr id="14" name="Rectangle 13">
              <a:extLst>
                <a:ext uri="{FF2B5EF4-FFF2-40B4-BE49-F238E27FC236}">
                  <a16:creationId xmlns:a16="http://schemas.microsoft.com/office/drawing/2014/main" id="{D91B8905-2FDC-4E20-A920-A80B8C864F74}"/>
                </a:ext>
              </a:extLst>
            </p:cNvPr>
            <p:cNvSpPr/>
            <p:nvPr/>
          </p:nvSpPr>
          <p:spPr>
            <a:xfrm>
              <a:off x="646111" y="3227971"/>
              <a:ext cx="3210272" cy="8802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4B114539-ED0B-434D-8C2C-272A9B4F720E}"/>
                </a:ext>
              </a:extLst>
            </p:cNvPr>
            <p:cNvSpPr/>
            <p:nvPr/>
          </p:nvSpPr>
          <p:spPr>
            <a:xfrm>
              <a:off x="742122" y="3429000"/>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9</a:t>
              </a:r>
            </a:p>
          </p:txBody>
        </p:sp>
        <p:sp>
          <p:nvSpPr>
            <p:cNvPr id="8" name="Oval 7">
              <a:extLst>
                <a:ext uri="{FF2B5EF4-FFF2-40B4-BE49-F238E27FC236}">
                  <a16:creationId xmlns:a16="http://schemas.microsoft.com/office/drawing/2014/main" id="{99112EB8-20D5-4155-9000-7AD25D4B1609}"/>
                </a:ext>
              </a:extLst>
            </p:cNvPr>
            <p:cNvSpPr/>
            <p:nvPr/>
          </p:nvSpPr>
          <p:spPr>
            <a:xfrm>
              <a:off x="1361661" y="3426314"/>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10</a:t>
              </a:r>
            </a:p>
          </p:txBody>
        </p:sp>
        <p:sp>
          <p:nvSpPr>
            <p:cNvPr id="9" name="Oval 8">
              <a:extLst>
                <a:ext uri="{FF2B5EF4-FFF2-40B4-BE49-F238E27FC236}">
                  <a16:creationId xmlns:a16="http://schemas.microsoft.com/office/drawing/2014/main" id="{F88F1326-4DC4-42DA-94B9-0F32856E4AF8}"/>
                </a:ext>
              </a:extLst>
            </p:cNvPr>
            <p:cNvSpPr/>
            <p:nvPr/>
          </p:nvSpPr>
          <p:spPr>
            <a:xfrm>
              <a:off x="1961253" y="3442879"/>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14</a:t>
              </a:r>
            </a:p>
          </p:txBody>
        </p:sp>
        <p:sp>
          <p:nvSpPr>
            <p:cNvPr id="10" name="Oval 9">
              <a:extLst>
                <a:ext uri="{FF2B5EF4-FFF2-40B4-BE49-F238E27FC236}">
                  <a16:creationId xmlns:a16="http://schemas.microsoft.com/office/drawing/2014/main" id="{6A4A58B9-21C5-41D8-BC0B-0F0609CDCE17}"/>
                </a:ext>
              </a:extLst>
            </p:cNvPr>
            <p:cNvSpPr/>
            <p:nvPr/>
          </p:nvSpPr>
          <p:spPr>
            <a:xfrm>
              <a:off x="2602512" y="3442879"/>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8</a:t>
              </a:r>
            </a:p>
          </p:txBody>
        </p:sp>
        <p:sp>
          <p:nvSpPr>
            <p:cNvPr id="11" name="Oval 10">
              <a:extLst>
                <a:ext uri="{FF2B5EF4-FFF2-40B4-BE49-F238E27FC236}">
                  <a16:creationId xmlns:a16="http://schemas.microsoft.com/office/drawing/2014/main" id="{85325527-9534-4812-9B7E-5CBCE8490034}"/>
                </a:ext>
              </a:extLst>
            </p:cNvPr>
            <p:cNvSpPr/>
            <p:nvPr/>
          </p:nvSpPr>
          <p:spPr>
            <a:xfrm>
              <a:off x="3225071" y="3442879"/>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grpSp>
      <p:graphicFrame>
        <p:nvGraphicFramePr>
          <p:cNvPr id="15" name="Table 14">
            <a:extLst>
              <a:ext uri="{FF2B5EF4-FFF2-40B4-BE49-F238E27FC236}">
                <a16:creationId xmlns:a16="http://schemas.microsoft.com/office/drawing/2014/main" id="{E59A2776-1CEF-42EC-8B26-27498472AB87}"/>
              </a:ext>
            </a:extLst>
          </p:cNvPr>
          <p:cNvGraphicFramePr>
            <a:graphicFrameLocks noGrp="1"/>
          </p:cNvGraphicFramePr>
          <p:nvPr>
            <p:extLst>
              <p:ext uri="{D42A27DB-BD31-4B8C-83A1-F6EECF244321}">
                <p14:modId xmlns:p14="http://schemas.microsoft.com/office/powerpoint/2010/main" val="1376575317"/>
              </p:ext>
            </p:extLst>
          </p:nvPr>
        </p:nvGraphicFramePr>
        <p:xfrm>
          <a:off x="646111" y="2122390"/>
          <a:ext cx="4589370" cy="370840"/>
        </p:xfrm>
        <a:graphic>
          <a:graphicData uri="http://schemas.openxmlformats.org/drawingml/2006/table">
            <a:tbl>
              <a:tblPr firstRow="1" bandRow="1">
                <a:tableStyleId>{D27102A9-8310-4765-A935-A1911B00CA55}</a:tableStyleId>
              </a:tblPr>
              <a:tblGrid>
                <a:gridCol w="458937">
                  <a:extLst>
                    <a:ext uri="{9D8B030D-6E8A-4147-A177-3AD203B41FA5}">
                      <a16:colId xmlns:a16="http://schemas.microsoft.com/office/drawing/2014/main" val="912690207"/>
                    </a:ext>
                  </a:extLst>
                </a:gridCol>
                <a:gridCol w="458937">
                  <a:extLst>
                    <a:ext uri="{9D8B030D-6E8A-4147-A177-3AD203B41FA5}">
                      <a16:colId xmlns:a16="http://schemas.microsoft.com/office/drawing/2014/main" val="3499215566"/>
                    </a:ext>
                  </a:extLst>
                </a:gridCol>
                <a:gridCol w="458937">
                  <a:extLst>
                    <a:ext uri="{9D8B030D-6E8A-4147-A177-3AD203B41FA5}">
                      <a16:colId xmlns:a16="http://schemas.microsoft.com/office/drawing/2014/main" val="3226886223"/>
                    </a:ext>
                  </a:extLst>
                </a:gridCol>
                <a:gridCol w="458937">
                  <a:extLst>
                    <a:ext uri="{9D8B030D-6E8A-4147-A177-3AD203B41FA5}">
                      <a16:colId xmlns:a16="http://schemas.microsoft.com/office/drawing/2014/main" val="542893018"/>
                    </a:ext>
                  </a:extLst>
                </a:gridCol>
                <a:gridCol w="458937">
                  <a:extLst>
                    <a:ext uri="{9D8B030D-6E8A-4147-A177-3AD203B41FA5}">
                      <a16:colId xmlns:a16="http://schemas.microsoft.com/office/drawing/2014/main" val="3777994387"/>
                    </a:ext>
                  </a:extLst>
                </a:gridCol>
                <a:gridCol w="458937">
                  <a:extLst>
                    <a:ext uri="{9D8B030D-6E8A-4147-A177-3AD203B41FA5}">
                      <a16:colId xmlns:a16="http://schemas.microsoft.com/office/drawing/2014/main" val="442329447"/>
                    </a:ext>
                  </a:extLst>
                </a:gridCol>
                <a:gridCol w="458937">
                  <a:extLst>
                    <a:ext uri="{9D8B030D-6E8A-4147-A177-3AD203B41FA5}">
                      <a16:colId xmlns:a16="http://schemas.microsoft.com/office/drawing/2014/main" val="4077107382"/>
                    </a:ext>
                  </a:extLst>
                </a:gridCol>
                <a:gridCol w="458937">
                  <a:extLst>
                    <a:ext uri="{9D8B030D-6E8A-4147-A177-3AD203B41FA5}">
                      <a16:colId xmlns:a16="http://schemas.microsoft.com/office/drawing/2014/main" val="2777597539"/>
                    </a:ext>
                  </a:extLst>
                </a:gridCol>
                <a:gridCol w="458937">
                  <a:extLst>
                    <a:ext uri="{9D8B030D-6E8A-4147-A177-3AD203B41FA5}">
                      <a16:colId xmlns:a16="http://schemas.microsoft.com/office/drawing/2014/main" val="3984532233"/>
                    </a:ext>
                  </a:extLst>
                </a:gridCol>
                <a:gridCol w="458937">
                  <a:extLst>
                    <a:ext uri="{9D8B030D-6E8A-4147-A177-3AD203B41FA5}">
                      <a16:colId xmlns:a16="http://schemas.microsoft.com/office/drawing/2014/main" val="60099784"/>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698254663"/>
                  </a:ext>
                </a:extLst>
              </a:tr>
            </a:tbl>
          </a:graphicData>
        </a:graphic>
      </p:graphicFrame>
      <p:grpSp>
        <p:nvGrpSpPr>
          <p:cNvPr id="17" name="Group 16">
            <a:extLst>
              <a:ext uri="{FF2B5EF4-FFF2-40B4-BE49-F238E27FC236}">
                <a16:creationId xmlns:a16="http://schemas.microsoft.com/office/drawing/2014/main" id="{3378077F-A32E-4367-A22E-0B83E4623DD1}"/>
              </a:ext>
            </a:extLst>
          </p:cNvPr>
          <p:cNvGrpSpPr/>
          <p:nvPr/>
        </p:nvGrpSpPr>
        <p:grpSpPr>
          <a:xfrm>
            <a:off x="646111" y="4264514"/>
            <a:ext cx="3210272" cy="1424420"/>
            <a:chOff x="646111" y="3227971"/>
            <a:chExt cx="3210272" cy="1424420"/>
          </a:xfrm>
        </p:grpSpPr>
        <p:sp>
          <p:nvSpPr>
            <p:cNvPr id="18" name="Rectangle 17">
              <a:extLst>
                <a:ext uri="{FF2B5EF4-FFF2-40B4-BE49-F238E27FC236}">
                  <a16:creationId xmlns:a16="http://schemas.microsoft.com/office/drawing/2014/main" id="{70416908-6CDA-4959-8E35-355BE4A509B1}"/>
                </a:ext>
              </a:extLst>
            </p:cNvPr>
            <p:cNvSpPr/>
            <p:nvPr/>
          </p:nvSpPr>
          <p:spPr>
            <a:xfrm>
              <a:off x="646111" y="3227971"/>
              <a:ext cx="3210272" cy="14244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B0160AD8-C851-4BA2-9C6D-F4D0135EEAF5}"/>
                </a:ext>
              </a:extLst>
            </p:cNvPr>
            <p:cNvSpPr/>
            <p:nvPr/>
          </p:nvSpPr>
          <p:spPr>
            <a:xfrm>
              <a:off x="742122" y="4038601"/>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9</a:t>
              </a:r>
            </a:p>
          </p:txBody>
        </p:sp>
        <p:sp>
          <p:nvSpPr>
            <p:cNvPr id="20" name="Oval 19">
              <a:extLst>
                <a:ext uri="{FF2B5EF4-FFF2-40B4-BE49-F238E27FC236}">
                  <a16:creationId xmlns:a16="http://schemas.microsoft.com/office/drawing/2014/main" id="{69E431A2-068C-4650-BACB-EF54EA313919}"/>
                </a:ext>
              </a:extLst>
            </p:cNvPr>
            <p:cNvSpPr/>
            <p:nvPr/>
          </p:nvSpPr>
          <p:spPr>
            <a:xfrm>
              <a:off x="1361661" y="4035915"/>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10</a:t>
              </a:r>
            </a:p>
          </p:txBody>
        </p:sp>
        <p:sp>
          <p:nvSpPr>
            <p:cNvPr id="21" name="Oval 20">
              <a:extLst>
                <a:ext uri="{FF2B5EF4-FFF2-40B4-BE49-F238E27FC236}">
                  <a16:creationId xmlns:a16="http://schemas.microsoft.com/office/drawing/2014/main" id="{A1F32B1B-1A0B-47CA-A644-0178037026CB}"/>
                </a:ext>
              </a:extLst>
            </p:cNvPr>
            <p:cNvSpPr/>
            <p:nvPr/>
          </p:nvSpPr>
          <p:spPr>
            <a:xfrm>
              <a:off x="1961253" y="4052480"/>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14</a:t>
              </a:r>
            </a:p>
          </p:txBody>
        </p:sp>
        <p:sp>
          <p:nvSpPr>
            <p:cNvPr id="22" name="Oval 21">
              <a:extLst>
                <a:ext uri="{FF2B5EF4-FFF2-40B4-BE49-F238E27FC236}">
                  <a16:creationId xmlns:a16="http://schemas.microsoft.com/office/drawing/2014/main" id="{9165DD61-1996-4E92-90FB-38B28988D852}"/>
                </a:ext>
              </a:extLst>
            </p:cNvPr>
            <p:cNvSpPr/>
            <p:nvPr/>
          </p:nvSpPr>
          <p:spPr>
            <a:xfrm>
              <a:off x="2602512" y="4052480"/>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8</a:t>
              </a:r>
            </a:p>
          </p:txBody>
        </p:sp>
        <p:sp>
          <p:nvSpPr>
            <p:cNvPr id="23" name="Oval 22">
              <a:extLst>
                <a:ext uri="{FF2B5EF4-FFF2-40B4-BE49-F238E27FC236}">
                  <a16:creationId xmlns:a16="http://schemas.microsoft.com/office/drawing/2014/main" id="{E99468DB-E073-49E4-945F-EF9E14E31953}"/>
                </a:ext>
              </a:extLst>
            </p:cNvPr>
            <p:cNvSpPr/>
            <p:nvPr/>
          </p:nvSpPr>
          <p:spPr>
            <a:xfrm>
              <a:off x="3225071" y="4052480"/>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grpSp>
      <p:sp>
        <p:nvSpPr>
          <p:cNvPr id="24" name="Oval 23">
            <a:extLst>
              <a:ext uri="{FF2B5EF4-FFF2-40B4-BE49-F238E27FC236}">
                <a16:creationId xmlns:a16="http://schemas.microsoft.com/office/drawing/2014/main" id="{B571E6EF-E49A-41C1-959A-981ABF45AA59}"/>
              </a:ext>
            </a:extLst>
          </p:cNvPr>
          <p:cNvSpPr/>
          <p:nvPr/>
        </p:nvSpPr>
        <p:spPr>
          <a:xfrm>
            <a:off x="3225071" y="4323082"/>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16</a:t>
            </a:r>
          </a:p>
        </p:txBody>
      </p:sp>
      <p:cxnSp>
        <p:nvCxnSpPr>
          <p:cNvPr id="26" name="Straight Connector 25">
            <a:extLst>
              <a:ext uri="{FF2B5EF4-FFF2-40B4-BE49-F238E27FC236}">
                <a16:creationId xmlns:a16="http://schemas.microsoft.com/office/drawing/2014/main" id="{04CBDF84-342A-493C-9C81-E0EBFC42E2E7}"/>
              </a:ext>
            </a:extLst>
          </p:cNvPr>
          <p:cNvCxnSpPr>
            <a:stCxn id="24" idx="4"/>
            <a:endCxn id="23" idx="0"/>
          </p:cNvCxnSpPr>
          <p:nvPr/>
        </p:nvCxnSpPr>
        <p:spPr>
          <a:xfrm>
            <a:off x="3470236" y="4829978"/>
            <a:ext cx="0" cy="259045"/>
          </a:xfrm>
          <a:prstGeom prst="line">
            <a:avLst/>
          </a:prstGeom>
        </p:spPr>
        <p:style>
          <a:lnRef idx="3">
            <a:schemeClr val="accent3"/>
          </a:lnRef>
          <a:fillRef idx="0">
            <a:schemeClr val="accent3"/>
          </a:fillRef>
          <a:effectRef idx="2">
            <a:schemeClr val="accent3"/>
          </a:effectRef>
          <a:fontRef idx="minor">
            <a:schemeClr val="tx1"/>
          </a:fontRef>
        </p:style>
      </p:cxnSp>
      <p:grpSp>
        <p:nvGrpSpPr>
          <p:cNvPr id="43" name="Group 42">
            <a:extLst>
              <a:ext uri="{FF2B5EF4-FFF2-40B4-BE49-F238E27FC236}">
                <a16:creationId xmlns:a16="http://schemas.microsoft.com/office/drawing/2014/main" id="{122358F8-F045-4889-A156-1871177AF616}"/>
              </a:ext>
            </a:extLst>
          </p:cNvPr>
          <p:cNvGrpSpPr/>
          <p:nvPr/>
        </p:nvGrpSpPr>
        <p:grpSpPr>
          <a:xfrm>
            <a:off x="3981332" y="3242154"/>
            <a:ext cx="3210272" cy="1424420"/>
            <a:chOff x="4124386" y="3610872"/>
            <a:chExt cx="3210272" cy="1424420"/>
          </a:xfrm>
        </p:grpSpPr>
        <p:grpSp>
          <p:nvGrpSpPr>
            <p:cNvPr id="27" name="Group 26">
              <a:extLst>
                <a:ext uri="{FF2B5EF4-FFF2-40B4-BE49-F238E27FC236}">
                  <a16:creationId xmlns:a16="http://schemas.microsoft.com/office/drawing/2014/main" id="{1AC8ACE7-DA3D-47E8-88E2-43173AED2491}"/>
                </a:ext>
              </a:extLst>
            </p:cNvPr>
            <p:cNvGrpSpPr/>
            <p:nvPr/>
          </p:nvGrpSpPr>
          <p:grpSpPr>
            <a:xfrm>
              <a:off x="4124386" y="3610872"/>
              <a:ext cx="3210272" cy="1424420"/>
              <a:chOff x="646111" y="3227971"/>
              <a:chExt cx="3210272" cy="1424420"/>
            </a:xfrm>
          </p:grpSpPr>
          <p:sp>
            <p:nvSpPr>
              <p:cNvPr id="28" name="Rectangle 27">
                <a:extLst>
                  <a:ext uri="{FF2B5EF4-FFF2-40B4-BE49-F238E27FC236}">
                    <a16:creationId xmlns:a16="http://schemas.microsoft.com/office/drawing/2014/main" id="{68380BFE-B5CD-4E74-AA97-E1D166D9CA07}"/>
                  </a:ext>
                </a:extLst>
              </p:cNvPr>
              <p:cNvSpPr/>
              <p:nvPr/>
            </p:nvSpPr>
            <p:spPr>
              <a:xfrm>
                <a:off x="646111" y="3227971"/>
                <a:ext cx="3210272" cy="14244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DEA27140-E592-4BBA-9E31-F6BAB7FFCC49}"/>
                  </a:ext>
                </a:extLst>
              </p:cNvPr>
              <p:cNvSpPr/>
              <p:nvPr/>
            </p:nvSpPr>
            <p:spPr>
              <a:xfrm>
                <a:off x="742122" y="4038601"/>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9</a:t>
                </a:r>
              </a:p>
            </p:txBody>
          </p:sp>
          <p:sp>
            <p:nvSpPr>
              <p:cNvPr id="30" name="Oval 29">
                <a:extLst>
                  <a:ext uri="{FF2B5EF4-FFF2-40B4-BE49-F238E27FC236}">
                    <a16:creationId xmlns:a16="http://schemas.microsoft.com/office/drawing/2014/main" id="{010AEA01-A7B4-429A-BF10-99D1EA622C07}"/>
                  </a:ext>
                </a:extLst>
              </p:cNvPr>
              <p:cNvSpPr/>
              <p:nvPr/>
            </p:nvSpPr>
            <p:spPr>
              <a:xfrm>
                <a:off x="1361661" y="4035915"/>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10</a:t>
                </a:r>
              </a:p>
            </p:txBody>
          </p:sp>
          <p:sp>
            <p:nvSpPr>
              <p:cNvPr id="31" name="Oval 30">
                <a:extLst>
                  <a:ext uri="{FF2B5EF4-FFF2-40B4-BE49-F238E27FC236}">
                    <a16:creationId xmlns:a16="http://schemas.microsoft.com/office/drawing/2014/main" id="{F779FF7F-D0D0-4979-88FD-2B193F8458CA}"/>
                  </a:ext>
                </a:extLst>
              </p:cNvPr>
              <p:cNvSpPr/>
              <p:nvPr/>
            </p:nvSpPr>
            <p:spPr>
              <a:xfrm>
                <a:off x="1961253" y="4052480"/>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14</a:t>
                </a:r>
              </a:p>
            </p:txBody>
          </p:sp>
          <p:sp>
            <p:nvSpPr>
              <p:cNvPr id="32" name="Oval 31">
                <a:extLst>
                  <a:ext uri="{FF2B5EF4-FFF2-40B4-BE49-F238E27FC236}">
                    <a16:creationId xmlns:a16="http://schemas.microsoft.com/office/drawing/2014/main" id="{2C37F80E-D11F-4DFF-8F1F-D04FD4C9CDBD}"/>
                  </a:ext>
                </a:extLst>
              </p:cNvPr>
              <p:cNvSpPr/>
              <p:nvPr/>
            </p:nvSpPr>
            <p:spPr>
              <a:xfrm>
                <a:off x="2602512" y="4052480"/>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8</a:t>
                </a:r>
              </a:p>
            </p:txBody>
          </p:sp>
          <p:sp>
            <p:nvSpPr>
              <p:cNvPr id="33" name="Oval 32">
                <a:extLst>
                  <a:ext uri="{FF2B5EF4-FFF2-40B4-BE49-F238E27FC236}">
                    <a16:creationId xmlns:a16="http://schemas.microsoft.com/office/drawing/2014/main" id="{C0E9C692-D19D-47B6-9A2C-AE7D0D7757E4}"/>
                  </a:ext>
                </a:extLst>
              </p:cNvPr>
              <p:cNvSpPr/>
              <p:nvPr/>
            </p:nvSpPr>
            <p:spPr>
              <a:xfrm>
                <a:off x="3225071" y="4052480"/>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grpSp>
        <p:sp>
          <p:nvSpPr>
            <p:cNvPr id="34" name="Oval 33">
              <a:extLst>
                <a:ext uri="{FF2B5EF4-FFF2-40B4-BE49-F238E27FC236}">
                  <a16:creationId xmlns:a16="http://schemas.microsoft.com/office/drawing/2014/main" id="{AC73A16F-64B1-40D2-8791-1835445A4ABF}"/>
                </a:ext>
              </a:extLst>
            </p:cNvPr>
            <p:cNvSpPr/>
            <p:nvPr/>
          </p:nvSpPr>
          <p:spPr>
            <a:xfrm>
              <a:off x="6703346" y="3649915"/>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16</a:t>
              </a:r>
            </a:p>
          </p:txBody>
        </p:sp>
        <p:cxnSp>
          <p:nvCxnSpPr>
            <p:cNvPr id="35" name="Straight Connector 34">
              <a:extLst>
                <a:ext uri="{FF2B5EF4-FFF2-40B4-BE49-F238E27FC236}">
                  <a16:creationId xmlns:a16="http://schemas.microsoft.com/office/drawing/2014/main" id="{5C25470F-089D-4EF8-9B12-D580AC60766F}"/>
                </a:ext>
              </a:extLst>
            </p:cNvPr>
            <p:cNvCxnSpPr>
              <a:stCxn id="34" idx="4"/>
            </p:cNvCxnSpPr>
            <p:nvPr/>
          </p:nvCxnSpPr>
          <p:spPr>
            <a:xfrm>
              <a:off x="6948511" y="4156811"/>
              <a:ext cx="0" cy="259045"/>
            </a:xfrm>
            <a:prstGeom prst="line">
              <a:avLst/>
            </a:prstGeom>
          </p:spPr>
          <p:style>
            <a:lnRef idx="3">
              <a:schemeClr val="accent3"/>
            </a:lnRef>
            <a:fillRef idx="0">
              <a:schemeClr val="accent3"/>
            </a:fillRef>
            <a:effectRef idx="2">
              <a:schemeClr val="accent3"/>
            </a:effectRef>
            <a:fontRef idx="minor">
              <a:schemeClr val="tx1"/>
            </a:fontRef>
          </p:style>
        </p:cxnSp>
        <p:sp>
          <p:nvSpPr>
            <p:cNvPr id="36" name="Oval 35">
              <a:extLst>
                <a:ext uri="{FF2B5EF4-FFF2-40B4-BE49-F238E27FC236}">
                  <a16:creationId xmlns:a16="http://schemas.microsoft.com/office/drawing/2014/main" id="{FE1DBD1E-E0E8-4899-90B7-42808B2B6B2E}"/>
                </a:ext>
              </a:extLst>
            </p:cNvPr>
            <p:cNvSpPr/>
            <p:nvPr/>
          </p:nvSpPr>
          <p:spPr>
            <a:xfrm>
              <a:off x="5739251" y="3696327"/>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2</a:t>
              </a:r>
            </a:p>
          </p:txBody>
        </p:sp>
        <p:cxnSp>
          <p:nvCxnSpPr>
            <p:cNvPr id="37" name="Straight Connector 36">
              <a:extLst>
                <a:ext uri="{FF2B5EF4-FFF2-40B4-BE49-F238E27FC236}">
                  <a16:creationId xmlns:a16="http://schemas.microsoft.com/office/drawing/2014/main" id="{19FF9F67-79A9-440B-8341-9CFD9785A4BF}"/>
                </a:ext>
              </a:extLst>
            </p:cNvPr>
            <p:cNvCxnSpPr>
              <a:cxnSpLocks/>
              <a:stCxn id="36" idx="4"/>
              <a:endCxn id="31" idx="0"/>
            </p:cNvCxnSpPr>
            <p:nvPr/>
          </p:nvCxnSpPr>
          <p:spPr>
            <a:xfrm flipH="1">
              <a:off x="5684693" y="4203223"/>
              <a:ext cx="299723" cy="232158"/>
            </a:xfrm>
            <a:prstGeom prst="line">
              <a:avLst/>
            </a:prstGeom>
          </p:spPr>
          <p:style>
            <a:lnRef idx="3">
              <a:schemeClr val="accent3"/>
            </a:lnRef>
            <a:fillRef idx="0">
              <a:schemeClr val="accent3"/>
            </a:fillRef>
            <a:effectRef idx="2">
              <a:schemeClr val="accent3"/>
            </a:effectRef>
            <a:fontRef idx="minor">
              <a:schemeClr val="tx1"/>
            </a:fontRef>
          </p:style>
        </p:cxnSp>
        <p:cxnSp>
          <p:nvCxnSpPr>
            <p:cNvPr id="40" name="Straight Connector 39">
              <a:extLst>
                <a:ext uri="{FF2B5EF4-FFF2-40B4-BE49-F238E27FC236}">
                  <a16:creationId xmlns:a16="http://schemas.microsoft.com/office/drawing/2014/main" id="{CA1BA5B2-F423-4F71-A1DD-C4558333AC40}"/>
                </a:ext>
              </a:extLst>
            </p:cNvPr>
            <p:cNvCxnSpPr>
              <a:cxnSpLocks/>
              <a:stCxn id="36" idx="4"/>
            </p:cNvCxnSpPr>
            <p:nvPr/>
          </p:nvCxnSpPr>
          <p:spPr>
            <a:xfrm>
              <a:off x="5984416" y="4203223"/>
              <a:ext cx="306632" cy="223755"/>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44" name="Group 43">
            <a:extLst>
              <a:ext uri="{FF2B5EF4-FFF2-40B4-BE49-F238E27FC236}">
                <a16:creationId xmlns:a16="http://schemas.microsoft.com/office/drawing/2014/main" id="{721BC5B5-DB46-4370-9B59-94C8BA6EBD83}"/>
              </a:ext>
            </a:extLst>
          </p:cNvPr>
          <p:cNvGrpSpPr/>
          <p:nvPr/>
        </p:nvGrpSpPr>
        <p:grpSpPr>
          <a:xfrm>
            <a:off x="3988612" y="4811742"/>
            <a:ext cx="3210272" cy="1424420"/>
            <a:chOff x="4124386" y="3610872"/>
            <a:chExt cx="3210272" cy="1424420"/>
          </a:xfrm>
        </p:grpSpPr>
        <p:grpSp>
          <p:nvGrpSpPr>
            <p:cNvPr id="45" name="Group 44">
              <a:extLst>
                <a:ext uri="{FF2B5EF4-FFF2-40B4-BE49-F238E27FC236}">
                  <a16:creationId xmlns:a16="http://schemas.microsoft.com/office/drawing/2014/main" id="{B0F79AC6-9483-42E8-BE66-4E23BEE5FA16}"/>
                </a:ext>
              </a:extLst>
            </p:cNvPr>
            <p:cNvGrpSpPr/>
            <p:nvPr/>
          </p:nvGrpSpPr>
          <p:grpSpPr>
            <a:xfrm>
              <a:off x="4124386" y="3610872"/>
              <a:ext cx="3210272" cy="1424420"/>
              <a:chOff x="646111" y="3227971"/>
              <a:chExt cx="3210272" cy="1424420"/>
            </a:xfrm>
          </p:grpSpPr>
          <p:sp>
            <p:nvSpPr>
              <p:cNvPr id="51" name="Rectangle 50">
                <a:extLst>
                  <a:ext uri="{FF2B5EF4-FFF2-40B4-BE49-F238E27FC236}">
                    <a16:creationId xmlns:a16="http://schemas.microsoft.com/office/drawing/2014/main" id="{3C02603A-7126-4624-9223-EFD5EEC447AB}"/>
                  </a:ext>
                </a:extLst>
              </p:cNvPr>
              <p:cNvSpPr/>
              <p:nvPr/>
            </p:nvSpPr>
            <p:spPr>
              <a:xfrm>
                <a:off x="646111" y="3227971"/>
                <a:ext cx="3210272" cy="14244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2" name="Oval 51">
                <a:extLst>
                  <a:ext uri="{FF2B5EF4-FFF2-40B4-BE49-F238E27FC236}">
                    <a16:creationId xmlns:a16="http://schemas.microsoft.com/office/drawing/2014/main" id="{1B71B1C2-A3E9-4D3F-967F-FABFD67CAECF}"/>
                  </a:ext>
                </a:extLst>
              </p:cNvPr>
              <p:cNvSpPr/>
              <p:nvPr/>
            </p:nvSpPr>
            <p:spPr>
              <a:xfrm>
                <a:off x="742122" y="4038601"/>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9</a:t>
                </a:r>
              </a:p>
            </p:txBody>
          </p:sp>
          <p:sp>
            <p:nvSpPr>
              <p:cNvPr id="53" name="Oval 52">
                <a:extLst>
                  <a:ext uri="{FF2B5EF4-FFF2-40B4-BE49-F238E27FC236}">
                    <a16:creationId xmlns:a16="http://schemas.microsoft.com/office/drawing/2014/main" id="{A5BA1DD5-4BFA-4834-8C0C-B112FC0E5F0B}"/>
                  </a:ext>
                </a:extLst>
              </p:cNvPr>
              <p:cNvSpPr/>
              <p:nvPr/>
            </p:nvSpPr>
            <p:spPr>
              <a:xfrm>
                <a:off x="1361661" y="4035915"/>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10</a:t>
                </a:r>
              </a:p>
            </p:txBody>
          </p:sp>
          <p:sp>
            <p:nvSpPr>
              <p:cNvPr id="54" name="Oval 53">
                <a:extLst>
                  <a:ext uri="{FF2B5EF4-FFF2-40B4-BE49-F238E27FC236}">
                    <a16:creationId xmlns:a16="http://schemas.microsoft.com/office/drawing/2014/main" id="{8AD45DC1-7D06-4FFD-8528-0F6463611A1F}"/>
                  </a:ext>
                </a:extLst>
              </p:cNvPr>
              <p:cNvSpPr/>
              <p:nvPr/>
            </p:nvSpPr>
            <p:spPr>
              <a:xfrm>
                <a:off x="1961253" y="4052480"/>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2</a:t>
                </a:r>
              </a:p>
            </p:txBody>
          </p:sp>
          <p:sp>
            <p:nvSpPr>
              <p:cNvPr id="55" name="Oval 54">
                <a:extLst>
                  <a:ext uri="{FF2B5EF4-FFF2-40B4-BE49-F238E27FC236}">
                    <a16:creationId xmlns:a16="http://schemas.microsoft.com/office/drawing/2014/main" id="{8E2E141F-3C08-4AF7-BFA5-3F9EDFA7B8E6}"/>
                  </a:ext>
                </a:extLst>
              </p:cNvPr>
              <p:cNvSpPr/>
              <p:nvPr/>
            </p:nvSpPr>
            <p:spPr>
              <a:xfrm>
                <a:off x="2602512" y="4052480"/>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8</a:t>
                </a:r>
              </a:p>
            </p:txBody>
          </p:sp>
          <p:sp>
            <p:nvSpPr>
              <p:cNvPr id="56" name="Oval 55">
                <a:extLst>
                  <a:ext uri="{FF2B5EF4-FFF2-40B4-BE49-F238E27FC236}">
                    <a16:creationId xmlns:a16="http://schemas.microsoft.com/office/drawing/2014/main" id="{A8D57E4E-6616-46FD-BCE4-95F69A85F0C4}"/>
                  </a:ext>
                </a:extLst>
              </p:cNvPr>
              <p:cNvSpPr/>
              <p:nvPr/>
            </p:nvSpPr>
            <p:spPr>
              <a:xfrm>
                <a:off x="3225071" y="4052480"/>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grpSp>
        <p:sp>
          <p:nvSpPr>
            <p:cNvPr id="46" name="Oval 45">
              <a:extLst>
                <a:ext uri="{FF2B5EF4-FFF2-40B4-BE49-F238E27FC236}">
                  <a16:creationId xmlns:a16="http://schemas.microsoft.com/office/drawing/2014/main" id="{C8D1A7FE-F4CB-4AE9-99E9-A4B74F559BE3}"/>
                </a:ext>
              </a:extLst>
            </p:cNvPr>
            <p:cNvSpPr/>
            <p:nvPr/>
          </p:nvSpPr>
          <p:spPr>
            <a:xfrm>
              <a:off x="6703346" y="3649915"/>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16</a:t>
              </a:r>
            </a:p>
          </p:txBody>
        </p:sp>
        <p:cxnSp>
          <p:nvCxnSpPr>
            <p:cNvPr id="47" name="Straight Connector 46">
              <a:extLst>
                <a:ext uri="{FF2B5EF4-FFF2-40B4-BE49-F238E27FC236}">
                  <a16:creationId xmlns:a16="http://schemas.microsoft.com/office/drawing/2014/main" id="{4D21CB28-C22B-48D6-919C-65EA98C7A3A0}"/>
                </a:ext>
              </a:extLst>
            </p:cNvPr>
            <p:cNvCxnSpPr>
              <a:stCxn id="46" idx="4"/>
            </p:cNvCxnSpPr>
            <p:nvPr/>
          </p:nvCxnSpPr>
          <p:spPr>
            <a:xfrm>
              <a:off x="6948511" y="4156811"/>
              <a:ext cx="0" cy="259045"/>
            </a:xfrm>
            <a:prstGeom prst="line">
              <a:avLst/>
            </a:prstGeom>
          </p:spPr>
          <p:style>
            <a:lnRef idx="3">
              <a:schemeClr val="accent3"/>
            </a:lnRef>
            <a:fillRef idx="0">
              <a:schemeClr val="accent3"/>
            </a:fillRef>
            <a:effectRef idx="2">
              <a:schemeClr val="accent3"/>
            </a:effectRef>
            <a:fontRef idx="minor">
              <a:schemeClr val="tx1"/>
            </a:fontRef>
          </p:style>
        </p:cxnSp>
        <p:sp>
          <p:nvSpPr>
            <p:cNvPr id="48" name="Oval 47">
              <a:extLst>
                <a:ext uri="{FF2B5EF4-FFF2-40B4-BE49-F238E27FC236}">
                  <a16:creationId xmlns:a16="http://schemas.microsoft.com/office/drawing/2014/main" id="{E70F00C0-D620-43BB-A7D1-943F7E5CA6BF}"/>
                </a:ext>
              </a:extLst>
            </p:cNvPr>
            <p:cNvSpPr/>
            <p:nvPr/>
          </p:nvSpPr>
          <p:spPr>
            <a:xfrm>
              <a:off x="5739251" y="3696327"/>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14</a:t>
              </a:r>
            </a:p>
          </p:txBody>
        </p:sp>
        <p:cxnSp>
          <p:nvCxnSpPr>
            <p:cNvPr id="49" name="Straight Connector 48">
              <a:extLst>
                <a:ext uri="{FF2B5EF4-FFF2-40B4-BE49-F238E27FC236}">
                  <a16:creationId xmlns:a16="http://schemas.microsoft.com/office/drawing/2014/main" id="{61F13B01-89A2-4FB3-9D97-FDB96A672CEA}"/>
                </a:ext>
              </a:extLst>
            </p:cNvPr>
            <p:cNvCxnSpPr>
              <a:cxnSpLocks/>
              <a:stCxn id="48" idx="4"/>
              <a:endCxn id="54" idx="0"/>
            </p:cNvCxnSpPr>
            <p:nvPr/>
          </p:nvCxnSpPr>
          <p:spPr>
            <a:xfrm flipH="1">
              <a:off x="5684693" y="4203223"/>
              <a:ext cx="299723" cy="232158"/>
            </a:xfrm>
            <a:prstGeom prst="line">
              <a:avLst/>
            </a:prstGeom>
          </p:spPr>
          <p:style>
            <a:lnRef idx="3">
              <a:schemeClr val="accent3"/>
            </a:lnRef>
            <a:fillRef idx="0">
              <a:schemeClr val="accent3"/>
            </a:fillRef>
            <a:effectRef idx="2">
              <a:schemeClr val="accent3"/>
            </a:effectRef>
            <a:fontRef idx="minor">
              <a:schemeClr val="tx1"/>
            </a:fontRef>
          </p:style>
        </p:cxnSp>
        <p:cxnSp>
          <p:nvCxnSpPr>
            <p:cNvPr id="50" name="Straight Connector 49">
              <a:extLst>
                <a:ext uri="{FF2B5EF4-FFF2-40B4-BE49-F238E27FC236}">
                  <a16:creationId xmlns:a16="http://schemas.microsoft.com/office/drawing/2014/main" id="{C8C77E42-8CD8-4501-BCA4-EB382DD3F84F}"/>
                </a:ext>
              </a:extLst>
            </p:cNvPr>
            <p:cNvCxnSpPr>
              <a:cxnSpLocks/>
              <a:stCxn id="48" idx="4"/>
            </p:cNvCxnSpPr>
            <p:nvPr/>
          </p:nvCxnSpPr>
          <p:spPr>
            <a:xfrm>
              <a:off x="5984416" y="4203223"/>
              <a:ext cx="306632" cy="223755"/>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77" name="Group 76">
            <a:extLst>
              <a:ext uri="{FF2B5EF4-FFF2-40B4-BE49-F238E27FC236}">
                <a16:creationId xmlns:a16="http://schemas.microsoft.com/office/drawing/2014/main" id="{DE4E59CE-7939-4595-B256-CBF925DF2861}"/>
              </a:ext>
            </a:extLst>
          </p:cNvPr>
          <p:cNvGrpSpPr/>
          <p:nvPr/>
        </p:nvGrpSpPr>
        <p:grpSpPr>
          <a:xfrm>
            <a:off x="7433067" y="3242154"/>
            <a:ext cx="3210272" cy="1424420"/>
            <a:chOff x="7524387" y="2190759"/>
            <a:chExt cx="3210272" cy="1424420"/>
          </a:xfrm>
        </p:grpSpPr>
        <p:grpSp>
          <p:nvGrpSpPr>
            <p:cNvPr id="57" name="Group 56">
              <a:extLst>
                <a:ext uri="{FF2B5EF4-FFF2-40B4-BE49-F238E27FC236}">
                  <a16:creationId xmlns:a16="http://schemas.microsoft.com/office/drawing/2014/main" id="{E1FD1F4B-8F63-4BC4-BE62-A65A168093CB}"/>
                </a:ext>
              </a:extLst>
            </p:cNvPr>
            <p:cNvGrpSpPr/>
            <p:nvPr/>
          </p:nvGrpSpPr>
          <p:grpSpPr>
            <a:xfrm>
              <a:off x="7524387" y="2190759"/>
              <a:ext cx="3210272" cy="1424420"/>
              <a:chOff x="4124386" y="3610872"/>
              <a:chExt cx="3210272" cy="1424420"/>
            </a:xfrm>
          </p:grpSpPr>
          <p:grpSp>
            <p:nvGrpSpPr>
              <p:cNvPr id="58" name="Group 57">
                <a:extLst>
                  <a:ext uri="{FF2B5EF4-FFF2-40B4-BE49-F238E27FC236}">
                    <a16:creationId xmlns:a16="http://schemas.microsoft.com/office/drawing/2014/main" id="{82F360AC-8C6C-42F9-8B96-FE34CBD76EE7}"/>
                  </a:ext>
                </a:extLst>
              </p:cNvPr>
              <p:cNvGrpSpPr/>
              <p:nvPr/>
            </p:nvGrpSpPr>
            <p:grpSpPr>
              <a:xfrm>
                <a:off x="4124386" y="3610872"/>
                <a:ext cx="3210272" cy="1424420"/>
                <a:chOff x="646111" y="3227971"/>
                <a:chExt cx="3210272" cy="1424420"/>
              </a:xfrm>
            </p:grpSpPr>
            <p:sp>
              <p:nvSpPr>
                <p:cNvPr id="64" name="Rectangle 63">
                  <a:extLst>
                    <a:ext uri="{FF2B5EF4-FFF2-40B4-BE49-F238E27FC236}">
                      <a16:creationId xmlns:a16="http://schemas.microsoft.com/office/drawing/2014/main" id="{6839BB06-795A-4521-A7FD-85161D029490}"/>
                    </a:ext>
                  </a:extLst>
                </p:cNvPr>
                <p:cNvSpPr/>
                <p:nvPr/>
              </p:nvSpPr>
              <p:spPr>
                <a:xfrm>
                  <a:off x="646111" y="3227971"/>
                  <a:ext cx="3210272" cy="14244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5" name="Oval 64">
                  <a:extLst>
                    <a:ext uri="{FF2B5EF4-FFF2-40B4-BE49-F238E27FC236}">
                      <a16:creationId xmlns:a16="http://schemas.microsoft.com/office/drawing/2014/main" id="{8D2C95F7-F333-47D6-8317-56B865A7C012}"/>
                    </a:ext>
                  </a:extLst>
                </p:cNvPr>
                <p:cNvSpPr/>
                <p:nvPr/>
              </p:nvSpPr>
              <p:spPr>
                <a:xfrm>
                  <a:off x="742122" y="4038601"/>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9</a:t>
                  </a:r>
                </a:p>
              </p:txBody>
            </p:sp>
            <p:sp>
              <p:nvSpPr>
                <p:cNvPr id="66" name="Oval 65">
                  <a:extLst>
                    <a:ext uri="{FF2B5EF4-FFF2-40B4-BE49-F238E27FC236}">
                      <a16:creationId xmlns:a16="http://schemas.microsoft.com/office/drawing/2014/main" id="{704EBA2F-D077-4059-A4A5-99BF2AC872B5}"/>
                    </a:ext>
                  </a:extLst>
                </p:cNvPr>
                <p:cNvSpPr/>
                <p:nvPr/>
              </p:nvSpPr>
              <p:spPr>
                <a:xfrm>
                  <a:off x="1361661" y="4035915"/>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10</a:t>
                  </a:r>
                </a:p>
              </p:txBody>
            </p:sp>
            <p:sp>
              <p:nvSpPr>
                <p:cNvPr id="67" name="Oval 66">
                  <a:extLst>
                    <a:ext uri="{FF2B5EF4-FFF2-40B4-BE49-F238E27FC236}">
                      <a16:creationId xmlns:a16="http://schemas.microsoft.com/office/drawing/2014/main" id="{694437A6-E0B4-4881-937B-F428B157CCDE}"/>
                    </a:ext>
                  </a:extLst>
                </p:cNvPr>
                <p:cNvSpPr/>
                <p:nvPr/>
              </p:nvSpPr>
              <p:spPr>
                <a:xfrm>
                  <a:off x="1961253" y="4052480"/>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2</a:t>
                  </a:r>
                </a:p>
              </p:txBody>
            </p:sp>
            <p:sp>
              <p:nvSpPr>
                <p:cNvPr id="68" name="Oval 67">
                  <a:extLst>
                    <a:ext uri="{FF2B5EF4-FFF2-40B4-BE49-F238E27FC236}">
                      <a16:creationId xmlns:a16="http://schemas.microsoft.com/office/drawing/2014/main" id="{C7B1C08F-EEC1-4130-8EA2-016B2269D245}"/>
                    </a:ext>
                  </a:extLst>
                </p:cNvPr>
                <p:cNvSpPr/>
                <p:nvPr/>
              </p:nvSpPr>
              <p:spPr>
                <a:xfrm>
                  <a:off x="2602512" y="4052480"/>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8</a:t>
                  </a:r>
                </a:p>
              </p:txBody>
            </p:sp>
            <p:sp>
              <p:nvSpPr>
                <p:cNvPr id="69" name="Oval 68">
                  <a:extLst>
                    <a:ext uri="{FF2B5EF4-FFF2-40B4-BE49-F238E27FC236}">
                      <a16:creationId xmlns:a16="http://schemas.microsoft.com/office/drawing/2014/main" id="{20237811-BF2E-4D21-B02F-B1F84D0149B6}"/>
                    </a:ext>
                  </a:extLst>
                </p:cNvPr>
                <p:cNvSpPr/>
                <p:nvPr/>
              </p:nvSpPr>
              <p:spPr>
                <a:xfrm>
                  <a:off x="3225071" y="4052480"/>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grpSp>
          <p:sp>
            <p:nvSpPr>
              <p:cNvPr id="59" name="Oval 58">
                <a:extLst>
                  <a:ext uri="{FF2B5EF4-FFF2-40B4-BE49-F238E27FC236}">
                    <a16:creationId xmlns:a16="http://schemas.microsoft.com/office/drawing/2014/main" id="{476E5F5B-6403-405D-A0E5-0FD42B039C4E}"/>
                  </a:ext>
                </a:extLst>
              </p:cNvPr>
              <p:cNvSpPr/>
              <p:nvPr/>
            </p:nvSpPr>
            <p:spPr>
              <a:xfrm>
                <a:off x="6703346" y="3649915"/>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16</a:t>
                </a:r>
              </a:p>
            </p:txBody>
          </p:sp>
          <p:cxnSp>
            <p:nvCxnSpPr>
              <p:cNvPr id="60" name="Straight Connector 59">
                <a:extLst>
                  <a:ext uri="{FF2B5EF4-FFF2-40B4-BE49-F238E27FC236}">
                    <a16:creationId xmlns:a16="http://schemas.microsoft.com/office/drawing/2014/main" id="{D0FD6C16-BB7E-4160-9CA7-E6AC0605C1CC}"/>
                  </a:ext>
                </a:extLst>
              </p:cNvPr>
              <p:cNvCxnSpPr>
                <a:stCxn id="59" idx="4"/>
              </p:cNvCxnSpPr>
              <p:nvPr/>
            </p:nvCxnSpPr>
            <p:spPr>
              <a:xfrm>
                <a:off x="6948511" y="4156811"/>
                <a:ext cx="0" cy="259045"/>
              </a:xfrm>
              <a:prstGeom prst="line">
                <a:avLst/>
              </a:prstGeom>
            </p:spPr>
            <p:style>
              <a:lnRef idx="3">
                <a:schemeClr val="accent3"/>
              </a:lnRef>
              <a:fillRef idx="0">
                <a:schemeClr val="accent3"/>
              </a:fillRef>
              <a:effectRef idx="2">
                <a:schemeClr val="accent3"/>
              </a:effectRef>
              <a:fontRef idx="minor">
                <a:schemeClr val="tx1"/>
              </a:fontRef>
            </p:style>
          </p:cxnSp>
          <p:sp>
            <p:nvSpPr>
              <p:cNvPr id="61" name="Oval 60">
                <a:extLst>
                  <a:ext uri="{FF2B5EF4-FFF2-40B4-BE49-F238E27FC236}">
                    <a16:creationId xmlns:a16="http://schemas.microsoft.com/office/drawing/2014/main" id="{9C49F74E-5F82-46B1-9E9A-0C44A1694BD9}"/>
                  </a:ext>
                </a:extLst>
              </p:cNvPr>
              <p:cNvSpPr/>
              <p:nvPr/>
            </p:nvSpPr>
            <p:spPr>
              <a:xfrm>
                <a:off x="5739251" y="3696327"/>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14</a:t>
                </a:r>
              </a:p>
            </p:txBody>
          </p:sp>
          <p:cxnSp>
            <p:nvCxnSpPr>
              <p:cNvPr id="62" name="Straight Connector 61">
                <a:extLst>
                  <a:ext uri="{FF2B5EF4-FFF2-40B4-BE49-F238E27FC236}">
                    <a16:creationId xmlns:a16="http://schemas.microsoft.com/office/drawing/2014/main" id="{D8BB4E09-8ECE-48AA-9925-DF3A67319301}"/>
                  </a:ext>
                </a:extLst>
              </p:cNvPr>
              <p:cNvCxnSpPr>
                <a:cxnSpLocks/>
                <a:stCxn id="61" idx="4"/>
                <a:endCxn id="67" idx="0"/>
              </p:cNvCxnSpPr>
              <p:nvPr/>
            </p:nvCxnSpPr>
            <p:spPr>
              <a:xfrm flipH="1">
                <a:off x="5684693" y="4203223"/>
                <a:ext cx="299723" cy="232158"/>
              </a:xfrm>
              <a:prstGeom prst="line">
                <a:avLst/>
              </a:prstGeom>
            </p:spPr>
            <p:style>
              <a:lnRef idx="3">
                <a:schemeClr val="accent3"/>
              </a:lnRef>
              <a:fillRef idx="0">
                <a:schemeClr val="accent3"/>
              </a:fillRef>
              <a:effectRef idx="2">
                <a:schemeClr val="accent3"/>
              </a:effectRef>
              <a:fontRef idx="minor">
                <a:schemeClr val="tx1"/>
              </a:fontRef>
            </p:style>
          </p:cxnSp>
          <p:cxnSp>
            <p:nvCxnSpPr>
              <p:cNvPr id="63" name="Straight Connector 62">
                <a:extLst>
                  <a:ext uri="{FF2B5EF4-FFF2-40B4-BE49-F238E27FC236}">
                    <a16:creationId xmlns:a16="http://schemas.microsoft.com/office/drawing/2014/main" id="{6254F641-722B-4E28-9434-52A8499A9A5D}"/>
                  </a:ext>
                </a:extLst>
              </p:cNvPr>
              <p:cNvCxnSpPr>
                <a:cxnSpLocks/>
                <a:stCxn id="61" idx="4"/>
              </p:cNvCxnSpPr>
              <p:nvPr/>
            </p:nvCxnSpPr>
            <p:spPr>
              <a:xfrm>
                <a:off x="5984416" y="4203223"/>
                <a:ext cx="306632" cy="223755"/>
              </a:xfrm>
              <a:prstGeom prst="line">
                <a:avLst/>
              </a:prstGeom>
            </p:spPr>
            <p:style>
              <a:lnRef idx="3">
                <a:schemeClr val="accent3"/>
              </a:lnRef>
              <a:fillRef idx="0">
                <a:schemeClr val="accent3"/>
              </a:fillRef>
              <a:effectRef idx="2">
                <a:schemeClr val="accent3"/>
              </a:effectRef>
              <a:fontRef idx="minor">
                <a:schemeClr val="tx1"/>
              </a:fontRef>
            </p:style>
          </p:cxnSp>
        </p:grpSp>
        <p:sp>
          <p:nvSpPr>
            <p:cNvPr id="70" name="Oval 69">
              <a:extLst>
                <a:ext uri="{FF2B5EF4-FFF2-40B4-BE49-F238E27FC236}">
                  <a16:creationId xmlns:a16="http://schemas.microsoft.com/office/drawing/2014/main" id="{3A292B71-A059-4A2E-9E3D-51A9DDE52910}"/>
                </a:ext>
              </a:extLst>
            </p:cNvPr>
            <p:cNvSpPr/>
            <p:nvPr/>
          </p:nvSpPr>
          <p:spPr>
            <a:xfrm>
              <a:off x="7924252" y="2275396"/>
              <a:ext cx="490330" cy="506896"/>
            </a:xfrm>
            <a:prstGeom prst="ellipse">
              <a:avLst/>
            </a:prstGeom>
            <a:solidFill>
              <a:schemeClr val="accent4">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solidFill>
                </a:rPr>
                <a:t>3</a:t>
              </a:r>
            </a:p>
          </p:txBody>
        </p:sp>
        <p:cxnSp>
          <p:nvCxnSpPr>
            <p:cNvPr id="71" name="Straight Connector 70">
              <a:extLst>
                <a:ext uri="{FF2B5EF4-FFF2-40B4-BE49-F238E27FC236}">
                  <a16:creationId xmlns:a16="http://schemas.microsoft.com/office/drawing/2014/main" id="{08EA3E94-E0CE-4CA6-BB2E-0A587A3412A6}"/>
                </a:ext>
              </a:extLst>
            </p:cNvPr>
            <p:cNvCxnSpPr>
              <a:cxnSpLocks/>
              <a:stCxn id="70" idx="4"/>
              <a:endCxn id="65" idx="0"/>
            </p:cNvCxnSpPr>
            <p:nvPr/>
          </p:nvCxnSpPr>
          <p:spPr>
            <a:xfrm flipH="1">
              <a:off x="7865563" y="2782292"/>
              <a:ext cx="303854" cy="219097"/>
            </a:xfrm>
            <a:prstGeom prst="line">
              <a:avLst/>
            </a:prstGeom>
          </p:spPr>
          <p:style>
            <a:lnRef idx="3">
              <a:schemeClr val="accent3"/>
            </a:lnRef>
            <a:fillRef idx="0">
              <a:schemeClr val="accent3"/>
            </a:fillRef>
            <a:effectRef idx="2">
              <a:schemeClr val="accent3"/>
            </a:effectRef>
            <a:fontRef idx="minor">
              <a:schemeClr val="tx1"/>
            </a:fontRef>
          </p:style>
        </p:cxnSp>
        <p:cxnSp>
          <p:nvCxnSpPr>
            <p:cNvPr id="74" name="Straight Connector 73">
              <a:extLst>
                <a:ext uri="{FF2B5EF4-FFF2-40B4-BE49-F238E27FC236}">
                  <a16:creationId xmlns:a16="http://schemas.microsoft.com/office/drawing/2014/main" id="{22A6C72C-110F-4A9D-9F3F-8FB32F3F123C}"/>
                </a:ext>
              </a:extLst>
            </p:cNvPr>
            <p:cNvCxnSpPr>
              <a:cxnSpLocks/>
              <a:stCxn id="70" idx="4"/>
              <a:endCxn id="66" idx="0"/>
            </p:cNvCxnSpPr>
            <p:nvPr/>
          </p:nvCxnSpPr>
          <p:spPr>
            <a:xfrm>
              <a:off x="8169417" y="2782292"/>
              <a:ext cx="315685" cy="216411"/>
            </a:xfrm>
            <a:prstGeom prst="line">
              <a:avLst/>
            </a:prstGeom>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3825558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735D7DB-14D4-4980-A71C-F2BAD94D41A4}"/>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0677A10D-BD2F-4795-A067-A9519A413A4F}"/>
              </a:ext>
            </a:extLst>
          </p:cNvPr>
          <p:cNvSpPr>
            <a:spLocks noGrp="1"/>
          </p:cNvSpPr>
          <p:nvPr>
            <p:ph type="sldNum" sz="quarter" idx="12"/>
          </p:nvPr>
        </p:nvSpPr>
        <p:spPr/>
        <p:txBody>
          <a:bodyPr/>
          <a:lstStyle/>
          <a:p>
            <a:fld id="{C9330682-99BE-4071-AC2E-0FDA91FFAE9F}" type="slidenum">
              <a:rPr lang="en-US" smtClean="0"/>
              <a:t>17</a:t>
            </a:fld>
            <a:endParaRPr lang="en-US"/>
          </a:p>
        </p:txBody>
      </p:sp>
      <p:pic>
        <p:nvPicPr>
          <p:cNvPr id="6" name="Picture 5">
            <a:extLst>
              <a:ext uri="{FF2B5EF4-FFF2-40B4-BE49-F238E27FC236}">
                <a16:creationId xmlns:a16="http://schemas.microsoft.com/office/drawing/2014/main" id="{BDFAA863-3C9A-4FC9-BB1F-19A408915564}"/>
              </a:ext>
            </a:extLst>
          </p:cNvPr>
          <p:cNvPicPr>
            <a:picLocks noChangeAspect="1"/>
          </p:cNvPicPr>
          <p:nvPr/>
        </p:nvPicPr>
        <p:blipFill>
          <a:blip r:embed="rId2"/>
          <a:stretch>
            <a:fillRect/>
          </a:stretch>
        </p:blipFill>
        <p:spPr>
          <a:xfrm>
            <a:off x="331153" y="68834"/>
            <a:ext cx="6410325" cy="2200275"/>
          </a:xfrm>
          <a:prstGeom prst="rect">
            <a:avLst/>
          </a:prstGeom>
        </p:spPr>
      </p:pic>
      <p:pic>
        <p:nvPicPr>
          <p:cNvPr id="7" name="Picture 6">
            <a:extLst>
              <a:ext uri="{FF2B5EF4-FFF2-40B4-BE49-F238E27FC236}">
                <a16:creationId xmlns:a16="http://schemas.microsoft.com/office/drawing/2014/main" id="{862FF4A0-73FE-4CA1-B052-2EC632ECBE7F}"/>
              </a:ext>
            </a:extLst>
          </p:cNvPr>
          <p:cNvPicPr>
            <a:picLocks noChangeAspect="1"/>
          </p:cNvPicPr>
          <p:nvPr/>
        </p:nvPicPr>
        <p:blipFill>
          <a:blip r:embed="rId3"/>
          <a:stretch>
            <a:fillRect/>
          </a:stretch>
        </p:blipFill>
        <p:spPr>
          <a:xfrm>
            <a:off x="315829" y="2269109"/>
            <a:ext cx="6467475" cy="2314575"/>
          </a:xfrm>
          <a:prstGeom prst="rect">
            <a:avLst/>
          </a:prstGeom>
        </p:spPr>
      </p:pic>
      <p:pic>
        <p:nvPicPr>
          <p:cNvPr id="8" name="Picture 7">
            <a:extLst>
              <a:ext uri="{FF2B5EF4-FFF2-40B4-BE49-F238E27FC236}">
                <a16:creationId xmlns:a16="http://schemas.microsoft.com/office/drawing/2014/main" id="{3B2253A4-1319-475E-830D-C32DFDAF902C}"/>
              </a:ext>
            </a:extLst>
          </p:cNvPr>
          <p:cNvPicPr>
            <a:picLocks noChangeAspect="1"/>
          </p:cNvPicPr>
          <p:nvPr/>
        </p:nvPicPr>
        <p:blipFill>
          <a:blip r:embed="rId4"/>
          <a:stretch>
            <a:fillRect/>
          </a:stretch>
        </p:blipFill>
        <p:spPr>
          <a:xfrm>
            <a:off x="315829" y="4555109"/>
            <a:ext cx="6448425" cy="2228850"/>
          </a:xfrm>
          <a:prstGeom prst="rect">
            <a:avLst/>
          </a:prstGeom>
        </p:spPr>
      </p:pic>
      <p:graphicFrame>
        <p:nvGraphicFramePr>
          <p:cNvPr id="9" name="Table 8">
            <a:extLst>
              <a:ext uri="{FF2B5EF4-FFF2-40B4-BE49-F238E27FC236}">
                <a16:creationId xmlns:a16="http://schemas.microsoft.com/office/drawing/2014/main" id="{42B17872-0B24-422F-A26F-8971F4AA918C}"/>
              </a:ext>
            </a:extLst>
          </p:cNvPr>
          <p:cNvGraphicFramePr>
            <a:graphicFrameLocks noGrp="1"/>
          </p:cNvGraphicFramePr>
          <p:nvPr>
            <p:extLst>
              <p:ext uri="{D42A27DB-BD31-4B8C-83A1-F6EECF244321}">
                <p14:modId xmlns:p14="http://schemas.microsoft.com/office/powerpoint/2010/main" val="1508263455"/>
              </p:ext>
            </p:extLst>
          </p:nvPr>
        </p:nvGraphicFramePr>
        <p:xfrm>
          <a:off x="7362537" y="2118958"/>
          <a:ext cx="4589370" cy="370840"/>
        </p:xfrm>
        <a:graphic>
          <a:graphicData uri="http://schemas.openxmlformats.org/drawingml/2006/table">
            <a:tbl>
              <a:tblPr firstRow="1" bandRow="1">
                <a:tableStyleId>{00A15C55-8517-42AA-B614-E9B94910E393}</a:tableStyleId>
              </a:tblPr>
              <a:tblGrid>
                <a:gridCol w="458937">
                  <a:extLst>
                    <a:ext uri="{9D8B030D-6E8A-4147-A177-3AD203B41FA5}">
                      <a16:colId xmlns:a16="http://schemas.microsoft.com/office/drawing/2014/main" val="912690207"/>
                    </a:ext>
                  </a:extLst>
                </a:gridCol>
                <a:gridCol w="458937">
                  <a:extLst>
                    <a:ext uri="{9D8B030D-6E8A-4147-A177-3AD203B41FA5}">
                      <a16:colId xmlns:a16="http://schemas.microsoft.com/office/drawing/2014/main" val="3499215566"/>
                    </a:ext>
                  </a:extLst>
                </a:gridCol>
                <a:gridCol w="458937">
                  <a:extLst>
                    <a:ext uri="{9D8B030D-6E8A-4147-A177-3AD203B41FA5}">
                      <a16:colId xmlns:a16="http://schemas.microsoft.com/office/drawing/2014/main" val="3226886223"/>
                    </a:ext>
                  </a:extLst>
                </a:gridCol>
                <a:gridCol w="458937">
                  <a:extLst>
                    <a:ext uri="{9D8B030D-6E8A-4147-A177-3AD203B41FA5}">
                      <a16:colId xmlns:a16="http://schemas.microsoft.com/office/drawing/2014/main" val="542893018"/>
                    </a:ext>
                  </a:extLst>
                </a:gridCol>
                <a:gridCol w="458937">
                  <a:extLst>
                    <a:ext uri="{9D8B030D-6E8A-4147-A177-3AD203B41FA5}">
                      <a16:colId xmlns:a16="http://schemas.microsoft.com/office/drawing/2014/main" val="3777994387"/>
                    </a:ext>
                  </a:extLst>
                </a:gridCol>
                <a:gridCol w="458937">
                  <a:extLst>
                    <a:ext uri="{9D8B030D-6E8A-4147-A177-3AD203B41FA5}">
                      <a16:colId xmlns:a16="http://schemas.microsoft.com/office/drawing/2014/main" val="442329447"/>
                    </a:ext>
                  </a:extLst>
                </a:gridCol>
                <a:gridCol w="458937">
                  <a:extLst>
                    <a:ext uri="{9D8B030D-6E8A-4147-A177-3AD203B41FA5}">
                      <a16:colId xmlns:a16="http://schemas.microsoft.com/office/drawing/2014/main" val="4077107382"/>
                    </a:ext>
                  </a:extLst>
                </a:gridCol>
                <a:gridCol w="458937">
                  <a:extLst>
                    <a:ext uri="{9D8B030D-6E8A-4147-A177-3AD203B41FA5}">
                      <a16:colId xmlns:a16="http://schemas.microsoft.com/office/drawing/2014/main" val="2777597539"/>
                    </a:ext>
                  </a:extLst>
                </a:gridCol>
                <a:gridCol w="458937">
                  <a:extLst>
                    <a:ext uri="{9D8B030D-6E8A-4147-A177-3AD203B41FA5}">
                      <a16:colId xmlns:a16="http://schemas.microsoft.com/office/drawing/2014/main" val="3984532233"/>
                    </a:ext>
                  </a:extLst>
                </a:gridCol>
                <a:gridCol w="458937">
                  <a:extLst>
                    <a:ext uri="{9D8B030D-6E8A-4147-A177-3AD203B41FA5}">
                      <a16:colId xmlns:a16="http://schemas.microsoft.com/office/drawing/2014/main" val="60099784"/>
                    </a:ext>
                  </a:extLst>
                </a:gridCol>
              </a:tblGrid>
              <a:tr h="370840">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2</a:t>
                      </a:r>
                    </a:p>
                  </a:txBody>
                  <a:tcPr/>
                </a:tc>
                <a:tc>
                  <a:txBody>
                    <a:bodyPr/>
                    <a:lstStyle/>
                    <a:p>
                      <a:r>
                        <a:rPr lang="en-US" dirty="0"/>
                        <a:t>16</a:t>
                      </a:r>
                    </a:p>
                  </a:txBody>
                  <a:tcPr/>
                </a:tc>
                <a:tc>
                  <a:txBody>
                    <a:bodyPr/>
                    <a:lstStyle/>
                    <a:p>
                      <a:r>
                        <a:rPr lang="en-US" dirty="0"/>
                        <a:t>9</a:t>
                      </a:r>
                    </a:p>
                  </a:txBody>
                  <a:tcPr>
                    <a:solidFill>
                      <a:srgbClr val="00B0F0"/>
                    </a:solidFill>
                  </a:tcPr>
                </a:tc>
                <a:tc>
                  <a:txBody>
                    <a:bodyPr/>
                    <a:lstStyle/>
                    <a:p>
                      <a:r>
                        <a:rPr lang="en-US" dirty="0"/>
                        <a:t>10</a:t>
                      </a:r>
                    </a:p>
                  </a:txBody>
                  <a:tcPr>
                    <a:solidFill>
                      <a:srgbClr val="00B0F0"/>
                    </a:solidFill>
                  </a:tcPr>
                </a:tc>
                <a:tc>
                  <a:txBody>
                    <a:bodyPr/>
                    <a:lstStyle/>
                    <a:p>
                      <a:r>
                        <a:rPr lang="en-US" dirty="0"/>
                        <a:t>14</a:t>
                      </a:r>
                    </a:p>
                  </a:txBody>
                  <a:tcPr>
                    <a:solidFill>
                      <a:srgbClr val="00B0F0"/>
                    </a:solidFill>
                  </a:tcPr>
                </a:tc>
                <a:tc>
                  <a:txBody>
                    <a:bodyPr/>
                    <a:lstStyle/>
                    <a:p>
                      <a:r>
                        <a:rPr lang="en-US" dirty="0"/>
                        <a:t>8</a:t>
                      </a:r>
                    </a:p>
                  </a:txBody>
                  <a:tcPr>
                    <a:solidFill>
                      <a:srgbClr val="00B0F0"/>
                    </a:solidFill>
                  </a:tcPr>
                </a:tc>
                <a:tc>
                  <a:txBody>
                    <a:bodyPr/>
                    <a:lstStyle/>
                    <a:p>
                      <a:r>
                        <a:rPr lang="en-US" dirty="0"/>
                        <a:t>7</a:t>
                      </a:r>
                    </a:p>
                  </a:txBody>
                  <a:tcPr>
                    <a:solidFill>
                      <a:srgbClr val="00B0F0"/>
                    </a:solidFill>
                  </a:tcPr>
                </a:tc>
                <a:extLst>
                  <a:ext uri="{0D108BD9-81ED-4DB2-BD59-A6C34878D82A}">
                    <a16:rowId xmlns:a16="http://schemas.microsoft.com/office/drawing/2014/main" val="698254663"/>
                  </a:ext>
                </a:extLst>
              </a:tr>
            </a:tbl>
          </a:graphicData>
        </a:graphic>
      </p:graphicFrame>
      <p:graphicFrame>
        <p:nvGraphicFramePr>
          <p:cNvPr id="10" name="Table 9">
            <a:extLst>
              <a:ext uri="{FF2B5EF4-FFF2-40B4-BE49-F238E27FC236}">
                <a16:creationId xmlns:a16="http://schemas.microsoft.com/office/drawing/2014/main" id="{DD80E941-968E-42F7-97BE-501873275A06}"/>
              </a:ext>
            </a:extLst>
          </p:cNvPr>
          <p:cNvGraphicFramePr>
            <a:graphicFrameLocks noGrp="1"/>
          </p:cNvGraphicFramePr>
          <p:nvPr>
            <p:extLst>
              <p:ext uri="{D42A27DB-BD31-4B8C-83A1-F6EECF244321}">
                <p14:modId xmlns:p14="http://schemas.microsoft.com/office/powerpoint/2010/main" val="1782301703"/>
              </p:ext>
            </p:extLst>
          </p:nvPr>
        </p:nvGraphicFramePr>
        <p:xfrm>
          <a:off x="7362537" y="1748118"/>
          <a:ext cx="4589370" cy="370840"/>
        </p:xfrm>
        <a:graphic>
          <a:graphicData uri="http://schemas.openxmlformats.org/drawingml/2006/table">
            <a:tbl>
              <a:tblPr firstRow="1" bandRow="1">
                <a:tableStyleId>{D27102A9-8310-4765-A935-A1911B00CA55}</a:tableStyleId>
              </a:tblPr>
              <a:tblGrid>
                <a:gridCol w="458937">
                  <a:extLst>
                    <a:ext uri="{9D8B030D-6E8A-4147-A177-3AD203B41FA5}">
                      <a16:colId xmlns:a16="http://schemas.microsoft.com/office/drawing/2014/main" val="912690207"/>
                    </a:ext>
                  </a:extLst>
                </a:gridCol>
                <a:gridCol w="458937">
                  <a:extLst>
                    <a:ext uri="{9D8B030D-6E8A-4147-A177-3AD203B41FA5}">
                      <a16:colId xmlns:a16="http://schemas.microsoft.com/office/drawing/2014/main" val="3499215566"/>
                    </a:ext>
                  </a:extLst>
                </a:gridCol>
                <a:gridCol w="458937">
                  <a:extLst>
                    <a:ext uri="{9D8B030D-6E8A-4147-A177-3AD203B41FA5}">
                      <a16:colId xmlns:a16="http://schemas.microsoft.com/office/drawing/2014/main" val="3226886223"/>
                    </a:ext>
                  </a:extLst>
                </a:gridCol>
                <a:gridCol w="458937">
                  <a:extLst>
                    <a:ext uri="{9D8B030D-6E8A-4147-A177-3AD203B41FA5}">
                      <a16:colId xmlns:a16="http://schemas.microsoft.com/office/drawing/2014/main" val="542893018"/>
                    </a:ext>
                  </a:extLst>
                </a:gridCol>
                <a:gridCol w="458937">
                  <a:extLst>
                    <a:ext uri="{9D8B030D-6E8A-4147-A177-3AD203B41FA5}">
                      <a16:colId xmlns:a16="http://schemas.microsoft.com/office/drawing/2014/main" val="3777994387"/>
                    </a:ext>
                  </a:extLst>
                </a:gridCol>
                <a:gridCol w="458937">
                  <a:extLst>
                    <a:ext uri="{9D8B030D-6E8A-4147-A177-3AD203B41FA5}">
                      <a16:colId xmlns:a16="http://schemas.microsoft.com/office/drawing/2014/main" val="442329447"/>
                    </a:ext>
                  </a:extLst>
                </a:gridCol>
                <a:gridCol w="458937">
                  <a:extLst>
                    <a:ext uri="{9D8B030D-6E8A-4147-A177-3AD203B41FA5}">
                      <a16:colId xmlns:a16="http://schemas.microsoft.com/office/drawing/2014/main" val="4077107382"/>
                    </a:ext>
                  </a:extLst>
                </a:gridCol>
                <a:gridCol w="458937">
                  <a:extLst>
                    <a:ext uri="{9D8B030D-6E8A-4147-A177-3AD203B41FA5}">
                      <a16:colId xmlns:a16="http://schemas.microsoft.com/office/drawing/2014/main" val="2777597539"/>
                    </a:ext>
                  </a:extLst>
                </a:gridCol>
                <a:gridCol w="458937">
                  <a:extLst>
                    <a:ext uri="{9D8B030D-6E8A-4147-A177-3AD203B41FA5}">
                      <a16:colId xmlns:a16="http://schemas.microsoft.com/office/drawing/2014/main" val="3984532233"/>
                    </a:ext>
                  </a:extLst>
                </a:gridCol>
                <a:gridCol w="458937">
                  <a:extLst>
                    <a:ext uri="{9D8B030D-6E8A-4147-A177-3AD203B41FA5}">
                      <a16:colId xmlns:a16="http://schemas.microsoft.com/office/drawing/2014/main" val="60099784"/>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698254663"/>
                  </a:ext>
                </a:extLst>
              </a:tr>
            </a:tbl>
          </a:graphicData>
        </a:graphic>
      </p:graphicFrame>
      <p:sp>
        <p:nvSpPr>
          <p:cNvPr id="2" name="Rectangle 1">
            <a:extLst>
              <a:ext uri="{FF2B5EF4-FFF2-40B4-BE49-F238E27FC236}">
                <a16:creationId xmlns:a16="http://schemas.microsoft.com/office/drawing/2014/main" id="{90E64649-463D-4564-A97E-4958F3365FF0}"/>
              </a:ext>
            </a:extLst>
          </p:cNvPr>
          <p:cNvSpPr/>
          <p:nvPr/>
        </p:nvSpPr>
        <p:spPr>
          <a:xfrm>
            <a:off x="8312504" y="3057064"/>
            <a:ext cx="3041217" cy="369332"/>
          </a:xfrm>
          <a:prstGeom prst="rect">
            <a:avLst/>
          </a:prstGeom>
        </p:spPr>
        <p:txBody>
          <a:bodyPr wrap="none">
            <a:spAutoFit/>
          </a:bodyPr>
          <a:lstStyle/>
          <a:p>
            <a:r>
              <a:rPr lang="en-US" dirty="0"/>
              <a:t>[16 14  9 10  8  1  4  2  3  7]</a:t>
            </a:r>
          </a:p>
        </p:txBody>
      </p:sp>
      <p:sp>
        <p:nvSpPr>
          <p:cNvPr id="11" name="Rectangle 10">
            <a:extLst>
              <a:ext uri="{FF2B5EF4-FFF2-40B4-BE49-F238E27FC236}">
                <a16:creationId xmlns:a16="http://schemas.microsoft.com/office/drawing/2014/main" id="{9D98EB25-57CD-4CA3-8445-B86073BC8B2A}"/>
              </a:ext>
            </a:extLst>
          </p:cNvPr>
          <p:cNvSpPr/>
          <p:nvPr/>
        </p:nvSpPr>
        <p:spPr>
          <a:xfrm>
            <a:off x="8312504" y="3426396"/>
            <a:ext cx="3169457" cy="369332"/>
          </a:xfrm>
          <a:prstGeom prst="rect">
            <a:avLst/>
          </a:prstGeom>
        </p:spPr>
        <p:txBody>
          <a:bodyPr wrap="none">
            <a:spAutoFit/>
          </a:bodyPr>
          <a:lstStyle/>
          <a:p>
            <a:r>
              <a:rPr lang="en-US" dirty="0"/>
              <a:t>[1   2    3  4  5   6  7  8  9  10]</a:t>
            </a:r>
          </a:p>
        </p:txBody>
      </p:sp>
    </p:spTree>
    <p:extLst>
      <p:ext uri="{BB962C8B-B14F-4D97-AF65-F5344CB8AC3E}">
        <p14:creationId xmlns:p14="http://schemas.microsoft.com/office/powerpoint/2010/main" val="1482440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880A-FF28-44EC-A4D8-A92ACC83C303}"/>
              </a:ext>
            </a:extLst>
          </p:cNvPr>
          <p:cNvSpPr>
            <a:spLocks noGrp="1"/>
          </p:cNvSpPr>
          <p:nvPr>
            <p:ph type="title"/>
          </p:nvPr>
        </p:nvSpPr>
        <p:spPr/>
        <p:txBody>
          <a:bodyPr/>
          <a:lstStyle/>
          <a:p>
            <a:r>
              <a:rPr lang="en-US" dirty="0"/>
              <a:t>Time Complexity of Build Heap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E0FB5-27CF-4B96-8669-D3197A70C207}"/>
                  </a:ext>
                </a:extLst>
              </p:cNvPr>
              <p:cNvSpPr>
                <a:spLocks noGrp="1"/>
              </p:cNvSpPr>
              <p:nvPr>
                <p:ph idx="1"/>
              </p:nvPr>
            </p:nvSpPr>
            <p:spPr/>
            <p:txBody>
              <a:bodyPr/>
              <a:lstStyle/>
              <a:p>
                <a:r>
                  <a:rPr lang="en-US" dirty="0"/>
                  <a:t>T(</a:t>
                </a:r>
                <a:r>
                  <a:rPr lang="en-US" dirty="0" err="1"/>
                  <a:t>Max_Heapify</a:t>
                </a:r>
                <a:r>
                  <a:rPr lang="en-US" dirty="0"/>
                  <a:t>)= O(</a:t>
                </a:r>
                <a:r>
                  <a:rPr lang="en-US" dirty="0" err="1"/>
                  <a:t>logn</a:t>
                </a:r>
                <a:r>
                  <a:rPr lang="en-US" dirty="0"/>
                  <a:t>)</a:t>
                </a:r>
              </a:p>
              <a:p>
                <a:r>
                  <a:rPr lang="en-US" dirty="0"/>
                  <a:t>T(</a:t>
                </a:r>
                <a:r>
                  <a:rPr lang="en-US" dirty="0" err="1"/>
                  <a:t>Build_Max_Heap</a:t>
                </a:r>
                <a:r>
                  <a:rPr lang="en-US" dirty="0"/>
                  <a:t>)=O(n)</a:t>
                </a:r>
              </a:p>
              <a:p>
                <a:r>
                  <a:rPr lang="en-US" dirty="0"/>
                  <a:t>T(n)=O(</a:t>
                </a:r>
                <a:r>
                  <a:rPr lang="en-US" dirty="0" err="1"/>
                  <a:t>nlogn</a:t>
                </a:r>
                <a:r>
                  <a:rPr lang="en-US" dirty="0"/>
                  <a:t>)</a:t>
                </a:r>
              </a:p>
              <a:p>
                <a:r>
                  <a:rPr lang="en-US" dirty="0"/>
                  <a:t>There are </a:t>
                </a:r>
                <a:r>
                  <a:rPr lang="en-US" dirty="0" err="1"/>
                  <a:t>logn</a:t>
                </a:r>
                <a:r>
                  <a:rPr lang="en-US" dirty="0"/>
                  <a:t> levels in tree</a:t>
                </a:r>
              </a:p>
              <a:p>
                <a:r>
                  <a:rPr lang="en-US" dirty="0"/>
                  <a:t>Each level takes O(h) time and height changes</a:t>
                </a:r>
              </a:p>
              <a:p>
                <a:r>
                  <a:rPr lang="en-US" dirty="0"/>
                  <a:t>So T(n) at level 0 will be </a:t>
                </a:r>
                <a14:m>
                  <m:oMath xmlns:m="http://schemas.openxmlformats.org/officeDocument/2006/math">
                    <m:d>
                      <m:dPr>
                        <m:begChr m:val="⌈"/>
                        <m:endChr m:val="⌉"/>
                        <m:ctrlPr>
                          <a:rPr lang="en-US"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h</m:t>
                                </m:r>
                                <m:r>
                                  <a:rPr lang="en-US" b="0" i="1" smtClean="0">
                                    <a:latin typeface="Cambria Math" panose="02040503050406030204" pitchFamily="18" charset="0"/>
                                  </a:rPr>
                                  <m:t>+1</m:t>
                                </m:r>
                              </m:sup>
                            </m:sSup>
                          </m:den>
                        </m:f>
                      </m:e>
                    </m:d>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h</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h</m:t>
                        </m:r>
                      </m:e>
                    </m:d>
                  </m:oMath>
                </a14:m>
                <a:endParaRPr lang="en-US" b="0" dirty="0"/>
              </a:p>
              <a:p>
                <a:endParaRPr lang="en-US" dirty="0"/>
              </a:p>
            </p:txBody>
          </p:sp>
        </mc:Choice>
        <mc:Fallback xmlns="">
          <p:sp>
            <p:nvSpPr>
              <p:cNvPr id="3" name="Content Placeholder 2">
                <a:extLst>
                  <a:ext uri="{FF2B5EF4-FFF2-40B4-BE49-F238E27FC236}">
                    <a16:creationId xmlns:a16="http://schemas.microsoft.com/office/drawing/2014/main" id="{DAFE0FB5-27CF-4B96-8669-D3197A70C207}"/>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A431C01-57AE-430F-8B96-803D552A8C34}"/>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65317158-CC17-4844-B7FF-89AD25577424}"/>
              </a:ext>
            </a:extLst>
          </p:cNvPr>
          <p:cNvSpPr>
            <a:spLocks noGrp="1"/>
          </p:cNvSpPr>
          <p:nvPr>
            <p:ph type="sldNum" sz="quarter" idx="12"/>
          </p:nvPr>
        </p:nvSpPr>
        <p:spPr/>
        <p:txBody>
          <a:bodyPr/>
          <a:lstStyle/>
          <a:p>
            <a:fld id="{C9330682-99BE-4071-AC2E-0FDA91FFAE9F}" type="slidenum">
              <a:rPr lang="en-US" smtClean="0"/>
              <a:t>18</a:t>
            </a:fld>
            <a:endParaRPr lang="en-US"/>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0628EA5C-4D1E-4FB5-9A50-1454E886C007}"/>
                  </a:ext>
                </a:extLst>
              </p:cNvPr>
              <p:cNvGraphicFramePr>
                <a:graphicFrameLocks noGrp="1"/>
              </p:cNvGraphicFramePr>
              <p:nvPr>
                <p:extLst>
                  <p:ext uri="{D42A27DB-BD31-4B8C-83A1-F6EECF244321}">
                    <p14:modId xmlns:p14="http://schemas.microsoft.com/office/powerpoint/2010/main" val="2249332576"/>
                  </p:ext>
                </p:extLst>
              </p:nvPr>
            </p:nvGraphicFramePr>
            <p:xfrm>
              <a:off x="547923" y="5311777"/>
              <a:ext cx="8128002" cy="932053"/>
            </p:xfrm>
            <a:graphic>
              <a:graphicData uri="http://schemas.openxmlformats.org/drawingml/2006/table">
                <a:tbl>
                  <a:tblPr firstRow="1" bandRow="1">
                    <a:tableStyleId>{00A15C55-8517-42AA-B614-E9B94910E393}</a:tableStyleId>
                  </a:tblPr>
                  <a:tblGrid>
                    <a:gridCol w="1354667">
                      <a:extLst>
                        <a:ext uri="{9D8B030D-6E8A-4147-A177-3AD203B41FA5}">
                          <a16:colId xmlns:a16="http://schemas.microsoft.com/office/drawing/2014/main" val="4269650286"/>
                        </a:ext>
                      </a:extLst>
                    </a:gridCol>
                    <a:gridCol w="1354667">
                      <a:extLst>
                        <a:ext uri="{9D8B030D-6E8A-4147-A177-3AD203B41FA5}">
                          <a16:colId xmlns:a16="http://schemas.microsoft.com/office/drawing/2014/main" val="4155045615"/>
                        </a:ext>
                      </a:extLst>
                    </a:gridCol>
                    <a:gridCol w="1354667">
                      <a:extLst>
                        <a:ext uri="{9D8B030D-6E8A-4147-A177-3AD203B41FA5}">
                          <a16:colId xmlns:a16="http://schemas.microsoft.com/office/drawing/2014/main" val="1339351365"/>
                        </a:ext>
                      </a:extLst>
                    </a:gridCol>
                    <a:gridCol w="1354667">
                      <a:extLst>
                        <a:ext uri="{9D8B030D-6E8A-4147-A177-3AD203B41FA5}">
                          <a16:colId xmlns:a16="http://schemas.microsoft.com/office/drawing/2014/main" val="41717408"/>
                        </a:ext>
                      </a:extLst>
                    </a:gridCol>
                    <a:gridCol w="1354667">
                      <a:extLst>
                        <a:ext uri="{9D8B030D-6E8A-4147-A177-3AD203B41FA5}">
                          <a16:colId xmlns:a16="http://schemas.microsoft.com/office/drawing/2014/main" val="3306559827"/>
                        </a:ext>
                      </a:extLst>
                    </a:gridCol>
                    <a:gridCol w="1354667">
                      <a:extLst>
                        <a:ext uri="{9D8B030D-6E8A-4147-A177-3AD203B41FA5}">
                          <a16:colId xmlns:a16="http://schemas.microsoft.com/office/drawing/2014/main" val="2815381106"/>
                        </a:ext>
                      </a:extLst>
                    </a:gridCol>
                  </a:tblGrid>
                  <a:tr h="370840">
                    <a:tc>
                      <a:txBody>
                        <a:bodyPr/>
                        <a:lstStyle/>
                        <a:p>
                          <a:r>
                            <a:rPr lang="en-US" dirty="0"/>
                            <a:t>Level</a:t>
                          </a:r>
                        </a:p>
                      </a:txBody>
                      <a:tcPr/>
                    </a:tc>
                    <a:tc>
                      <a:txBody>
                        <a:bodyPr/>
                        <a:lstStyle/>
                        <a:p>
                          <a:r>
                            <a:rPr lang="en-US" dirty="0"/>
                            <a:t>0</a:t>
                          </a:r>
                        </a:p>
                      </a:txBody>
                      <a:tcPr/>
                    </a:tc>
                    <a:tc>
                      <a:txBody>
                        <a:bodyPr/>
                        <a:lstStyle/>
                        <a:p>
                          <a:r>
                            <a:rPr lang="en-US" dirty="0"/>
                            <a:t>1</a:t>
                          </a:r>
                        </a:p>
                      </a:txBody>
                      <a:tcPr/>
                    </a:tc>
                    <a:tc>
                      <a:txBody>
                        <a:bodyPr/>
                        <a:lstStyle/>
                        <a:p>
                          <a:r>
                            <a:rPr lang="en-US" dirty="0"/>
                            <a:t>…</a:t>
                          </a:r>
                        </a:p>
                      </a:txBody>
                      <a:tcPr/>
                    </a:tc>
                    <a:tc>
                      <a:txBody>
                        <a:bodyPr/>
                        <a:lstStyle/>
                        <a:p>
                          <a:r>
                            <a:rPr lang="en-US" dirty="0" err="1"/>
                            <a:t>i</a:t>
                          </a:r>
                          <a:endParaRPr lang="en-US" dirty="0"/>
                        </a:p>
                      </a:txBody>
                      <a:tcPr/>
                    </a:tc>
                    <a:tc rowSpan="2">
                      <a:txBody>
                        <a:bodyPr/>
                        <a:lstStyle/>
                        <a:p>
                          <a:r>
                            <a:rPr lang="en-US" sz="1400" dirty="0"/>
                            <a:t>Every level has different cost</a:t>
                          </a:r>
                        </a:p>
                      </a:txBody>
                      <a:tcPr/>
                    </a:tc>
                    <a:extLst>
                      <a:ext uri="{0D108BD9-81ED-4DB2-BD59-A6C34878D82A}">
                        <a16:rowId xmlns:a16="http://schemas.microsoft.com/office/drawing/2014/main" val="3973259533"/>
                      </a:ext>
                    </a:extLst>
                  </a:tr>
                  <a:tr h="370840">
                    <a:tc>
                      <a:txBody>
                        <a:bodyPr/>
                        <a:lstStyle/>
                        <a:p>
                          <a:r>
                            <a:rPr lang="en-US" dirty="0"/>
                            <a:t>Time</a:t>
                          </a:r>
                        </a:p>
                      </a:txBody>
                      <a:tcPr/>
                    </a:tc>
                    <a:tc>
                      <a: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h</m:t>
                                    </m:r>
                                  </m:e>
                                </m:d>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h</m:t>
                                    </m:r>
                                  </m:e>
                                </m:d>
                              </m:oMath>
                            </m:oMathPara>
                          </a14:m>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𝑛</m:t>
                                        </m:r>
                                      </m:den>
                                    </m:f>
                                  </m:e>
                                </m:d>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h</m:t>
                                    </m:r>
                                  </m:e>
                                </m:d>
                              </m:oMath>
                            </m:oMathPara>
                          </a14:m>
                          <a:endParaRPr lang="en-US" dirty="0"/>
                        </a:p>
                      </a:txBody>
                      <a:tcPr/>
                    </a:tc>
                    <a:tc vMerge="1">
                      <a:txBody>
                        <a:bodyPr/>
                        <a:lstStyle/>
                        <a:p>
                          <a:endParaRPr lang="en-US" dirty="0"/>
                        </a:p>
                      </a:txBody>
                      <a:tcPr/>
                    </a:tc>
                    <a:extLst>
                      <a:ext uri="{0D108BD9-81ED-4DB2-BD59-A6C34878D82A}">
                        <a16:rowId xmlns:a16="http://schemas.microsoft.com/office/drawing/2014/main" val="2228717560"/>
                      </a:ext>
                    </a:extLst>
                  </a:tr>
                </a:tbl>
              </a:graphicData>
            </a:graphic>
          </p:graphicFrame>
        </mc:Choice>
        <mc:Fallback xmlns="">
          <p:graphicFrame>
            <p:nvGraphicFramePr>
              <p:cNvPr id="7" name="Table 6">
                <a:extLst>
                  <a:ext uri="{FF2B5EF4-FFF2-40B4-BE49-F238E27FC236}">
                    <a16:creationId xmlns:a16="http://schemas.microsoft.com/office/drawing/2014/main" id="{0628EA5C-4D1E-4FB5-9A50-1454E886C007}"/>
                  </a:ext>
                </a:extLst>
              </p:cNvPr>
              <p:cNvGraphicFramePr>
                <a:graphicFrameLocks noGrp="1"/>
              </p:cNvGraphicFramePr>
              <p:nvPr>
                <p:extLst>
                  <p:ext uri="{D42A27DB-BD31-4B8C-83A1-F6EECF244321}">
                    <p14:modId xmlns:p14="http://schemas.microsoft.com/office/powerpoint/2010/main" val="2249332576"/>
                  </p:ext>
                </p:extLst>
              </p:nvPr>
            </p:nvGraphicFramePr>
            <p:xfrm>
              <a:off x="547923" y="5311777"/>
              <a:ext cx="8128002" cy="932053"/>
            </p:xfrm>
            <a:graphic>
              <a:graphicData uri="http://schemas.openxmlformats.org/drawingml/2006/table">
                <a:tbl>
                  <a:tblPr firstRow="1" bandRow="1">
                    <a:tableStyleId>{00A15C55-8517-42AA-B614-E9B94910E393}</a:tableStyleId>
                  </a:tblPr>
                  <a:tblGrid>
                    <a:gridCol w="1354667">
                      <a:extLst>
                        <a:ext uri="{9D8B030D-6E8A-4147-A177-3AD203B41FA5}">
                          <a16:colId xmlns:a16="http://schemas.microsoft.com/office/drawing/2014/main" val="4269650286"/>
                        </a:ext>
                      </a:extLst>
                    </a:gridCol>
                    <a:gridCol w="1354667">
                      <a:extLst>
                        <a:ext uri="{9D8B030D-6E8A-4147-A177-3AD203B41FA5}">
                          <a16:colId xmlns:a16="http://schemas.microsoft.com/office/drawing/2014/main" val="4155045615"/>
                        </a:ext>
                      </a:extLst>
                    </a:gridCol>
                    <a:gridCol w="1354667">
                      <a:extLst>
                        <a:ext uri="{9D8B030D-6E8A-4147-A177-3AD203B41FA5}">
                          <a16:colId xmlns:a16="http://schemas.microsoft.com/office/drawing/2014/main" val="1339351365"/>
                        </a:ext>
                      </a:extLst>
                    </a:gridCol>
                    <a:gridCol w="1354667">
                      <a:extLst>
                        <a:ext uri="{9D8B030D-6E8A-4147-A177-3AD203B41FA5}">
                          <a16:colId xmlns:a16="http://schemas.microsoft.com/office/drawing/2014/main" val="41717408"/>
                        </a:ext>
                      </a:extLst>
                    </a:gridCol>
                    <a:gridCol w="1354667">
                      <a:extLst>
                        <a:ext uri="{9D8B030D-6E8A-4147-A177-3AD203B41FA5}">
                          <a16:colId xmlns:a16="http://schemas.microsoft.com/office/drawing/2014/main" val="3306559827"/>
                        </a:ext>
                      </a:extLst>
                    </a:gridCol>
                    <a:gridCol w="1354667">
                      <a:extLst>
                        <a:ext uri="{9D8B030D-6E8A-4147-A177-3AD203B41FA5}">
                          <a16:colId xmlns:a16="http://schemas.microsoft.com/office/drawing/2014/main" val="2815381106"/>
                        </a:ext>
                      </a:extLst>
                    </a:gridCol>
                  </a:tblGrid>
                  <a:tr h="370840">
                    <a:tc>
                      <a:txBody>
                        <a:bodyPr/>
                        <a:lstStyle/>
                        <a:p>
                          <a:r>
                            <a:rPr lang="en-US" dirty="0"/>
                            <a:t>Level</a:t>
                          </a:r>
                        </a:p>
                      </a:txBody>
                      <a:tcPr/>
                    </a:tc>
                    <a:tc>
                      <a:txBody>
                        <a:bodyPr/>
                        <a:lstStyle/>
                        <a:p>
                          <a:r>
                            <a:rPr lang="en-US" dirty="0"/>
                            <a:t>0</a:t>
                          </a:r>
                        </a:p>
                      </a:txBody>
                      <a:tcPr/>
                    </a:tc>
                    <a:tc>
                      <a:txBody>
                        <a:bodyPr/>
                        <a:lstStyle/>
                        <a:p>
                          <a:r>
                            <a:rPr lang="en-US" dirty="0"/>
                            <a:t>1</a:t>
                          </a:r>
                        </a:p>
                      </a:txBody>
                      <a:tcPr/>
                    </a:tc>
                    <a:tc>
                      <a:txBody>
                        <a:bodyPr/>
                        <a:lstStyle/>
                        <a:p>
                          <a:r>
                            <a:rPr lang="en-US" dirty="0"/>
                            <a:t>…</a:t>
                          </a:r>
                        </a:p>
                      </a:txBody>
                      <a:tcPr/>
                    </a:tc>
                    <a:tc>
                      <a:txBody>
                        <a:bodyPr/>
                        <a:lstStyle/>
                        <a:p>
                          <a:r>
                            <a:rPr lang="en-US" dirty="0" err="1"/>
                            <a:t>i</a:t>
                          </a:r>
                          <a:endParaRPr lang="en-US" dirty="0"/>
                        </a:p>
                      </a:txBody>
                      <a:tcPr/>
                    </a:tc>
                    <a:tc rowSpan="2">
                      <a:txBody>
                        <a:bodyPr/>
                        <a:lstStyle/>
                        <a:p>
                          <a:r>
                            <a:rPr lang="en-US" sz="1400" dirty="0"/>
                            <a:t>Every level has different cost</a:t>
                          </a:r>
                        </a:p>
                      </a:txBody>
                      <a:tcPr/>
                    </a:tc>
                    <a:extLst>
                      <a:ext uri="{0D108BD9-81ED-4DB2-BD59-A6C34878D82A}">
                        <a16:rowId xmlns:a16="http://schemas.microsoft.com/office/drawing/2014/main" val="3973259533"/>
                      </a:ext>
                    </a:extLst>
                  </a:tr>
                  <a:tr h="561213">
                    <a:tc>
                      <a:txBody>
                        <a:bodyPr/>
                        <a:lstStyle/>
                        <a:p>
                          <a:r>
                            <a:rPr lang="en-US" dirty="0"/>
                            <a:t>Time</a:t>
                          </a:r>
                        </a:p>
                      </a:txBody>
                      <a:tcPr/>
                    </a:tc>
                    <a:tc>
                      <a:txBody>
                        <a:bodyPr/>
                        <a:lstStyle/>
                        <a:p>
                          <a:endParaRPr lang="en-US"/>
                        </a:p>
                      </a:txBody>
                      <a:tcPr>
                        <a:blipFill>
                          <a:blip r:embed="rId3"/>
                          <a:stretch>
                            <a:fillRect l="-100901" t="-70968" r="-402703" b="-6452"/>
                          </a:stretch>
                        </a:blipFill>
                      </a:tcPr>
                    </a:tc>
                    <a:tc>
                      <a:txBody>
                        <a:bodyPr/>
                        <a:lstStyle/>
                        <a:p>
                          <a:endParaRPr lang="en-US"/>
                        </a:p>
                      </a:txBody>
                      <a:tcPr>
                        <a:blipFill>
                          <a:blip r:embed="rId3"/>
                          <a:stretch>
                            <a:fillRect l="-200000" t="-70968" r="-300897" b="-6452"/>
                          </a:stretch>
                        </a:blipFill>
                      </a:tcPr>
                    </a:tc>
                    <a:tc>
                      <a:txBody>
                        <a:bodyPr/>
                        <a:lstStyle/>
                        <a:p>
                          <a:endParaRPr lang="en-US" dirty="0"/>
                        </a:p>
                      </a:txBody>
                      <a:tcPr/>
                    </a:tc>
                    <a:tc>
                      <a:txBody>
                        <a:bodyPr/>
                        <a:lstStyle/>
                        <a:p>
                          <a:endParaRPr lang="en-US"/>
                        </a:p>
                      </a:txBody>
                      <a:tcPr>
                        <a:blipFill>
                          <a:blip r:embed="rId3"/>
                          <a:stretch>
                            <a:fillRect l="-399552" t="-70968" r="-101345" b="-6452"/>
                          </a:stretch>
                        </a:blipFill>
                      </a:tcPr>
                    </a:tc>
                    <a:tc vMerge="1">
                      <a:txBody>
                        <a:bodyPr/>
                        <a:lstStyle/>
                        <a:p>
                          <a:endParaRPr lang="en-US" dirty="0"/>
                        </a:p>
                      </a:txBody>
                      <a:tcPr/>
                    </a:tc>
                    <a:extLst>
                      <a:ext uri="{0D108BD9-81ED-4DB2-BD59-A6C34878D82A}">
                        <a16:rowId xmlns:a16="http://schemas.microsoft.com/office/drawing/2014/main" val="2228717560"/>
                      </a:ext>
                    </a:extLst>
                  </a:tr>
                </a:tbl>
              </a:graphicData>
            </a:graphic>
          </p:graphicFrame>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A0435BC0-8D98-4473-95B9-A9FF9632D287}"/>
                  </a:ext>
                </a:extLst>
              </p:cNvPr>
              <p:cNvSpPr txBox="1">
                <a:spLocks/>
              </p:cNvSpPr>
              <p:nvPr/>
            </p:nvSpPr>
            <p:spPr>
              <a:xfrm>
                <a:off x="7810635" y="1918340"/>
                <a:ext cx="4381365"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14:m>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i="1" dirty="0" smtClean="0">
                        <a:latin typeface="Cambria Math" panose="02040503050406030204" pitchFamily="18" charset="0"/>
                      </a:rPr>
                      <m:t>=</m:t>
                    </m:r>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r>
                          <a:rPr lang="en-US" b="0" i="1" dirty="0" smtClean="0">
                            <a:latin typeface="Cambria Math" panose="02040503050406030204" pitchFamily="18" charset="0"/>
                          </a:rPr>
                          <m:t>𝑙𝑜𝑔𝑛</m:t>
                        </m:r>
                      </m:sup>
                      <m:e>
                        <m:d>
                          <m:dPr>
                            <m:begChr m:val="⌈"/>
                            <m:endChr m:val="⌉"/>
                            <m:ctrlPr>
                              <a:rPr lang="en-US"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h</m:t>
                                    </m:r>
                                    <m:r>
                                      <a:rPr lang="en-US" b="0" i="1" dirty="0" smtClean="0">
                                        <a:latin typeface="Cambria Math" panose="02040503050406030204" pitchFamily="18" charset="0"/>
                                      </a:rPr>
                                      <m:t>+1</m:t>
                                    </m:r>
                                  </m:sup>
                                </m:sSup>
                              </m:den>
                            </m:f>
                          </m:e>
                        </m:d>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h</m:t>
                            </m:r>
                          </m:e>
                        </m:d>
                      </m:e>
                    </m:nary>
                  </m:oMath>
                </a14:m>
                <a:endParaRPr lang="en-US" dirty="0"/>
              </a:p>
              <a:p>
                <a14:m>
                  <m:oMath xmlns:m="http://schemas.openxmlformats.org/officeDocument/2006/math">
                    <m:r>
                      <a:rPr lang="en-US" i="1" dirty="0">
                        <a:latin typeface="Cambria Math" panose="02040503050406030204" pitchFamily="18" charset="0"/>
                      </a:rPr>
                      <m:t>𝑇</m:t>
                    </m:r>
                    <m:d>
                      <m:dPr>
                        <m:ctrlPr>
                          <a:rPr lang="en-US" i="1" dirty="0">
                            <a:latin typeface="Cambria Math" panose="02040503050406030204" pitchFamily="18" charset="0"/>
                          </a:rPr>
                        </m:ctrlPr>
                      </m:dPr>
                      <m:e>
                        <m:r>
                          <a:rPr lang="en-US" i="1" dirty="0">
                            <a:latin typeface="Cambria Math" panose="02040503050406030204" pitchFamily="18" charset="0"/>
                          </a:rPr>
                          <m:t>𝑛</m:t>
                        </m:r>
                      </m:e>
                    </m:d>
                    <m:r>
                      <a:rPr lang="en-US" i="1" dirty="0">
                        <a:latin typeface="Cambria Math" panose="02040503050406030204" pitchFamily="18" charset="0"/>
                      </a:rPr>
                      <m:t>=</m:t>
                    </m:r>
                    <m:r>
                      <a:rPr lang="en-US" b="0" i="1" dirty="0" smtClean="0">
                        <a:latin typeface="Cambria Math" panose="02040503050406030204" pitchFamily="18" charset="0"/>
                      </a:rPr>
                      <m:t>𝑂</m:t>
                    </m:r>
                    <m:r>
                      <a:rPr lang="en-US" b="0" i="1" dirty="0" smtClean="0">
                        <a:latin typeface="Cambria Math" panose="02040503050406030204" pitchFamily="18" charset="0"/>
                      </a:rPr>
                      <m:t>(</m:t>
                    </m:r>
                    <m:r>
                      <a:rPr lang="en-US" b="0" i="1" dirty="0" smtClean="0">
                        <a:latin typeface="Cambria Math" panose="02040503050406030204" pitchFamily="18" charset="0"/>
                      </a:rPr>
                      <m:t>𝑛</m:t>
                    </m:r>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0</m:t>
                        </m:r>
                      </m:sub>
                      <m:sup>
                        <m:r>
                          <a:rPr lang="en-US" i="1" dirty="0">
                            <a:latin typeface="Cambria Math" panose="02040503050406030204" pitchFamily="18" charset="0"/>
                          </a:rPr>
                          <m:t>𝑙𝑜𝑔𝑛</m:t>
                        </m:r>
                      </m:sup>
                      <m:e>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b="0" i="1" dirty="0" smtClean="0">
                                    <a:latin typeface="Cambria Math" panose="02040503050406030204" pitchFamily="18" charset="0"/>
                                  </a:rPr>
                                  <m:t>h</m:t>
                                </m:r>
                              </m:num>
                              <m:den>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h</m:t>
                                    </m:r>
                                  </m:sup>
                                </m:sSup>
                              </m:den>
                            </m:f>
                          </m:e>
                        </m:d>
                        <m:r>
                          <a:rPr lang="en-US" b="0" i="1" dirty="0" smtClean="0">
                            <a:latin typeface="Cambria Math" panose="02040503050406030204" pitchFamily="18" charset="0"/>
                          </a:rPr>
                          <m:t>)</m:t>
                        </m:r>
                        <m:r>
                          <a:rPr lang="en-US" i="1" dirty="0" smtClean="0">
                            <a:latin typeface="Cambria Math" panose="02040503050406030204" pitchFamily="18" charset="0"/>
                          </a:rPr>
                          <m:t> </m:t>
                        </m:r>
                      </m:e>
                    </m:nary>
                  </m:oMath>
                </a14:m>
                <a:endParaRPr lang="en-US" dirty="0"/>
              </a:p>
              <a:p>
                <a14:m>
                  <m:oMath xmlns:m="http://schemas.openxmlformats.org/officeDocument/2006/math">
                    <m:r>
                      <a:rPr lang="en-US" i="1" dirty="0">
                        <a:latin typeface="Cambria Math" panose="02040503050406030204" pitchFamily="18" charset="0"/>
                      </a:rPr>
                      <m:t>𝑇</m:t>
                    </m:r>
                    <m:d>
                      <m:dPr>
                        <m:ctrlPr>
                          <a:rPr lang="en-US" i="1" dirty="0">
                            <a:latin typeface="Cambria Math" panose="02040503050406030204" pitchFamily="18" charset="0"/>
                          </a:rPr>
                        </m:ctrlPr>
                      </m:dPr>
                      <m:e>
                        <m:r>
                          <a:rPr lang="en-US" i="1" dirty="0">
                            <a:latin typeface="Cambria Math" panose="02040503050406030204" pitchFamily="18" charset="0"/>
                          </a:rPr>
                          <m:t>𝑛</m:t>
                        </m:r>
                      </m:e>
                    </m:d>
                    <m:r>
                      <a:rPr lang="en-US" i="1" dirty="0">
                        <a:latin typeface="Cambria Math" panose="02040503050406030204" pitchFamily="18" charset="0"/>
                      </a:rPr>
                      <m:t>=</m:t>
                    </m:r>
                    <m:r>
                      <a:rPr lang="en-US" i="1" dirty="0">
                        <a:latin typeface="Cambria Math" panose="02040503050406030204" pitchFamily="18" charset="0"/>
                      </a:rPr>
                      <m:t>𝑂</m:t>
                    </m:r>
                    <m:r>
                      <a:rPr lang="en-US" i="1" dirty="0">
                        <a:latin typeface="Cambria Math" panose="02040503050406030204" pitchFamily="18" charset="0"/>
                      </a:rPr>
                      <m:t>(</m:t>
                    </m:r>
                    <m:r>
                      <a:rPr lang="en-US" i="1" dirty="0">
                        <a:latin typeface="Cambria Math" panose="02040503050406030204" pitchFamily="18" charset="0"/>
                      </a:rPr>
                      <m:t>𝑛</m:t>
                    </m:r>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0</m:t>
                        </m:r>
                      </m:sub>
                      <m:sup>
                        <m:r>
                          <a:rPr lang="en-US" i="1" dirty="0" smtClean="0">
                            <a:latin typeface="Cambria Math" panose="02040503050406030204" pitchFamily="18" charset="0"/>
                            <a:ea typeface="Cambria Math" panose="02040503050406030204" pitchFamily="18" charset="0"/>
                          </a:rPr>
                          <m:t>∞</m:t>
                        </m:r>
                      </m:sup>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h</m:t>
                            </m:r>
                          </m:num>
                          <m:den>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h</m:t>
                                </m:r>
                              </m:sup>
                            </m:sSup>
                          </m:den>
                        </m:f>
                        <m:r>
                          <a:rPr lang="en-US" i="1" dirty="0">
                            <a:latin typeface="Cambria Math" panose="02040503050406030204" pitchFamily="18" charset="0"/>
                          </a:rPr>
                          <m:t>) </m:t>
                        </m:r>
                      </m:e>
                    </m:nary>
                    <m:r>
                      <a:rPr lang="en-US" b="0" i="1" dirty="0" smtClean="0">
                        <a:latin typeface="Cambria Math" panose="02040503050406030204" pitchFamily="18" charset="0"/>
                      </a:rPr>
                      <m:t>=</m:t>
                    </m:r>
                    <m:r>
                      <a:rPr lang="en-US" b="0" i="1" dirty="0" smtClean="0">
                        <a:latin typeface="Cambria Math" panose="02040503050406030204" pitchFamily="18" charset="0"/>
                      </a:rPr>
                      <m:t>𝑛</m:t>
                    </m:r>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0</m:t>
                        </m:r>
                      </m:sub>
                      <m:sup>
                        <m:r>
                          <a:rPr lang="en-US" i="1" dirty="0">
                            <a:latin typeface="Cambria Math" panose="02040503050406030204" pitchFamily="18" charset="0"/>
                            <a:ea typeface="Cambria Math" panose="02040503050406030204" pitchFamily="18" charset="0"/>
                          </a:rPr>
                          <m:t>∞</m:t>
                        </m:r>
                      </m:sup>
                      <m:e>
                        <m:r>
                          <a:rPr lang="en-US" b="0" i="1" dirty="0" smtClean="0">
                            <a:latin typeface="Cambria Math" panose="02040503050406030204" pitchFamily="18" charset="0"/>
                            <a:ea typeface="Cambria Math" panose="02040503050406030204" pitchFamily="18" charset="0"/>
                          </a:rPr>
                          <m:t>h</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2</m:t>
                            </m:r>
                          </m:e>
                          <m: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h</m:t>
                            </m:r>
                          </m:sup>
                        </m:sSup>
                        <m:r>
                          <a:rPr lang="en-US" i="1" dirty="0">
                            <a:latin typeface="Cambria Math" panose="02040503050406030204" pitchFamily="18" charset="0"/>
                          </a:rPr>
                          <m:t> </m:t>
                        </m:r>
                      </m:e>
                    </m:nary>
                  </m:oMath>
                </a14:m>
                <a:endParaRPr lang="en-US" dirty="0"/>
              </a:p>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𝑘</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2</m:t>
                                </m:r>
                              </m:sup>
                            </m:sSup>
                          </m:den>
                        </m:f>
                      </m:e>
                    </m:nary>
                    <m:r>
                      <a:rPr lang="en-US" b="0" i="1" smtClean="0">
                        <a:latin typeface="Cambria Math" panose="02040503050406030204" pitchFamily="18" charset="0"/>
                      </a:rPr>
                      <m:t> </m:t>
                    </m:r>
                    <m:r>
                      <a:rPr lang="en-US" b="0" i="1" smtClean="0">
                        <a:latin typeface="Cambria Math" panose="02040503050406030204" pitchFamily="18" charset="0"/>
                      </a:rPr>
                      <m:t>𝑆𝑜</m:t>
                    </m:r>
                  </m:oMath>
                </a14:m>
                <a:endParaRPr lang="en-US" b="0" dirty="0"/>
              </a:p>
              <a:p>
                <a14:m>
                  <m:oMath xmlns:m="http://schemas.openxmlformats.org/officeDocument/2006/math">
                    <m:r>
                      <a:rPr lang="en-US" i="1" dirty="0">
                        <a:latin typeface="Cambria Math" panose="02040503050406030204" pitchFamily="18" charset="0"/>
                      </a:rPr>
                      <m:t>𝑛</m:t>
                    </m:r>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0</m:t>
                        </m:r>
                      </m:sub>
                      <m:sup>
                        <m:r>
                          <a:rPr lang="en-US" i="1" dirty="0">
                            <a:latin typeface="Cambria Math" panose="02040503050406030204" pitchFamily="18" charset="0"/>
                            <a:ea typeface="Cambria Math" panose="02040503050406030204" pitchFamily="18" charset="0"/>
                          </a:rPr>
                          <m:t>∞</m:t>
                        </m:r>
                      </m:sup>
                      <m:e>
                        <m:r>
                          <a:rPr lang="en-US" i="1" dirty="0">
                            <a:latin typeface="Cambria Math" panose="02040503050406030204" pitchFamily="18" charset="0"/>
                            <a:ea typeface="Cambria Math" panose="02040503050406030204" pitchFamily="18" charset="0"/>
                          </a:rPr>
                          <m:t>h</m:t>
                        </m:r>
                        <m:sSup>
                          <m:sSupPr>
                            <m:ctrlPr>
                              <a:rPr lang="en-US" i="1" dirty="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1</m:t>
                                </m:r>
                              </m:num>
                              <m:den>
                                <m:r>
                                  <a:rPr lang="en-US" i="1" dirty="0">
                                    <a:latin typeface="Cambria Math" panose="02040503050406030204" pitchFamily="18" charset="0"/>
                                    <a:ea typeface="Cambria Math" panose="02040503050406030204" pitchFamily="18" charset="0"/>
                                  </a:rPr>
                                  <m:t>2</m:t>
                                </m:r>
                              </m:den>
                            </m:f>
                            <m:r>
                              <a:rPr lang="en-US" b="0" i="1" dirty="0" smtClean="0">
                                <a:latin typeface="Cambria Math" panose="02040503050406030204" pitchFamily="18" charset="0"/>
                                <a:ea typeface="Cambria Math" panose="02040503050406030204" pitchFamily="18" charset="0"/>
                              </a:rPr>
                              <m:t>)</m:t>
                            </m:r>
                          </m:e>
                          <m:sup>
                            <m:r>
                              <a:rPr lang="en-US" i="1" dirty="0">
                                <a:latin typeface="Cambria Math" panose="02040503050406030204" pitchFamily="18" charset="0"/>
                                <a:ea typeface="Cambria Math" panose="02040503050406030204" pitchFamily="18" charset="0"/>
                              </a:rPr>
                              <m:t>h</m:t>
                            </m:r>
                          </m:sup>
                        </m:sSup>
                        <m:r>
                          <a:rPr lang="en-US" i="1" dirty="0">
                            <a:latin typeface="Cambria Math" panose="02040503050406030204" pitchFamily="18" charset="0"/>
                          </a:rPr>
                          <m:t> </m:t>
                        </m:r>
                      </m:e>
                    </m:nary>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num>
                      <m:den>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e>
                                </m:d>
                              </m:e>
                            </m:d>
                          </m:e>
                          <m:sup>
                            <m:r>
                              <a:rPr lang="en-US" b="0" i="1" dirty="0" smtClean="0">
                                <a:latin typeface="Cambria Math" panose="02040503050406030204" pitchFamily="18" charset="0"/>
                              </a:rPr>
                              <m:t>2</m:t>
                            </m:r>
                          </m:sup>
                        </m:sSup>
                      </m:den>
                    </m:f>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.2=</m:t>
                    </m:r>
                    <m:r>
                      <a:rPr lang="en-US" b="0" i="1" dirty="0" smtClean="0">
                        <a:latin typeface="Cambria Math" panose="02040503050406030204" pitchFamily="18" charset="0"/>
                      </a:rPr>
                      <m:t>𝑛</m:t>
                    </m:r>
                  </m:oMath>
                </a14:m>
                <a:endParaRPr lang="en-US" b="0" dirty="0"/>
              </a:p>
              <a:p>
                <a:pPr lvl="2"/>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(linear time)</a:t>
                </a:r>
              </a:p>
              <a:p>
                <a:endParaRPr lang="en-US" dirty="0"/>
              </a:p>
            </p:txBody>
          </p:sp>
        </mc:Choice>
        <mc:Fallback xmlns="">
          <p:sp>
            <p:nvSpPr>
              <p:cNvPr id="8" name="Content Placeholder 2">
                <a:extLst>
                  <a:ext uri="{FF2B5EF4-FFF2-40B4-BE49-F238E27FC236}">
                    <a16:creationId xmlns:a16="http://schemas.microsoft.com/office/drawing/2014/main" id="{A0435BC0-8D98-4473-95B9-A9FF9632D287}"/>
                  </a:ext>
                </a:extLst>
              </p:cNvPr>
              <p:cNvSpPr txBox="1">
                <a:spLocks noRot="1" noChangeAspect="1" noMove="1" noResize="1" noEditPoints="1" noAdjustHandles="1" noChangeArrowheads="1" noChangeShapeType="1" noTextEdit="1"/>
              </p:cNvSpPr>
              <p:nvPr/>
            </p:nvSpPr>
            <p:spPr>
              <a:xfrm>
                <a:off x="7810635" y="1918340"/>
                <a:ext cx="4381365" cy="4195481"/>
              </a:xfrm>
              <a:prstGeom prst="rect">
                <a:avLst/>
              </a:prstGeom>
              <a:blipFill>
                <a:blip r:embed="rId4"/>
                <a:stretch>
                  <a:fillRect l="-695"/>
                </a:stretch>
              </a:blipFill>
            </p:spPr>
            <p:txBody>
              <a:bodyPr/>
              <a:lstStyle/>
              <a:p>
                <a:r>
                  <a:rPr lang="en-US">
                    <a:noFill/>
                  </a:rPr>
                  <a:t> </a:t>
                </a:r>
              </a:p>
            </p:txBody>
          </p:sp>
        </mc:Fallback>
      </mc:AlternateContent>
    </p:spTree>
    <p:extLst>
      <p:ext uri="{BB962C8B-B14F-4D97-AF65-F5344CB8AC3E}">
        <p14:creationId xmlns:p14="http://schemas.microsoft.com/office/powerpoint/2010/main" val="1562568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7274-FA41-4841-8F2A-5997AC33A2BA}"/>
              </a:ext>
            </a:extLst>
          </p:cNvPr>
          <p:cNvSpPr>
            <a:spLocks noGrp="1"/>
          </p:cNvSpPr>
          <p:nvPr>
            <p:ph type="title"/>
          </p:nvPr>
        </p:nvSpPr>
        <p:spPr/>
        <p:txBody>
          <a:bodyPr/>
          <a:lstStyle/>
          <a:p>
            <a:r>
              <a:rPr lang="en-US"/>
              <a:t>Python Implementation</a:t>
            </a:r>
            <a:endParaRPr lang="en-US" dirty="0"/>
          </a:p>
        </p:txBody>
      </p:sp>
      <p:sp>
        <p:nvSpPr>
          <p:cNvPr id="4" name="Footer Placeholder 3">
            <a:extLst>
              <a:ext uri="{FF2B5EF4-FFF2-40B4-BE49-F238E27FC236}">
                <a16:creationId xmlns:a16="http://schemas.microsoft.com/office/drawing/2014/main" id="{51D5BE4C-29DD-4EB4-9D5C-1D6B3EB12F7A}"/>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35B46EBF-5071-418B-8317-8A71FF3CD13D}"/>
              </a:ext>
            </a:extLst>
          </p:cNvPr>
          <p:cNvSpPr>
            <a:spLocks noGrp="1"/>
          </p:cNvSpPr>
          <p:nvPr>
            <p:ph type="sldNum" sz="quarter" idx="12"/>
          </p:nvPr>
        </p:nvSpPr>
        <p:spPr/>
        <p:txBody>
          <a:bodyPr/>
          <a:lstStyle/>
          <a:p>
            <a:fld id="{C9330682-99BE-4071-AC2E-0FDA91FFAE9F}" type="slidenum">
              <a:rPr lang="en-US" smtClean="0"/>
              <a:t>19</a:t>
            </a:fld>
            <a:endParaRPr lang="en-US"/>
          </a:p>
        </p:txBody>
      </p:sp>
      <p:sp>
        <p:nvSpPr>
          <p:cNvPr id="6" name="Rectangle 1">
            <a:extLst>
              <a:ext uri="{FF2B5EF4-FFF2-40B4-BE49-F238E27FC236}">
                <a16:creationId xmlns:a16="http://schemas.microsoft.com/office/drawing/2014/main" id="{A2100C49-0907-49D4-BCC5-526960055547}"/>
              </a:ext>
            </a:extLst>
          </p:cNvPr>
          <p:cNvSpPr>
            <a:spLocks noChangeArrowheads="1"/>
          </p:cNvSpPr>
          <p:nvPr/>
        </p:nvSpPr>
        <p:spPr bwMode="auto">
          <a:xfrm>
            <a:off x="425910" y="2419430"/>
            <a:ext cx="2150098" cy="2585323"/>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80"/>
                </a:solidFill>
                <a:effectLst/>
                <a:latin typeface="JetBrains Mono"/>
              </a:rPr>
              <a:t>import </a:t>
            </a:r>
            <a:r>
              <a:rPr kumimoji="0" lang="en-US" altLang="en-US" b="0" i="0" u="none" strike="noStrike" cap="none" normalizeH="0" baseline="0">
                <a:ln>
                  <a:noFill/>
                </a:ln>
                <a:solidFill>
                  <a:srgbClr val="000000"/>
                </a:solidFill>
                <a:effectLst/>
                <a:latin typeface="JetBrains Mono"/>
              </a:rPr>
              <a:t>numpy </a:t>
            </a:r>
            <a:r>
              <a:rPr kumimoji="0" lang="en-US" altLang="en-US" b="1" i="0" u="none" strike="noStrike" cap="none" normalizeH="0" baseline="0">
                <a:ln>
                  <a:noFill/>
                </a:ln>
                <a:solidFill>
                  <a:srgbClr val="000080"/>
                </a:solidFill>
                <a:effectLst/>
                <a:latin typeface="JetBrains Mono"/>
              </a:rPr>
              <a:t>as </a:t>
            </a:r>
            <a:r>
              <a:rPr kumimoji="0" lang="en-US" altLang="en-US" b="0" i="0" u="none" strike="noStrike" cap="none" normalizeH="0" baseline="0">
                <a:ln>
                  <a:noFill/>
                </a:ln>
                <a:solidFill>
                  <a:srgbClr val="000000"/>
                </a:solidFill>
                <a:effectLst/>
                <a:latin typeface="JetBrains Mono"/>
              </a:rPr>
              <a:t>np</a:t>
            </a:r>
            <a:br>
              <a:rPr kumimoji="0" lang="en-US" altLang="en-US" b="0" i="0" u="none" strike="noStrike" cap="none" normalizeH="0" baseline="0">
                <a:ln>
                  <a:noFill/>
                </a:ln>
                <a:solidFill>
                  <a:srgbClr val="000000"/>
                </a:solidFill>
                <a:effectLst/>
                <a:latin typeface="JetBrains Mono"/>
              </a:rPr>
            </a:br>
            <a:r>
              <a:rPr kumimoji="0" lang="en-US" altLang="en-US" b="1" i="0" u="none" strike="noStrike" cap="none" normalizeH="0" baseline="0">
                <a:ln>
                  <a:noFill/>
                </a:ln>
                <a:solidFill>
                  <a:srgbClr val="000080"/>
                </a:solidFill>
                <a:effectLst/>
                <a:latin typeface="JetBrains Mono"/>
              </a:rPr>
              <a:t>def </a:t>
            </a:r>
            <a:r>
              <a:rPr kumimoji="0" lang="en-US" altLang="en-US" b="0" i="0" u="none" strike="noStrike" cap="none" normalizeH="0" baseline="0">
                <a:ln>
                  <a:noFill/>
                </a:ln>
                <a:solidFill>
                  <a:srgbClr val="000000"/>
                </a:solidFill>
                <a:effectLst/>
                <a:latin typeface="JetBrains Mono"/>
              </a:rPr>
              <a:t>Parent(i):</a:t>
            </a:r>
            <a:br>
              <a:rPr kumimoji="0" lang="en-US" altLang="en-US" b="0" i="0" u="none" strike="noStrike" cap="none" normalizeH="0" baseline="0">
                <a:ln>
                  <a:noFill/>
                </a:ln>
                <a:solidFill>
                  <a:srgbClr val="000000"/>
                </a:solidFill>
                <a:effectLst/>
                <a:latin typeface="JetBrains Mono"/>
              </a:rPr>
            </a:br>
            <a:r>
              <a:rPr kumimoji="0" lang="en-US" altLang="en-US" b="0" i="0" u="none" strike="noStrike" cap="none" normalizeH="0" baseline="0">
                <a:ln>
                  <a:noFill/>
                </a:ln>
                <a:solidFill>
                  <a:srgbClr val="000000"/>
                </a:solidFill>
                <a:effectLst/>
                <a:latin typeface="JetBrains Mono"/>
              </a:rPr>
              <a:t>    </a:t>
            </a:r>
            <a:r>
              <a:rPr kumimoji="0" lang="en-US" altLang="en-US" b="1" i="0" u="none" strike="noStrike" cap="none" normalizeH="0" baseline="0">
                <a:ln>
                  <a:noFill/>
                </a:ln>
                <a:solidFill>
                  <a:srgbClr val="000080"/>
                </a:solidFill>
                <a:effectLst/>
                <a:latin typeface="JetBrains Mono"/>
              </a:rPr>
              <a:t>return </a:t>
            </a:r>
            <a:r>
              <a:rPr kumimoji="0" lang="en-US" altLang="en-US" b="0" i="0" u="none" strike="noStrike" cap="none" normalizeH="0" baseline="0">
                <a:ln>
                  <a:noFill/>
                </a:ln>
                <a:solidFill>
                  <a:srgbClr val="000000"/>
                </a:solidFill>
                <a:effectLst/>
                <a:latin typeface="JetBrains Mono"/>
              </a:rPr>
              <a:t>i//</a:t>
            </a:r>
            <a:r>
              <a:rPr kumimoji="0" lang="en-US" altLang="en-US" b="0" i="0" u="none" strike="noStrike" cap="none" normalizeH="0" baseline="0">
                <a:ln>
                  <a:noFill/>
                </a:ln>
                <a:solidFill>
                  <a:srgbClr val="0000FF"/>
                </a:solidFill>
                <a:effectLst/>
                <a:latin typeface="JetBrains Mono"/>
              </a:rPr>
              <a:t>2</a:t>
            </a:r>
            <a:br>
              <a:rPr kumimoji="0" lang="en-US" altLang="en-US" b="0" i="0" u="none" strike="noStrike" cap="none" normalizeH="0" baseline="0">
                <a:ln>
                  <a:noFill/>
                </a:ln>
                <a:solidFill>
                  <a:srgbClr val="0000FF"/>
                </a:solidFill>
                <a:effectLst/>
                <a:latin typeface="JetBrains Mono"/>
              </a:rPr>
            </a:br>
            <a:r>
              <a:rPr kumimoji="0" lang="en-US" altLang="en-US" b="1" i="0" u="none" strike="noStrike" cap="none" normalizeH="0" baseline="0">
                <a:ln>
                  <a:noFill/>
                </a:ln>
                <a:solidFill>
                  <a:srgbClr val="000080"/>
                </a:solidFill>
                <a:effectLst/>
                <a:latin typeface="JetBrains Mono"/>
              </a:rPr>
              <a:t>def </a:t>
            </a:r>
            <a:r>
              <a:rPr kumimoji="0" lang="en-US" altLang="en-US" b="0" i="0" u="none" strike="noStrike" cap="none" normalizeH="0" baseline="0">
                <a:ln>
                  <a:noFill/>
                </a:ln>
                <a:solidFill>
                  <a:srgbClr val="000000"/>
                </a:solidFill>
                <a:effectLst/>
                <a:latin typeface="JetBrains Mono"/>
              </a:rPr>
              <a:t>Left(i):</a:t>
            </a:r>
            <a:br>
              <a:rPr kumimoji="0" lang="en-US" altLang="en-US" b="0" i="0" u="none" strike="noStrike" cap="none" normalizeH="0" baseline="0">
                <a:ln>
                  <a:noFill/>
                </a:ln>
                <a:solidFill>
                  <a:srgbClr val="000000"/>
                </a:solidFill>
                <a:effectLst/>
                <a:latin typeface="JetBrains Mono"/>
              </a:rPr>
            </a:br>
            <a:r>
              <a:rPr kumimoji="0" lang="en-US" altLang="en-US" b="0" i="0" u="none" strike="noStrike" cap="none" normalizeH="0" baseline="0">
                <a:ln>
                  <a:noFill/>
                </a:ln>
                <a:solidFill>
                  <a:srgbClr val="000000"/>
                </a:solidFill>
                <a:effectLst/>
                <a:latin typeface="JetBrains Mono"/>
              </a:rPr>
              <a:t>    </a:t>
            </a:r>
            <a:r>
              <a:rPr kumimoji="0" lang="en-US" altLang="en-US" b="1" i="0" u="none" strike="noStrike" cap="none" normalizeH="0" baseline="0">
                <a:ln>
                  <a:noFill/>
                </a:ln>
                <a:solidFill>
                  <a:srgbClr val="000080"/>
                </a:solidFill>
                <a:effectLst/>
                <a:latin typeface="JetBrains Mono"/>
              </a:rPr>
              <a:t>return </a:t>
            </a:r>
            <a:r>
              <a:rPr kumimoji="0" lang="en-US" altLang="en-US" b="0" i="0" u="none" strike="noStrike" cap="none" normalizeH="0" baseline="0">
                <a:ln>
                  <a:noFill/>
                </a:ln>
                <a:solidFill>
                  <a:srgbClr val="0000FF"/>
                </a:solidFill>
                <a:effectLst/>
                <a:latin typeface="JetBrains Mono"/>
              </a:rPr>
              <a:t>2</a:t>
            </a:r>
            <a:r>
              <a:rPr kumimoji="0" lang="en-US" altLang="en-US" b="0" i="0" u="none" strike="noStrike" cap="none" normalizeH="0" baseline="0">
                <a:ln>
                  <a:noFill/>
                </a:ln>
                <a:solidFill>
                  <a:srgbClr val="000000"/>
                </a:solidFill>
                <a:effectLst/>
                <a:latin typeface="JetBrains Mono"/>
              </a:rPr>
              <a:t>*i</a:t>
            </a:r>
            <a:br>
              <a:rPr kumimoji="0" lang="en-US" altLang="en-US" b="0" i="0" u="none" strike="noStrike" cap="none" normalizeH="0" baseline="0">
                <a:ln>
                  <a:noFill/>
                </a:ln>
                <a:solidFill>
                  <a:srgbClr val="000000"/>
                </a:solidFill>
                <a:effectLst/>
                <a:latin typeface="JetBrains Mono"/>
              </a:rPr>
            </a:br>
            <a:r>
              <a:rPr kumimoji="0" lang="en-US" altLang="en-US" b="1" i="0" u="none" strike="noStrike" cap="none" normalizeH="0" baseline="0">
                <a:ln>
                  <a:noFill/>
                </a:ln>
                <a:solidFill>
                  <a:srgbClr val="000080"/>
                </a:solidFill>
                <a:effectLst/>
                <a:latin typeface="JetBrains Mono"/>
              </a:rPr>
              <a:t>def </a:t>
            </a:r>
            <a:r>
              <a:rPr kumimoji="0" lang="en-US" altLang="en-US" b="0" i="0" u="none" strike="noStrike" cap="none" normalizeH="0" baseline="0">
                <a:ln>
                  <a:noFill/>
                </a:ln>
                <a:solidFill>
                  <a:srgbClr val="000000"/>
                </a:solidFill>
                <a:effectLst/>
                <a:latin typeface="JetBrains Mono"/>
              </a:rPr>
              <a:t>Right(i):</a:t>
            </a:r>
            <a:br>
              <a:rPr kumimoji="0" lang="en-US" altLang="en-US" b="0" i="0" u="none" strike="noStrike" cap="none" normalizeH="0" baseline="0">
                <a:ln>
                  <a:noFill/>
                </a:ln>
                <a:solidFill>
                  <a:srgbClr val="000000"/>
                </a:solidFill>
                <a:effectLst/>
                <a:latin typeface="JetBrains Mono"/>
              </a:rPr>
            </a:br>
            <a:r>
              <a:rPr kumimoji="0" lang="en-US" altLang="en-US" b="0" i="0" u="none" strike="noStrike" cap="none" normalizeH="0" baseline="0">
                <a:ln>
                  <a:noFill/>
                </a:ln>
                <a:solidFill>
                  <a:srgbClr val="000000"/>
                </a:solidFill>
                <a:effectLst/>
                <a:latin typeface="JetBrains Mono"/>
              </a:rPr>
              <a:t>    </a:t>
            </a:r>
            <a:r>
              <a:rPr kumimoji="0" lang="en-US" altLang="en-US" b="1" i="0" u="none" strike="noStrike" cap="none" normalizeH="0" baseline="0">
                <a:ln>
                  <a:noFill/>
                </a:ln>
                <a:solidFill>
                  <a:srgbClr val="000080"/>
                </a:solidFill>
                <a:effectLst/>
                <a:latin typeface="JetBrains Mono"/>
              </a:rPr>
              <a:t>return </a:t>
            </a:r>
            <a:r>
              <a:rPr kumimoji="0" lang="en-US" altLang="en-US" b="0" i="0" u="none" strike="noStrike" cap="none" normalizeH="0" baseline="0">
                <a:ln>
                  <a:noFill/>
                </a:ln>
                <a:solidFill>
                  <a:srgbClr val="0000FF"/>
                </a:solidFill>
                <a:effectLst/>
                <a:latin typeface="JetBrains Mono"/>
              </a:rPr>
              <a:t>2</a:t>
            </a:r>
            <a:r>
              <a:rPr kumimoji="0" lang="en-US" altLang="en-US" b="0" i="0" u="none" strike="noStrike" cap="none" normalizeH="0" baseline="0">
                <a:ln>
                  <a:noFill/>
                </a:ln>
                <a:solidFill>
                  <a:srgbClr val="000000"/>
                </a:solidFill>
                <a:effectLst/>
                <a:latin typeface="JetBrains Mono"/>
              </a:rPr>
              <a:t>*i+</a:t>
            </a:r>
            <a:r>
              <a:rPr kumimoji="0" lang="en-US" altLang="en-US" b="0" i="0" u="none" strike="noStrike" cap="none" normalizeH="0" baseline="0">
                <a:ln>
                  <a:noFill/>
                </a:ln>
                <a:solidFill>
                  <a:srgbClr val="0000FF"/>
                </a:solidFill>
                <a:effectLst/>
                <a:latin typeface="JetBrains Mono"/>
              </a:rPr>
              <a:t>1</a:t>
            </a:r>
            <a:br>
              <a:rPr kumimoji="0" lang="en-US" altLang="en-US" b="0" i="0" u="none" strike="noStrike" cap="none" normalizeH="0" baseline="0">
                <a:ln>
                  <a:noFill/>
                </a:ln>
                <a:solidFill>
                  <a:srgbClr val="0000FF"/>
                </a:solidFill>
                <a:effectLst/>
                <a:latin typeface="JetBrains Mono"/>
              </a:rPr>
            </a:br>
            <a:r>
              <a:rPr kumimoji="0" lang="en-US" altLang="en-US" b="0" i="0" u="none" strike="noStrike" cap="none" normalizeH="0" baseline="0">
                <a:ln>
                  <a:noFill/>
                </a:ln>
                <a:solidFill>
                  <a:srgbClr val="000000"/>
                </a:solidFill>
                <a:effectLst/>
                <a:latin typeface="JetBrains Mono"/>
              </a:rPr>
              <a:t>heap_size=</a:t>
            </a:r>
            <a:r>
              <a:rPr kumimoji="0" lang="en-US" altLang="en-US" b="0" i="0" u="none" strike="noStrike" cap="none" normalizeH="0" baseline="0">
                <a:ln>
                  <a:noFill/>
                </a:ln>
                <a:solidFill>
                  <a:srgbClr val="0000FF"/>
                </a:solidFill>
                <a:effectLst/>
                <a:latin typeface="JetBrains Mono"/>
              </a:rPr>
              <a:t>0</a:t>
            </a:r>
            <a:br>
              <a:rPr kumimoji="0" lang="en-US" altLang="en-US" b="0" i="0" u="none" strike="noStrike" cap="none" normalizeH="0" baseline="0">
                <a:ln>
                  <a:noFill/>
                </a:ln>
                <a:solidFill>
                  <a:srgbClr val="0000FF"/>
                </a:solidFill>
                <a:effectLst/>
                <a:latin typeface="JetBrains Mono"/>
              </a:rPr>
            </a:br>
            <a:r>
              <a:rPr kumimoji="0" lang="en-US" altLang="en-US" b="0" i="0" u="none" strike="noStrike" cap="none" normalizeH="0" baseline="0">
                <a:ln>
                  <a:noFill/>
                </a:ln>
                <a:solidFill>
                  <a:srgbClr val="000000"/>
                </a:solidFill>
                <a:effectLst/>
                <a:latin typeface="JetBrains Mono"/>
              </a:rPr>
              <a:t>largest=</a:t>
            </a:r>
            <a:r>
              <a:rPr kumimoji="0" lang="en-US" altLang="en-US" b="0" i="0" u="none" strike="noStrike" cap="none" normalizeH="0" baseline="0">
                <a:ln>
                  <a:noFill/>
                </a:ln>
                <a:solidFill>
                  <a:srgbClr val="0000FF"/>
                </a:solidFill>
                <a:effectLst/>
                <a:latin typeface="JetBrains Mono"/>
              </a:rPr>
              <a:t>0</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0AB135B-C64D-4B16-846F-304BDB0108F4}"/>
              </a:ext>
            </a:extLst>
          </p:cNvPr>
          <p:cNvSpPr>
            <a:spLocks noChangeArrowheads="1"/>
          </p:cNvSpPr>
          <p:nvPr/>
        </p:nvSpPr>
        <p:spPr bwMode="auto">
          <a:xfrm>
            <a:off x="3034748" y="2095137"/>
            <a:ext cx="3734542" cy="3693319"/>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JetBrains Mono"/>
              </a:rPr>
              <a:t>def </a:t>
            </a:r>
            <a:r>
              <a:rPr kumimoji="0" lang="en-US" altLang="en-US" b="0" i="0" u="none" strike="noStrike" cap="none" normalizeH="0" baseline="0" dirty="0" err="1">
                <a:ln>
                  <a:noFill/>
                </a:ln>
                <a:solidFill>
                  <a:srgbClr val="000000"/>
                </a:solidFill>
                <a:effectLst/>
                <a:latin typeface="JetBrains Mono"/>
              </a:rPr>
              <a:t>Max_Heapify</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err="1">
                <a:ln>
                  <a:noFill/>
                </a:ln>
                <a:solidFill>
                  <a:srgbClr val="000000"/>
                </a:solidFill>
                <a:effectLst/>
                <a:latin typeface="JetBrains Mono"/>
              </a:rPr>
              <a:t>A,i</a:t>
            </a:r>
            <a:r>
              <a:rPr kumimoji="0" lang="en-US" altLang="en-US" b="0" i="0" u="none" strike="noStrike" cap="none" normalizeH="0" baseline="0" dirty="0">
                <a:ln>
                  <a:noFill/>
                </a:ln>
                <a:solidFill>
                  <a:srgbClr val="000000"/>
                </a:solidFill>
                <a:effectLst/>
                <a:latin typeface="JetBrains Mono"/>
              </a:rPr>
              <a: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l=Left(</a:t>
            </a:r>
            <a:r>
              <a:rPr kumimoji="0" lang="en-US" altLang="en-US" b="0" i="0" u="none" strike="noStrike" cap="none" normalizeH="0" baseline="0" dirty="0" err="1">
                <a:ln>
                  <a:noFill/>
                </a:ln>
                <a:solidFill>
                  <a:srgbClr val="000000"/>
                </a:solidFill>
                <a:effectLst/>
                <a:latin typeface="JetBrains Mono"/>
              </a:rPr>
              <a:t>i</a:t>
            </a:r>
            <a:r>
              <a:rPr kumimoji="0" lang="en-US" altLang="en-US" b="0" i="0" u="none" strike="noStrike" cap="none" normalizeH="0" baseline="0" dirty="0">
                <a:ln>
                  <a:noFill/>
                </a:ln>
                <a:solidFill>
                  <a:srgbClr val="000000"/>
                </a:solidFill>
                <a:effectLst/>
                <a:latin typeface="JetBrains Mono"/>
              </a:rPr>
              <a: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r=Right(</a:t>
            </a:r>
            <a:r>
              <a:rPr kumimoji="0" lang="en-US" altLang="en-US" b="0" i="0" u="none" strike="noStrike" cap="none" normalizeH="0" baseline="0" dirty="0" err="1">
                <a:ln>
                  <a:noFill/>
                </a:ln>
                <a:solidFill>
                  <a:srgbClr val="000000"/>
                </a:solidFill>
                <a:effectLst/>
                <a:latin typeface="JetBrains Mono"/>
              </a:rPr>
              <a:t>i</a:t>
            </a:r>
            <a:r>
              <a:rPr kumimoji="0" lang="en-US" altLang="en-US" b="0" i="0" u="none" strike="noStrike" cap="none" normalizeH="0" baseline="0" dirty="0">
                <a:ln>
                  <a:noFill/>
                </a:ln>
                <a:solidFill>
                  <a:srgbClr val="000000"/>
                </a:solidFill>
                <a:effectLst/>
                <a:latin typeface="JetBrains Mono"/>
              </a:rPr>
              <a: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a:t>
            </a:r>
            <a:r>
              <a:rPr kumimoji="0" lang="en-US" altLang="en-US" b="1" i="0" u="none" strike="noStrike" cap="none" normalizeH="0" baseline="0" dirty="0">
                <a:ln>
                  <a:noFill/>
                </a:ln>
                <a:solidFill>
                  <a:srgbClr val="000080"/>
                </a:solidFill>
                <a:effectLst/>
                <a:latin typeface="JetBrains Mono"/>
              </a:rPr>
              <a:t>if</a:t>
            </a:r>
            <a:r>
              <a:rPr kumimoji="0" lang="en-US" altLang="en-US" b="0" i="0" u="none" strike="noStrike" cap="none" normalizeH="0" baseline="0" dirty="0">
                <a:ln>
                  <a:noFill/>
                </a:ln>
                <a:solidFill>
                  <a:srgbClr val="000000"/>
                </a:solidFill>
                <a:effectLst/>
                <a:latin typeface="JetBrains Mono"/>
              </a:rPr>
              <a:t>(l&lt;</a:t>
            </a:r>
            <a:r>
              <a:rPr kumimoji="0" lang="en-US" altLang="en-US" b="0" i="0" u="none" strike="noStrike" cap="none" normalizeH="0" baseline="0" dirty="0" err="1">
                <a:ln>
                  <a:noFill/>
                </a:ln>
                <a:solidFill>
                  <a:srgbClr val="000000"/>
                </a:solidFill>
                <a:effectLst/>
                <a:latin typeface="JetBrains Mono"/>
              </a:rPr>
              <a:t>heap_size</a:t>
            </a:r>
            <a:r>
              <a:rPr kumimoji="0" lang="en-US" altLang="en-US" b="0" i="0" u="none" strike="noStrike" cap="none" normalizeH="0" baseline="0" dirty="0">
                <a:ln>
                  <a:noFill/>
                </a:ln>
                <a:solidFill>
                  <a:srgbClr val="000000"/>
                </a:solidFill>
                <a:effectLst/>
                <a:latin typeface="JetBrains Mono"/>
              </a:rPr>
              <a:t> </a:t>
            </a:r>
            <a:r>
              <a:rPr kumimoji="0" lang="en-US" altLang="en-US" b="1" i="0" u="none" strike="noStrike" cap="none" normalizeH="0" baseline="0" dirty="0">
                <a:ln>
                  <a:noFill/>
                </a:ln>
                <a:solidFill>
                  <a:srgbClr val="000080"/>
                </a:solidFill>
                <a:effectLst/>
                <a:latin typeface="JetBrains Mono"/>
              </a:rPr>
              <a:t>and </a:t>
            </a:r>
            <a:r>
              <a:rPr kumimoji="0" lang="en-US" altLang="en-US" b="0" i="0" u="none" strike="noStrike" cap="none" normalizeH="0" baseline="0" dirty="0">
                <a:ln>
                  <a:noFill/>
                </a:ln>
                <a:solidFill>
                  <a:srgbClr val="000000"/>
                </a:solidFill>
                <a:effectLst/>
                <a:latin typeface="JetBrains Mono"/>
              </a:rPr>
              <a:t>A[l]&gt;A[</a:t>
            </a:r>
            <a:r>
              <a:rPr kumimoji="0" lang="en-US" altLang="en-US" b="0" i="0" u="none" strike="noStrike" cap="none" normalizeH="0" baseline="0" dirty="0" err="1">
                <a:ln>
                  <a:noFill/>
                </a:ln>
                <a:solidFill>
                  <a:srgbClr val="000000"/>
                </a:solidFill>
                <a:effectLst/>
                <a:latin typeface="JetBrains Mono"/>
              </a:rPr>
              <a:t>i</a:t>
            </a:r>
            <a:r>
              <a:rPr kumimoji="0" lang="en-US" altLang="en-US" b="0" i="0" u="none" strike="noStrike" cap="none" normalizeH="0" baseline="0" dirty="0">
                <a:ln>
                  <a:noFill/>
                </a:ln>
                <a:solidFill>
                  <a:srgbClr val="000000"/>
                </a:solidFill>
                <a:effectLst/>
                <a:latin typeface="JetBrains Mono"/>
              </a:rPr>
              <a: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largest=l</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a:t>
            </a:r>
            <a:r>
              <a:rPr kumimoji="0" lang="en-US" altLang="en-US" b="1" i="0" u="none" strike="noStrike" cap="none" normalizeH="0" baseline="0" dirty="0">
                <a:ln>
                  <a:noFill/>
                </a:ln>
                <a:solidFill>
                  <a:srgbClr val="000080"/>
                </a:solidFill>
                <a:effectLst/>
                <a:latin typeface="JetBrains Mono"/>
              </a:rPr>
              <a:t>else</a:t>
            </a:r>
            <a:r>
              <a:rPr kumimoji="0" lang="en-US" altLang="en-US" b="0" i="0" u="none" strike="noStrike" cap="none" normalizeH="0" baseline="0" dirty="0">
                <a:ln>
                  <a:noFill/>
                </a:ln>
                <a:solidFill>
                  <a:srgbClr val="000000"/>
                </a:solidFill>
                <a:effectLst/>
                <a:latin typeface="JetBrains Mono"/>
              </a:rPr>
              <a:t>:   largest=</a:t>
            </a:r>
            <a:r>
              <a:rPr kumimoji="0" lang="en-US" altLang="en-US" b="0" i="0" u="none" strike="noStrike" cap="none" normalizeH="0" baseline="0" dirty="0" err="1">
                <a:ln>
                  <a:noFill/>
                </a:ln>
                <a:solidFill>
                  <a:srgbClr val="000000"/>
                </a:solidFill>
                <a:effectLst/>
                <a:latin typeface="JetBrains Mono"/>
              </a:rPr>
              <a:t>i</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a:t>
            </a:r>
            <a:r>
              <a:rPr kumimoji="0" lang="en-US" altLang="en-US" b="1" i="0" u="none" strike="noStrike" cap="none" normalizeH="0" baseline="0" dirty="0">
                <a:ln>
                  <a:noFill/>
                </a:ln>
                <a:solidFill>
                  <a:srgbClr val="000080"/>
                </a:solidFill>
                <a:effectLst/>
                <a:latin typeface="JetBrains Mono"/>
              </a:rPr>
              <a:t>if</a:t>
            </a:r>
            <a:r>
              <a:rPr kumimoji="0" lang="en-US" altLang="en-US" b="0" i="0" u="none" strike="noStrike" cap="none" normalizeH="0" baseline="0" dirty="0">
                <a:ln>
                  <a:noFill/>
                </a:ln>
                <a:solidFill>
                  <a:srgbClr val="000000"/>
                </a:solidFill>
                <a:effectLst/>
                <a:latin typeface="JetBrains Mono"/>
              </a:rPr>
              <a:t>(r&lt;</a:t>
            </a:r>
            <a:r>
              <a:rPr kumimoji="0" lang="en-US" altLang="en-US" b="0" i="0" u="none" strike="noStrike" cap="none" normalizeH="0" baseline="0" dirty="0" err="1">
                <a:ln>
                  <a:noFill/>
                </a:ln>
                <a:solidFill>
                  <a:srgbClr val="000000"/>
                </a:solidFill>
                <a:effectLst/>
                <a:latin typeface="JetBrains Mono"/>
              </a:rPr>
              <a:t>heap_size</a:t>
            </a:r>
            <a:r>
              <a:rPr kumimoji="0" lang="en-US" altLang="en-US" b="0" i="0" u="none" strike="noStrike" cap="none" normalizeH="0" baseline="0" dirty="0">
                <a:ln>
                  <a:noFill/>
                </a:ln>
                <a:solidFill>
                  <a:srgbClr val="000000"/>
                </a:solidFill>
                <a:effectLst/>
                <a:latin typeface="JetBrains Mono"/>
              </a:rPr>
              <a:t> </a:t>
            </a:r>
            <a:r>
              <a:rPr kumimoji="0" lang="en-US" altLang="en-US" b="1" i="0" u="none" strike="noStrike" cap="none" normalizeH="0" baseline="0" dirty="0">
                <a:ln>
                  <a:noFill/>
                </a:ln>
                <a:solidFill>
                  <a:srgbClr val="000080"/>
                </a:solidFill>
                <a:effectLst/>
                <a:latin typeface="JetBrains Mono"/>
              </a:rPr>
              <a:t>and </a:t>
            </a:r>
            <a:r>
              <a:rPr kumimoji="0" lang="en-US" altLang="en-US" b="0" i="0" u="none" strike="noStrike" cap="none" normalizeH="0" baseline="0" dirty="0">
                <a:ln>
                  <a:noFill/>
                </a:ln>
                <a:solidFill>
                  <a:srgbClr val="000000"/>
                </a:solidFill>
                <a:effectLst/>
                <a:latin typeface="JetBrains Mono"/>
              </a:rPr>
              <a:t>A[r]&gt;A[largest]):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largest=r</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a:t>
            </a:r>
            <a:r>
              <a:rPr kumimoji="0" lang="en-US" altLang="en-US" b="1" i="0" u="none" strike="noStrike" cap="none" normalizeH="0" baseline="0" dirty="0">
                <a:ln>
                  <a:noFill/>
                </a:ln>
                <a:solidFill>
                  <a:srgbClr val="000080"/>
                </a:solidFill>
                <a:effectLst/>
                <a:latin typeface="JetBrains Mono"/>
              </a:rPr>
              <a:t>if (</a:t>
            </a:r>
            <a:r>
              <a:rPr kumimoji="0" lang="en-US" altLang="en-US" b="0" i="0" u="none" strike="noStrike" cap="none" normalizeH="0" baseline="0" dirty="0">
                <a:ln>
                  <a:noFill/>
                </a:ln>
                <a:solidFill>
                  <a:srgbClr val="000000"/>
                </a:solidFill>
                <a:effectLst/>
                <a:latin typeface="JetBrains Mono"/>
              </a:rPr>
              <a:t>largest!=</a:t>
            </a:r>
            <a:r>
              <a:rPr kumimoji="0" lang="en-US" altLang="en-US" b="0" i="0" u="none" strike="noStrike" cap="none" normalizeH="0" baseline="0" dirty="0" err="1">
                <a:ln>
                  <a:noFill/>
                </a:ln>
                <a:solidFill>
                  <a:srgbClr val="000000"/>
                </a:solidFill>
                <a:effectLst/>
                <a:latin typeface="JetBrains Mono"/>
              </a:rPr>
              <a:t>i</a:t>
            </a:r>
            <a:r>
              <a:rPr kumimoji="0" lang="en-US" altLang="en-US" b="0" i="0" u="none" strike="noStrike" cap="none" normalizeH="0" baseline="0" dirty="0">
                <a:ln>
                  <a:noFill/>
                </a:ln>
                <a:solidFill>
                  <a:srgbClr val="000000"/>
                </a:solidFill>
                <a:effectLst/>
                <a:latin typeface="JetBrains Mono"/>
              </a:rPr>
              <a: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t=A[</a:t>
            </a:r>
            <a:r>
              <a:rPr kumimoji="0" lang="en-US" altLang="en-US" b="0" i="0" u="none" strike="noStrike" cap="none" normalizeH="0" baseline="0" dirty="0" err="1">
                <a:ln>
                  <a:noFill/>
                </a:ln>
                <a:solidFill>
                  <a:srgbClr val="000000"/>
                </a:solidFill>
                <a:effectLst/>
                <a:latin typeface="JetBrains Mono"/>
              </a:rPr>
              <a:t>i</a:t>
            </a:r>
            <a:r>
              <a:rPr kumimoji="0" lang="en-US" altLang="en-US" b="0" i="0" u="none" strike="noStrike" cap="none" normalizeH="0" baseline="0" dirty="0">
                <a:ln>
                  <a:noFill/>
                </a:ln>
                <a:solidFill>
                  <a:srgbClr val="000000"/>
                </a:solidFill>
                <a:effectLst/>
                <a:latin typeface="JetBrains Mono"/>
              </a:rPr>
              <a: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A[</a:t>
            </a:r>
            <a:r>
              <a:rPr kumimoji="0" lang="en-US" altLang="en-US" b="0" i="0" u="none" strike="noStrike" cap="none" normalizeH="0" baseline="0" dirty="0" err="1">
                <a:ln>
                  <a:noFill/>
                </a:ln>
                <a:solidFill>
                  <a:srgbClr val="000000"/>
                </a:solidFill>
                <a:effectLst/>
                <a:latin typeface="JetBrains Mono"/>
              </a:rPr>
              <a:t>i</a:t>
            </a:r>
            <a:r>
              <a:rPr kumimoji="0" lang="en-US" altLang="en-US" b="0" i="0" u="none" strike="noStrike" cap="none" normalizeH="0" baseline="0" dirty="0">
                <a:ln>
                  <a:noFill/>
                </a:ln>
                <a:solidFill>
                  <a:srgbClr val="000000"/>
                </a:solidFill>
                <a:effectLst/>
                <a:latin typeface="JetBrains Mono"/>
              </a:rPr>
              <a:t>]=A[largest]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A[largest]=t</a:t>
            </a:r>
            <a:br>
              <a:rPr kumimoji="0" lang="en-US" altLang="en-US" b="0" i="0" u="none" strike="noStrike" cap="none" normalizeH="0" baseline="0" dirty="0">
                <a:ln>
                  <a:noFill/>
                </a:ln>
                <a:solidFill>
                  <a:srgbClr val="000000"/>
                </a:solidFill>
                <a:effectLst/>
                <a:latin typeface="JetBrains Mono"/>
              </a:rPr>
            </a:br>
            <a:r>
              <a:rPr kumimoji="0" lang="en-US" altLang="en-US" b="0" i="0" u="none" strike="noStrike" cap="none" normalizeH="0" baseline="0" dirty="0">
                <a:ln>
                  <a:noFill/>
                </a:ln>
                <a:solidFill>
                  <a:srgbClr val="000000"/>
                </a:solidFill>
                <a:effectLst/>
                <a:latin typeface="JetBrains Mono"/>
              </a:rPr>
              <a:t>        </a:t>
            </a:r>
            <a:r>
              <a:rPr kumimoji="0" lang="en-US" altLang="en-US" b="0" i="0" u="none" strike="noStrike" cap="none" normalizeH="0" baseline="0" dirty="0" err="1">
                <a:ln>
                  <a:noFill/>
                </a:ln>
                <a:solidFill>
                  <a:srgbClr val="000000"/>
                </a:solidFill>
                <a:effectLst/>
                <a:latin typeface="JetBrains Mono"/>
              </a:rPr>
              <a:t>Max_Heapify</a:t>
            </a:r>
            <a:r>
              <a:rPr kumimoji="0" lang="en-US" altLang="en-US" b="0" i="0" u="none" strike="noStrike" cap="none" normalizeH="0" baseline="0" dirty="0">
                <a:ln>
                  <a:noFill/>
                </a:ln>
                <a:solidFill>
                  <a:srgbClr val="000000"/>
                </a:solidFill>
                <a:effectLst/>
                <a:latin typeface="JetBrains Mono"/>
              </a:rPr>
              <a:t>(</a:t>
            </a:r>
            <a:r>
              <a:rPr kumimoji="0" lang="en-US" altLang="en-US" b="0" i="0" u="none" strike="noStrike" cap="none" normalizeH="0" baseline="0" dirty="0" err="1">
                <a:ln>
                  <a:noFill/>
                </a:ln>
                <a:solidFill>
                  <a:srgbClr val="000000"/>
                </a:solidFill>
                <a:effectLst/>
                <a:latin typeface="JetBrains Mono"/>
              </a:rPr>
              <a:t>A,largest</a:t>
            </a:r>
            <a:r>
              <a:rPr kumimoji="0" lang="en-US" altLang="en-US" b="0" i="0" u="none" strike="noStrike" cap="none" normalizeH="0" baseline="0" dirty="0">
                <a:ln>
                  <a:noFill/>
                </a:ln>
                <a:solidFill>
                  <a:srgbClr val="000000"/>
                </a:solidFill>
                <a:effectLst/>
                <a:latin typeface="JetBrains Mono"/>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E70C7356-08F6-4057-898F-4B8689C9D303}"/>
              </a:ext>
            </a:extLst>
          </p:cNvPr>
          <p:cNvSpPr>
            <a:spLocks noChangeArrowheads="1"/>
          </p:cNvSpPr>
          <p:nvPr/>
        </p:nvSpPr>
        <p:spPr bwMode="auto">
          <a:xfrm>
            <a:off x="7228030" y="2095137"/>
            <a:ext cx="4297324" cy="3139321"/>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normalizeH="0" baseline="0">
                <a:solidFill>
                  <a:srgbClr val="000080"/>
                </a:solidFill>
                <a:latin typeface="JetBrains Mono"/>
              </a:rPr>
              <a:t>def </a:t>
            </a:r>
            <a:r>
              <a:rPr kumimoji="0" lang="en-US" altLang="en-US" i="0" u="none" strike="noStrike" normalizeH="0" baseline="0">
                <a:solidFill>
                  <a:srgbClr val="000000"/>
                </a:solidFill>
                <a:latin typeface="JetBrains Mono"/>
              </a:rPr>
              <a:t>Build_Max_Heap(A):</a:t>
            </a:r>
            <a:br>
              <a:rPr kumimoji="0" lang="en-US" altLang="en-US" i="0" u="none" strike="noStrike" normalizeH="0" baseline="0">
                <a:solidFill>
                  <a:srgbClr val="000000"/>
                </a:solidFill>
                <a:latin typeface="JetBrains Mono"/>
              </a:rPr>
            </a:br>
            <a:r>
              <a:rPr kumimoji="0" lang="en-US" altLang="en-US" i="0" u="none" strike="noStrike" normalizeH="0" baseline="0">
                <a:solidFill>
                  <a:srgbClr val="000000"/>
                </a:solidFill>
                <a:latin typeface="JetBrains Mono"/>
              </a:rPr>
              <a:t>    </a:t>
            </a:r>
            <a:r>
              <a:rPr kumimoji="0" lang="en-US" altLang="en-US" b="1" i="0" u="none" strike="noStrike" normalizeH="0" baseline="0">
                <a:solidFill>
                  <a:srgbClr val="000080"/>
                </a:solidFill>
                <a:latin typeface="JetBrains Mono"/>
              </a:rPr>
              <a:t>global </a:t>
            </a:r>
            <a:r>
              <a:rPr kumimoji="0" lang="en-US" altLang="en-US" i="0" u="none" strike="noStrike" normalizeH="0" baseline="0">
                <a:solidFill>
                  <a:srgbClr val="000000"/>
                </a:solidFill>
                <a:latin typeface="JetBrains Mono"/>
              </a:rPr>
              <a:t>heap_size</a:t>
            </a:r>
            <a:br>
              <a:rPr kumimoji="0" lang="en-US" altLang="en-US" i="0" u="none" strike="noStrike" normalizeH="0" baseline="0">
                <a:solidFill>
                  <a:srgbClr val="000000"/>
                </a:solidFill>
                <a:latin typeface="JetBrains Mono"/>
              </a:rPr>
            </a:br>
            <a:r>
              <a:rPr kumimoji="0" lang="en-US" altLang="en-US" i="0" u="none" strike="noStrike" normalizeH="0" baseline="0">
                <a:solidFill>
                  <a:srgbClr val="000000"/>
                </a:solidFill>
                <a:latin typeface="JetBrains Mono"/>
              </a:rPr>
              <a:t>    heap_size=</a:t>
            </a:r>
            <a:r>
              <a:rPr kumimoji="0" lang="en-US" altLang="en-US" i="0" u="none" strike="noStrike" normalizeH="0" baseline="0">
                <a:solidFill>
                  <a:srgbClr val="000080"/>
                </a:solidFill>
                <a:latin typeface="JetBrains Mono"/>
              </a:rPr>
              <a:t>len</a:t>
            </a:r>
            <a:r>
              <a:rPr kumimoji="0" lang="en-US" altLang="en-US" i="0" u="none" strike="noStrike" normalizeH="0" baseline="0">
                <a:solidFill>
                  <a:srgbClr val="000000"/>
                </a:solidFill>
                <a:latin typeface="JetBrains Mono"/>
              </a:rPr>
              <a:t>(A)</a:t>
            </a:r>
            <a:br>
              <a:rPr kumimoji="0" lang="en-US" altLang="en-US" i="0" u="none" strike="noStrike" normalizeH="0" baseline="0">
                <a:solidFill>
                  <a:srgbClr val="000000"/>
                </a:solidFill>
                <a:latin typeface="JetBrains Mono"/>
              </a:rPr>
            </a:br>
            <a:r>
              <a:rPr kumimoji="0" lang="en-US" altLang="en-US" i="0" u="none" strike="noStrike" normalizeH="0" baseline="0">
                <a:solidFill>
                  <a:srgbClr val="000000"/>
                </a:solidFill>
                <a:latin typeface="JetBrains Mono"/>
              </a:rPr>
              <a:t>    </a:t>
            </a:r>
            <a:r>
              <a:rPr kumimoji="0" lang="en-US" altLang="en-US" b="1" i="0" u="none" strike="noStrike" normalizeH="0" baseline="0">
                <a:solidFill>
                  <a:srgbClr val="000080"/>
                </a:solidFill>
                <a:latin typeface="JetBrains Mono"/>
              </a:rPr>
              <a:t>for </a:t>
            </a:r>
            <a:r>
              <a:rPr kumimoji="0" lang="en-US" altLang="en-US" i="0" u="none" strike="noStrike" normalizeH="0" baseline="0">
                <a:solidFill>
                  <a:srgbClr val="000000"/>
                </a:solidFill>
                <a:latin typeface="JetBrains Mono"/>
              </a:rPr>
              <a:t>i </a:t>
            </a:r>
            <a:r>
              <a:rPr kumimoji="0" lang="en-US" altLang="en-US" b="1" i="0" u="none" strike="noStrike" normalizeH="0" baseline="0">
                <a:solidFill>
                  <a:srgbClr val="000080"/>
                </a:solidFill>
                <a:latin typeface="JetBrains Mono"/>
              </a:rPr>
              <a:t>in </a:t>
            </a:r>
            <a:r>
              <a:rPr kumimoji="0" lang="en-US" altLang="en-US" i="0" u="none" strike="noStrike" normalizeH="0" baseline="0">
                <a:solidFill>
                  <a:srgbClr val="000080"/>
                </a:solidFill>
                <a:latin typeface="JetBrains Mono"/>
              </a:rPr>
              <a:t>range</a:t>
            </a:r>
            <a:r>
              <a:rPr kumimoji="0" lang="en-US" altLang="en-US" i="0" u="none" strike="noStrike" normalizeH="0" baseline="0">
                <a:solidFill>
                  <a:srgbClr val="000000"/>
                </a:solidFill>
                <a:latin typeface="JetBrains Mono"/>
              </a:rPr>
              <a:t>(</a:t>
            </a:r>
            <a:r>
              <a:rPr kumimoji="0" lang="en-US" altLang="en-US" i="0" u="none" strike="noStrike" normalizeH="0" baseline="0">
                <a:solidFill>
                  <a:srgbClr val="000080"/>
                </a:solidFill>
                <a:latin typeface="JetBrains Mono"/>
              </a:rPr>
              <a:t>len</a:t>
            </a:r>
            <a:r>
              <a:rPr kumimoji="0" lang="en-US" altLang="en-US" i="0" u="none" strike="noStrike" normalizeH="0" baseline="0">
                <a:solidFill>
                  <a:srgbClr val="000000"/>
                </a:solidFill>
                <a:latin typeface="JetBrains Mono"/>
              </a:rPr>
              <a:t>(A)//</a:t>
            </a:r>
            <a:r>
              <a:rPr kumimoji="0" lang="en-US" altLang="en-US" i="0" u="none" strike="noStrike" normalizeH="0" baseline="0">
                <a:solidFill>
                  <a:srgbClr val="0000FF"/>
                </a:solidFill>
                <a:latin typeface="JetBrains Mono"/>
              </a:rPr>
              <a:t>2</a:t>
            </a:r>
            <a:r>
              <a:rPr kumimoji="0" lang="en-US" altLang="en-US" i="0" u="none" strike="noStrike" normalizeH="0" baseline="0">
                <a:solidFill>
                  <a:srgbClr val="000000"/>
                </a:solidFill>
                <a:latin typeface="JetBrains Mono"/>
              </a:rPr>
              <a:t>,-</a:t>
            </a:r>
            <a:r>
              <a:rPr kumimoji="0" lang="en-US" altLang="en-US" i="0" u="none" strike="noStrike" normalizeH="0" baseline="0">
                <a:solidFill>
                  <a:srgbClr val="0000FF"/>
                </a:solidFill>
                <a:latin typeface="JetBrains Mono"/>
              </a:rPr>
              <a:t>1</a:t>
            </a:r>
            <a:r>
              <a:rPr kumimoji="0" lang="en-US" altLang="en-US" i="0" u="none" strike="noStrike" normalizeH="0" baseline="0">
                <a:solidFill>
                  <a:srgbClr val="000000"/>
                </a:solidFill>
                <a:latin typeface="JetBrains Mono"/>
              </a:rPr>
              <a:t>,-</a:t>
            </a:r>
            <a:r>
              <a:rPr kumimoji="0" lang="en-US" altLang="en-US" i="0" u="none" strike="noStrike" normalizeH="0" baseline="0">
                <a:solidFill>
                  <a:srgbClr val="0000FF"/>
                </a:solidFill>
                <a:latin typeface="JetBrains Mono"/>
              </a:rPr>
              <a:t>1</a:t>
            </a:r>
            <a:r>
              <a:rPr kumimoji="0" lang="en-US" altLang="en-US" i="0" u="none" strike="noStrike" normalizeH="0" baseline="0">
                <a:solidFill>
                  <a:srgbClr val="000000"/>
                </a:solidFill>
                <a:latin typeface="JetBrains Mono"/>
              </a:rPr>
              <a:t>):</a:t>
            </a:r>
            <a:br>
              <a:rPr kumimoji="0" lang="en-US" altLang="en-US" i="0" u="none" strike="noStrike" normalizeH="0" baseline="0">
                <a:solidFill>
                  <a:srgbClr val="000000"/>
                </a:solidFill>
                <a:latin typeface="JetBrains Mono"/>
              </a:rPr>
            </a:br>
            <a:r>
              <a:rPr kumimoji="0" lang="en-US" altLang="en-US" i="0" u="none" strike="noStrike" normalizeH="0" baseline="0">
                <a:solidFill>
                  <a:srgbClr val="000000"/>
                </a:solidFill>
                <a:latin typeface="JetBrains Mono"/>
              </a:rPr>
              <a:t>        Max_Heapify(A,i)</a:t>
            </a:r>
            <a:br>
              <a:rPr kumimoji="0" lang="en-US" altLang="en-US" i="0" u="none" strike="noStrike" normalizeH="0" baseline="0">
                <a:solidFill>
                  <a:srgbClr val="000000"/>
                </a:solidFill>
                <a:latin typeface="JetBrains Mono"/>
              </a:rPr>
            </a:br>
            <a:r>
              <a:rPr kumimoji="0" lang="en-US" altLang="en-US" i="0" u="none" strike="noStrike" normalizeH="0" baseline="0">
                <a:solidFill>
                  <a:srgbClr val="000000"/>
                </a:solidFill>
                <a:latin typeface="JetBrains Mono"/>
              </a:rPr>
              <a:t>    </a:t>
            </a:r>
            <a:r>
              <a:rPr kumimoji="0" lang="en-US" altLang="en-US" b="1" i="0" u="none" strike="noStrike" normalizeH="0" baseline="0">
                <a:solidFill>
                  <a:srgbClr val="000080"/>
                </a:solidFill>
                <a:latin typeface="JetBrains Mono"/>
              </a:rPr>
              <a:t>return </a:t>
            </a:r>
            <a:r>
              <a:rPr kumimoji="0" lang="en-US" altLang="en-US" i="0" u="none" strike="noStrike" normalizeH="0" baseline="0">
                <a:solidFill>
                  <a:srgbClr val="000000"/>
                </a:solidFill>
                <a:latin typeface="JetBrains Mono"/>
              </a:rPr>
              <a:t>A</a:t>
            </a:r>
            <a:br>
              <a:rPr kumimoji="0" lang="en-US" altLang="en-US" i="0" u="none" strike="noStrike" normalizeH="0" baseline="0">
                <a:solidFill>
                  <a:srgbClr val="000000"/>
                </a:solidFill>
                <a:latin typeface="JetBrains Mono"/>
              </a:rPr>
            </a:br>
            <a:r>
              <a:rPr kumimoji="0" lang="en-US" altLang="en-US" i="1" u="none" strike="noStrike" normalizeH="0" baseline="0">
                <a:solidFill>
                  <a:srgbClr val="808080"/>
                </a:solidFill>
                <a:latin typeface="JetBrains Mono"/>
              </a:rPr>
              <a:t># Driver Code</a:t>
            </a:r>
            <a:br>
              <a:rPr kumimoji="0" lang="en-US" altLang="en-US" i="1" u="none" strike="noStrike" normalizeH="0" baseline="0">
                <a:solidFill>
                  <a:srgbClr val="808080"/>
                </a:solidFill>
                <a:latin typeface="JetBrains Mono"/>
              </a:rPr>
            </a:br>
            <a:r>
              <a:rPr kumimoji="0" lang="en-US" altLang="en-US" i="0" u="none" strike="noStrike" normalizeH="0" baseline="0">
                <a:solidFill>
                  <a:srgbClr val="000000"/>
                </a:solidFill>
                <a:latin typeface="JetBrains Mono"/>
              </a:rPr>
              <a:t>A=np.asarray([</a:t>
            </a:r>
            <a:r>
              <a:rPr kumimoji="0" lang="en-US" altLang="en-US" i="0" u="none" strike="noStrike" normalizeH="0" baseline="0">
                <a:solidFill>
                  <a:srgbClr val="0000FF"/>
                </a:solidFill>
                <a:latin typeface="JetBrains Mono"/>
              </a:rPr>
              <a:t>4</a:t>
            </a:r>
            <a:r>
              <a:rPr kumimoji="0" lang="en-US" altLang="en-US" i="0" u="none" strike="noStrike" normalizeH="0" baseline="0">
                <a:solidFill>
                  <a:srgbClr val="000000"/>
                </a:solidFill>
                <a:latin typeface="JetBrains Mono"/>
              </a:rPr>
              <a:t>,</a:t>
            </a:r>
            <a:r>
              <a:rPr kumimoji="0" lang="en-US" altLang="en-US" i="0" u="none" strike="noStrike" normalizeH="0" baseline="0">
                <a:solidFill>
                  <a:srgbClr val="0000FF"/>
                </a:solidFill>
                <a:latin typeface="JetBrains Mono"/>
              </a:rPr>
              <a:t>1</a:t>
            </a:r>
            <a:r>
              <a:rPr kumimoji="0" lang="en-US" altLang="en-US" i="0" u="none" strike="noStrike" normalizeH="0" baseline="0">
                <a:solidFill>
                  <a:srgbClr val="000000"/>
                </a:solidFill>
                <a:latin typeface="JetBrains Mono"/>
              </a:rPr>
              <a:t>,</a:t>
            </a:r>
            <a:r>
              <a:rPr kumimoji="0" lang="en-US" altLang="en-US" i="0" u="none" strike="noStrike" normalizeH="0" baseline="0">
                <a:solidFill>
                  <a:srgbClr val="0000FF"/>
                </a:solidFill>
                <a:latin typeface="JetBrains Mono"/>
              </a:rPr>
              <a:t>3</a:t>
            </a:r>
            <a:r>
              <a:rPr kumimoji="0" lang="en-US" altLang="en-US" i="0" u="none" strike="noStrike" normalizeH="0" baseline="0">
                <a:solidFill>
                  <a:srgbClr val="000000"/>
                </a:solidFill>
                <a:latin typeface="JetBrains Mono"/>
              </a:rPr>
              <a:t>,</a:t>
            </a:r>
            <a:r>
              <a:rPr kumimoji="0" lang="en-US" altLang="en-US" i="0" u="none" strike="noStrike" normalizeH="0" baseline="0">
                <a:solidFill>
                  <a:srgbClr val="0000FF"/>
                </a:solidFill>
                <a:latin typeface="JetBrains Mono"/>
              </a:rPr>
              <a:t>2</a:t>
            </a:r>
            <a:r>
              <a:rPr kumimoji="0" lang="en-US" altLang="en-US" i="0" u="none" strike="noStrike" normalizeH="0" baseline="0">
                <a:solidFill>
                  <a:srgbClr val="000000"/>
                </a:solidFill>
                <a:latin typeface="JetBrains Mono"/>
              </a:rPr>
              <a:t>,</a:t>
            </a:r>
            <a:r>
              <a:rPr kumimoji="0" lang="en-US" altLang="en-US" i="0" u="none" strike="noStrike" normalizeH="0" baseline="0">
                <a:solidFill>
                  <a:srgbClr val="0000FF"/>
                </a:solidFill>
                <a:latin typeface="JetBrains Mono"/>
              </a:rPr>
              <a:t>16</a:t>
            </a:r>
            <a:r>
              <a:rPr kumimoji="0" lang="en-US" altLang="en-US" i="0" u="none" strike="noStrike" normalizeH="0" baseline="0">
                <a:solidFill>
                  <a:srgbClr val="000000"/>
                </a:solidFill>
                <a:latin typeface="JetBrains Mono"/>
              </a:rPr>
              <a:t>,</a:t>
            </a:r>
            <a:r>
              <a:rPr kumimoji="0" lang="en-US" altLang="en-US" i="0" u="none" strike="noStrike" normalizeH="0" baseline="0">
                <a:solidFill>
                  <a:srgbClr val="0000FF"/>
                </a:solidFill>
                <a:latin typeface="JetBrains Mono"/>
              </a:rPr>
              <a:t>9</a:t>
            </a:r>
            <a:r>
              <a:rPr kumimoji="0" lang="en-US" altLang="en-US" i="0" u="none" strike="noStrike" normalizeH="0" baseline="0">
                <a:solidFill>
                  <a:srgbClr val="000000"/>
                </a:solidFill>
                <a:latin typeface="JetBrains Mono"/>
              </a:rPr>
              <a:t>,</a:t>
            </a:r>
            <a:r>
              <a:rPr kumimoji="0" lang="en-US" altLang="en-US" i="0" u="none" strike="noStrike" normalizeH="0" baseline="0">
                <a:solidFill>
                  <a:srgbClr val="0000FF"/>
                </a:solidFill>
                <a:latin typeface="JetBrains Mono"/>
              </a:rPr>
              <a:t>10</a:t>
            </a:r>
            <a:r>
              <a:rPr kumimoji="0" lang="en-US" altLang="en-US" i="0" u="none" strike="noStrike" normalizeH="0" baseline="0">
                <a:solidFill>
                  <a:srgbClr val="000000"/>
                </a:solidFill>
                <a:latin typeface="JetBrains Mono"/>
              </a:rPr>
              <a:t>,</a:t>
            </a:r>
            <a:r>
              <a:rPr kumimoji="0" lang="en-US" altLang="en-US" i="0" u="none" strike="noStrike" normalizeH="0" baseline="0">
                <a:solidFill>
                  <a:srgbClr val="0000FF"/>
                </a:solidFill>
                <a:latin typeface="JetBrains Mono"/>
              </a:rPr>
              <a:t>14</a:t>
            </a:r>
            <a:r>
              <a:rPr kumimoji="0" lang="en-US" altLang="en-US" i="0" u="none" strike="noStrike" normalizeH="0" baseline="0">
                <a:solidFill>
                  <a:srgbClr val="000000"/>
                </a:solidFill>
                <a:latin typeface="JetBrains Mono"/>
              </a:rPr>
              <a:t>,</a:t>
            </a:r>
            <a:r>
              <a:rPr kumimoji="0" lang="en-US" altLang="en-US" i="0" u="none" strike="noStrike" normalizeH="0" baseline="0">
                <a:solidFill>
                  <a:srgbClr val="0000FF"/>
                </a:solidFill>
                <a:latin typeface="JetBrains Mono"/>
              </a:rPr>
              <a:t>8</a:t>
            </a:r>
            <a:r>
              <a:rPr kumimoji="0" lang="en-US" altLang="en-US" i="0" u="none" strike="noStrike" normalizeH="0" baseline="0">
                <a:solidFill>
                  <a:srgbClr val="000000"/>
                </a:solidFill>
                <a:latin typeface="JetBrains Mono"/>
              </a:rPr>
              <a:t>,</a:t>
            </a:r>
            <a:r>
              <a:rPr kumimoji="0" lang="en-US" altLang="en-US" i="0" u="none" strike="noStrike" normalizeH="0" baseline="0">
                <a:solidFill>
                  <a:srgbClr val="0000FF"/>
                </a:solidFill>
                <a:latin typeface="JetBrains Mono"/>
              </a:rPr>
              <a:t>7</a:t>
            </a:r>
            <a:r>
              <a:rPr kumimoji="0" lang="en-US" altLang="en-US" i="0" u="none" strike="noStrike" normalizeH="0" baseline="0">
                <a:solidFill>
                  <a:srgbClr val="000000"/>
                </a:solidFill>
                <a:latin typeface="JetBrains Mono"/>
              </a:rPr>
              <a:t>])</a:t>
            </a:r>
            <a:br>
              <a:rPr kumimoji="0" lang="en-US" altLang="en-US" i="0" u="none" strike="noStrike" normalizeH="0" baseline="0">
                <a:solidFill>
                  <a:srgbClr val="000000"/>
                </a:solidFill>
                <a:latin typeface="JetBrains Mono"/>
              </a:rPr>
            </a:br>
            <a:r>
              <a:rPr kumimoji="0" lang="en-US" altLang="en-US" i="0" u="none" strike="noStrike" normalizeH="0" baseline="0">
                <a:solidFill>
                  <a:srgbClr val="000080"/>
                </a:solidFill>
                <a:latin typeface="JetBrains Mono"/>
              </a:rPr>
              <a:t>print</a:t>
            </a:r>
            <a:r>
              <a:rPr kumimoji="0" lang="en-US" altLang="en-US" i="0" u="none" strike="noStrike" normalizeH="0" baseline="0">
                <a:solidFill>
                  <a:srgbClr val="000000"/>
                </a:solidFill>
                <a:latin typeface="JetBrains Mono"/>
              </a:rPr>
              <a:t>(A)</a:t>
            </a:r>
            <a:br>
              <a:rPr kumimoji="0" lang="en-US" altLang="en-US" i="0" u="none" strike="noStrike" normalizeH="0" baseline="0">
                <a:solidFill>
                  <a:srgbClr val="000000"/>
                </a:solidFill>
                <a:latin typeface="JetBrains Mono"/>
              </a:rPr>
            </a:br>
            <a:r>
              <a:rPr kumimoji="0" lang="en-US" altLang="en-US" i="0" u="none" strike="noStrike" normalizeH="0" baseline="0">
                <a:solidFill>
                  <a:srgbClr val="000000"/>
                </a:solidFill>
                <a:latin typeface="JetBrains Mono"/>
              </a:rPr>
              <a:t>A=Build_Max_Heap(A)</a:t>
            </a:r>
            <a:br>
              <a:rPr kumimoji="0" lang="en-US" altLang="en-US" i="0" u="none" strike="noStrike" normalizeH="0" baseline="0">
                <a:solidFill>
                  <a:srgbClr val="000000"/>
                </a:solidFill>
                <a:latin typeface="JetBrains Mono"/>
              </a:rPr>
            </a:br>
            <a:r>
              <a:rPr kumimoji="0" lang="en-US" altLang="en-US" i="0" u="none" strike="noStrike" normalizeH="0" baseline="0">
                <a:solidFill>
                  <a:srgbClr val="000080"/>
                </a:solidFill>
                <a:latin typeface="JetBrains Mono"/>
              </a:rPr>
              <a:t>print</a:t>
            </a:r>
            <a:r>
              <a:rPr kumimoji="0" lang="en-US" altLang="en-US" i="0" u="none" strike="noStrike" normalizeH="0" baseline="0">
                <a:solidFill>
                  <a:srgbClr val="000000"/>
                </a:solidFill>
                <a:latin typeface="JetBrains Mono"/>
              </a:rPr>
              <a:t>(A)</a:t>
            </a:r>
            <a:endParaRPr kumimoji="0" lang="en-US" altLang="en-US" i="0" u="none" strike="noStrike" normalizeH="0" baseline="0">
              <a:solidFill>
                <a:schemeClr val="tx1"/>
              </a:solidFill>
              <a:latin typeface="Arial" panose="020B0604020202020204" pitchFamily="34" charset="0"/>
            </a:endParaRPr>
          </a:p>
        </p:txBody>
      </p:sp>
      <p:sp>
        <p:nvSpPr>
          <p:cNvPr id="9" name="Rectangle 8">
            <a:extLst>
              <a:ext uri="{FF2B5EF4-FFF2-40B4-BE49-F238E27FC236}">
                <a16:creationId xmlns:a16="http://schemas.microsoft.com/office/drawing/2014/main" id="{FF325BA3-4BE4-4C83-B5BF-CCAB8DF215C0}"/>
              </a:ext>
            </a:extLst>
          </p:cNvPr>
          <p:cNvSpPr/>
          <p:nvPr/>
        </p:nvSpPr>
        <p:spPr>
          <a:xfrm>
            <a:off x="1946489" y="2818228"/>
            <a:ext cx="57259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a:t>
            </a:r>
          </a:p>
        </p:txBody>
      </p:sp>
      <p:sp>
        <p:nvSpPr>
          <p:cNvPr id="10" name="Rectangle 9">
            <a:extLst>
              <a:ext uri="{FF2B5EF4-FFF2-40B4-BE49-F238E27FC236}">
                <a16:creationId xmlns:a16="http://schemas.microsoft.com/office/drawing/2014/main" id="{31095BB6-3974-44A8-ADC3-9CCA96F02074}"/>
              </a:ext>
            </a:extLst>
          </p:cNvPr>
          <p:cNvSpPr/>
          <p:nvPr/>
        </p:nvSpPr>
        <p:spPr>
          <a:xfrm>
            <a:off x="6175266" y="2356563"/>
            <a:ext cx="57259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a:t>
            </a:r>
          </a:p>
        </p:txBody>
      </p:sp>
      <p:sp>
        <p:nvSpPr>
          <p:cNvPr id="11" name="Rectangle 10">
            <a:extLst>
              <a:ext uri="{FF2B5EF4-FFF2-40B4-BE49-F238E27FC236}">
                <a16:creationId xmlns:a16="http://schemas.microsoft.com/office/drawing/2014/main" id="{82DE524B-7C0B-4CFA-832F-958D45ADBF67}"/>
              </a:ext>
            </a:extLst>
          </p:cNvPr>
          <p:cNvSpPr/>
          <p:nvPr/>
        </p:nvSpPr>
        <p:spPr>
          <a:xfrm>
            <a:off x="10763550" y="2356563"/>
            <a:ext cx="57259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a:t>
            </a:r>
          </a:p>
        </p:txBody>
      </p:sp>
    </p:spTree>
    <p:extLst>
      <p:ext uri="{BB962C8B-B14F-4D97-AF65-F5344CB8AC3E}">
        <p14:creationId xmlns:p14="http://schemas.microsoft.com/office/powerpoint/2010/main" val="38909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F37B-A4F2-4F0E-9441-DA0A702C59BB}"/>
              </a:ext>
            </a:extLst>
          </p:cNvPr>
          <p:cNvSpPr>
            <a:spLocks noGrp="1"/>
          </p:cNvSpPr>
          <p:nvPr>
            <p:ph type="ctrTitle"/>
          </p:nvPr>
        </p:nvSpPr>
        <p:spPr>
          <a:xfrm>
            <a:off x="1154955" y="1447800"/>
            <a:ext cx="9882090" cy="3329581"/>
          </a:xfrm>
        </p:spPr>
        <p:txBody>
          <a:bodyPr/>
          <a:lstStyle/>
          <a:p>
            <a:r>
              <a:rPr lang="fr-FR" sz="5400" b="1" dirty="0"/>
              <a:t>The </a:t>
            </a:r>
            <a:r>
              <a:rPr lang="fr-FR" sz="5400" b="1" dirty="0" err="1"/>
              <a:t>Heap</a:t>
            </a:r>
            <a:endParaRPr lang="en-US" sz="5400" dirty="0"/>
          </a:p>
        </p:txBody>
      </p:sp>
      <p:sp>
        <p:nvSpPr>
          <p:cNvPr id="3" name="Subtitle 2">
            <a:extLst>
              <a:ext uri="{FF2B5EF4-FFF2-40B4-BE49-F238E27FC236}">
                <a16:creationId xmlns:a16="http://schemas.microsoft.com/office/drawing/2014/main" id="{ADE1D8D5-CEEF-4EE2-AB83-2511893AF543}"/>
              </a:ext>
            </a:extLst>
          </p:cNvPr>
          <p:cNvSpPr>
            <a:spLocks noGrp="1"/>
          </p:cNvSpPr>
          <p:nvPr>
            <p:ph type="subTitle" idx="1"/>
          </p:nvPr>
        </p:nvSpPr>
        <p:spPr/>
        <p:txBody>
          <a:bodyPr/>
          <a:lstStyle/>
          <a:p>
            <a:r>
              <a:rPr lang="fr-FR" b="1" dirty="0"/>
              <a:t>Data Structure</a:t>
            </a:r>
            <a:endParaRPr lang="en-US" dirty="0"/>
          </a:p>
        </p:txBody>
      </p:sp>
    </p:spTree>
    <p:extLst>
      <p:ext uri="{BB962C8B-B14F-4D97-AF65-F5344CB8AC3E}">
        <p14:creationId xmlns:p14="http://schemas.microsoft.com/office/powerpoint/2010/main" val="260932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F3EF55E-BB3B-4BC4-AC59-6D41854EC92D}"/>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F3E8DD2C-0E62-4D81-8F5C-82964F77DF7E}"/>
              </a:ext>
            </a:extLst>
          </p:cNvPr>
          <p:cNvSpPr>
            <a:spLocks noGrp="1"/>
          </p:cNvSpPr>
          <p:nvPr>
            <p:ph type="sldNum" sz="quarter" idx="12"/>
          </p:nvPr>
        </p:nvSpPr>
        <p:spPr/>
        <p:txBody>
          <a:bodyPr/>
          <a:lstStyle/>
          <a:p>
            <a:fld id="{C9330682-99BE-4071-AC2E-0FDA91FFAE9F}" type="slidenum">
              <a:rPr lang="en-US" smtClean="0"/>
              <a:t>20</a:t>
            </a:fld>
            <a:endParaRPr lang="en-US"/>
          </a:p>
        </p:txBody>
      </p:sp>
      <p:sp>
        <p:nvSpPr>
          <p:cNvPr id="7" name="Content Placeholder 6">
            <a:extLst>
              <a:ext uri="{FF2B5EF4-FFF2-40B4-BE49-F238E27FC236}">
                <a16:creationId xmlns:a16="http://schemas.microsoft.com/office/drawing/2014/main" id="{59D3476B-4F33-4921-9B18-125FDBF40C69}"/>
              </a:ext>
            </a:extLst>
          </p:cNvPr>
          <p:cNvSpPr>
            <a:spLocks noGrp="1"/>
          </p:cNvSpPr>
          <p:nvPr>
            <p:ph idx="1"/>
          </p:nvPr>
        </p:nvSpPr>
        <p:spPr>
          <a:xfrm>
            <a:off x="1116564" y="1602345"/>
            <a:ext cx="8946541" cy="4546664"/>
          </a:xfrm>
        </p:spPr>
        <p:txBody>
          <a:bodyPr>
            <a:normAutofit lnSpcReduction="10000"/>
          </a:bodyPr>
          <a:lstStyle/>
          <a:p>
            <a:pPr marL="0" indent="0" algn="ctr">
              <a:buNone/>
            </a:pPr>
            <a:r>
              <a:rPr lang="en-US" dirty="0"/>
              <a:t>Thanks for watching</a:t>
            </a:r>
          </a:p>
          <a:p>
            <a:pPr algn="ct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b="1" dirty="0">
                <a:solidFill>
                  <a:srgbClr val="FFFF00"/>
                </a:solidFill>
              </a:rPr>
              <a:t>Dr. Sajid Iqbal</a:t>
            </a:r>
          </a:p>
          <a:p>
            <a:pPr marL="0" indent="0" algn="ctr">
              <a:buNone/>
            </a:pPr>
            <a:r>
              <a:rPr lang="en-US" dirty="0"/>
              <a:t>Assistant Professor</a:t>
            </a:r>
          </a:p>
          <a:p>
            <a:pPr marL="0" indent="0" algn="ctr">
              <a:buNone/>
            </a:pPr>
            <a:r>
              <a:rPr lang="en-US" dirty="0"/>
              <a:t>Department of Computer Science</a:t>
            </a:r>
          </a:p>
          <a:p>
            <a:pPr marL="0" indent="0" algn="ctr">
              <a:buNone/>
            </a:pPr>
            <a:r>
              <a:rPr lang="en-US" dirty="0"/>
              <a:t>Bahauddin Zakariya University, Multan</a:t>
            </a:r>
          </a:p>
          <a:p>
            <a:pPr marL="0" indent="0" algn="ctr">
              <a:buNone/>
            </a:pPr>
            <a:r>
              <a:rPr lang="en-US" dirty="0">
                <a:hlinkClick r:id="rId2"/>
              </a:rPr>
              <a:t>sajidiqbal.pk@gmail.com</a:t>
            </a:r>
            <a:endParaRPr lang="en-US" dirty="0"/>
          </a:p>
          <a:p>
            <a:pPr marL="0" indent="0" algn="ctr">
              <a:buNone/>
            </a:pPr>
            <a:r>
              <a:rPr lang="en-US" dirty="0"/>
              <a:t>YouTube Channel: </a:t>
            </a:r>
            <a:r>
              <a:rPr lang="en-US" b="1" dirty="0">
                <a:solidFill>
                  <a:srgbClr val="FFFF00"/>
                </a:solidFill>
              </a:rPr>
              <a:t>COMEDXD</a:t>
            </a:r>
          </a:p>
        </p:txBody>
      </p:sp>
      <p:sp>
        <p:nvSpPr>
          <p:cNvPr id="8" name="Rectangle 7">
            <a:extLst>
              <a:ext uri="{FF2B5EF4-FFF2-40B4-BE49-F238E27FC236}">
                <a16:creationId xmlns:a16="http://schemas.microsoft.com/office/drawing/2014/main" id="{212F24B2-5517-4FA2-B10F-A80107F4D14F}"/>
              </a:ext>
            </a:extLst>
          </p:cNvPr>
          <p:cNvSpPr/>
          <p:nvPr/>
        </p:nvSpPr>
        <p:spPr>
          <a:xfrm>
            <a:off x="2968487" y="2210688"/>
            <a:ext cx="5777947" cy="132343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8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Allah Hafiz</a:t>
            </a:r>
          </a:p>
        </p:txBody>
      </p:sp>
      <p:pic>
        <p:nvPicPr>
          <p:cNvPr id="3" name="Graphic 2" descr="Envelope">
            <a:extLst>
              <a:ext uri="{FF2B5EF4-FFF2-40B4-BE49-F238E27FC236}">
                <a16:creationId xmlns:a16="http://schemas.microsoft.com/office/drawing/2014/main" id="{C441A441-5556-40D5-8E32-2D127AC56C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9803" y="5096629"/>
            <a:ext cx="542172" cy="542172"/>
          </a:xfrm>
          <a:prstGeom prst="rect">
            <a:avLst/>
          </a:prstGeom>
        </p:spPr>
      </p:pic>
    </p:spTree>
    <p:extLst>
      <p:ext uri="{BB962C8B-B14F-4D97-AF65-F5344CB8AC3E}">
        <p14:creationId xmlns:p14="http://schemas.microsoft.com/office/powerpoint/2010/main" val="65266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3606-2432-45A3-BA4C-DC585E6F95D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6577E14-345C-494A-A5B4-41A81C24100F}"/>
              </a:ext>
            </a:extLst>
          </p:cNvPr>
          <p:cNvSpPr>
            <a:spLocks noGrp="1"/>
          </p:cNvSpPr>
          <p:nvPr>
            <p:ph idx="1"/>
          </p:nvPr>
        </p:nvSpPr>
        <p:spPr>
          <a:xfrm>
            <a:off x="875201" y="1562587"/>
            <a:ext cx="8593997" cy="4745448"/>
          </a:xfrm>
        </p:spPr>
        <p:txBody>
          <a:bodyPr>
            <a:normAutofit fontScale="92500" lnSpcReduction="20000"/>
          </a:bodyPr>
          <a:lstStyle/>
          <a:p>
            <a:r>
              <a:rPr lang="en-US" dirty="0"/>
              <a:t>Tree Data Structure: A data structure that maintains parent-child relationship between data elements</a:t>
            </a:r>
          </a:p>
          <a:p>
            <a:pPr lvl="1"/>
            <a:r>
              <a:rPr lang="en-US" dirty="0"/>
              <a:t>It is a hierarchical data structure</a:t>
            </a:r>
          </a:p>
          <a:p>
            <a:pPr lvl="1"/>
            <a:r>
              <a:rPr lang="en-US" dirty="0"/>
              <a:t>In a tree a data element can have 1 or more children data elements</a:t>
            </a:r>
          </a:p>
          <a:p>
            <a:r>
              <a:rPr lang="en-US" dirty="0"/>
              <a:t>Types of Tree</a:t>
            </a:r>
          </a:p>
          <a:p>
            <a:pPr lvl="1"/>
            <a:r>
              <a:rPr lang="en-US" b="1" dirty="0">
                <a:solidFill>
                  <a:srgbClr val="FFFF00"/>
                </a:solidFill>
              </a:rPr>
              <a:t>Binary Tree</a:t>
            </a:r>
            <a:r>
              <a:rPr lang="en-US" dirty="0"/>
              <a:t>: A tree in which each data element can have at most 2 child data elements</a:t>
            </a:r>
          </a:p>
          <a:p>
            <a:pPr lvl="1"/>
            <a:r>
              <a:rPr lang="en-US" b="1" dirty="0">
                <a:solidFill>
                  <a:srgbClr val="FFFF00"/>
                </a:solidFill>
              </a:rPr>
              <a:t>N-</a:t>
            </a:r>
            <a:r>
              <a:rPr lang="en-US" b="1" dirty="0" err="1">
                <a:solidFill>
                  <a:srgbClr val="FFFF00"/>
                </a:solidFill>
              </a:rPr>
              <a:t>ary</a:t>
            </a:r>
            <a:r>
              <a:rPr lang="en-US" b="1" dirty="0">
                <a:solidFill>
                  <a:srgbClr val="FFFF00"/>
                </a:solidFill>
              </a:rPr>
              <a:t> Tree</a:t>
            </a:r>
            <a:r>
              <a:rPr lang="en-US" dirty="0"/>
              <a:t>: A tree in which each data element can have at most n child data elements</a:t>
            </a:r>
          </a:p>
          <a:p>
            <a:r>
              <a:rPr lang="en-US" dirty="0"/>
              <a:t>States of Binary Tree:</a:t>
            </a:r>
          </a:p>
          <a:p>
            <a:pPr lvl="1"/>
            <a:r>
              <a:rPr lang="en-US" b="1" dirty="0">
                <a:solidFill>
                  <a:srgbClr val="FFFF00"/>
                </a:solidFill>
              </a:rPr>
              <a:t>Full Binary Tree</a:t>
            </a:r>
            <a:r>
              <a:rPr lang="en-US" dirty="0"/>
              <a:t>: A binary tree in which each node has either two children or no child.</a:t>
            </a:r>
          </a:p>
          <a:p>
            <a:pPr lvl="1"/>
            <a:r>
              <a:rPr lang="en-US" b="1" dirty="0">
                <a:solidFill>
                  <a:srgbClr val="FFFF00"/>
                </a:solidFill>
              </a:rPr>
              <a:t>Complete Binary Tree</a:t>
            </a:r>
            <a:r>
              <a:rPr lang="en-US" dirty="0"/>
              <a:t>: A Binary Tree is complete Binary Tree if all levels are completely filled except possibly the last level </a:t>
            </a:r>
          </a:p>
          <a:p>
            <a:pPr lvl="1"/>
            <a:r>
              <a:rPr lang="en-US" dirty="0">
                <a:solidFill>
                  <a:srgbClr val="FFFF00"/>
                </a:solidFill>
              </a:rPr>
              <a:t>Nearly Complete Binary Tree</a:t>
            </a:r>
            <a:r>
              <a:rPr lang="en-US" dirty="0"/>
              <a:t>: A complete binary true with the last level that has all keys as left as possible</a:t>
            </a:r>
          </a:p>
        </p:txBody>
      </p:sp>
      <p:sp>
        <p:nvSpPr>
          <p:cNvPr id="4" name="Footer Placeholder 3">
            <a:extLst>
              <a:ext uri="{FF2B5EF4-FFF2-40B4-BE49-F238E27FC236}">
                <a16:creationId xmlns:a16="http://schemas.microsoft.com/office/drawing/2014/main" id="{0C6E69E2-F556-49E2-91FA-1745B7FD4E7B}"/>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74DCD4B9-73A5-47B3-BBE2-A51426359B0F}"/>
              </a:ext>
            </a:extLst>
          </p:cNvPr>
          <p:cNvSpPr>
            <a:spLocks noGrp="1"/>
          </p:cNvSpPr>
          <p:nvPr>
            <p:ph type="sldNum" sz="quarter" idx="12"/>
          </p:nvPr>
        </p:nvSpPr>
        <p:spPr/>
        <p:txBody>
          <a:bodyPr/>
          <a:lstStyle/>
          <a:p>
            <a:fld id="{C9330682-99BE-4071-AC2E-0FDA91FFAE9F}" type="slidenum">
              <a:rPr lang="en-US" smtClean="0"/>
              <a:t>3</a:t>
            </a:fld>
            <a:endParaRPr lang="en-US"/>
          </a:p>
        </p:txBody>
      </p:sp>
      <p:grpSp>
        <p:nvGrpSpPr>
          <p:cNvPr id="38" name="Group 37">
            <a:extLst>
              <a:ext uri="{FF2B5EF4-FFF2-40B4-BE49-F238E27FC236}">
                <a16:creationId xmlns:a16="http://schemas.microsoft.com/office/drawing/2014/main" id="{52EF2410-D4E3-4FFA-AE7D-14F21F080E1E}"/>
              </a:ext>
            </a:extLst>
          </p:cNvPr>
          <p:cNvGrpSpPr/>
          <p:nvPr/>
        </p:nvGrpSpPr>
        <p:grpSpPr>
          <a:xfrm>
            <a:off x="10031566" y="2956285"/>
            <a:ext cx="1471650" cy="1397350"/>
            <a:chOff x="2576008" y="3991188"/>
            <a:chExt cx="1854945" cy="1837802"/>
          </a:xfrm>
        </p:grpSpPr>
        <p:sp>
          <p:nvSpPr>
            <p:cNvPr id="7" name="Oval 6">
              <a:extLst>
                <a:ext uri="{FF2B5EF4-FFF2-40B4-BE49-F238E27FC236}">
                  <a16:creationId xmlns:a16="http://schemas.microsoft.com/office/drawing/2014/main" id="{5408B775-2274-4604-A04A-72D648C3BF2E}"/>
                </a:ext>
              </a:extLst>
            </p:cNvPr>
            <p:cNvSpPr/>
            <p:nvPr/>
          </p:nvSpPr>
          <p:spPr>
            <a:xfrm>
              <a:off x="3622569" y="3991188"/>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1E783E75-D73B-45B8-9C2A-F89F9E254A59}"/>
                </a:ext>
              </a:extLst>
            </p:cNvPr>
            <p:cNvSpPr/>
            <p:nvPr/>
          </p:nvSpPr>
          <p:spPr>
            <a:xfrm>
              <a:off x="3198500" y="4600788"/>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99847237-CE53-4343-B0C4-2FD2F4C5C406}"/>
                </a:ext>
              </a:extLst>
            </p:cNvPr>
            <p:cNvSpPr/>
            <p:nvPr/>
          </p:nvSpPr>
          <p:spPr>
            <a:xfrm>
              <a:off x="4006884" y="4600788"/>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01B4AF72-EB83-43B4-AB6E-88EC4F4B9643}"/>
                </a:ext>
              </a:extLst>
            </p:cNvPr>
            <p:cNvSpPr/>
            <p:nvPr/>
          </p:nvSpPr>
          <p:spPr>
            <a:xfrm>
              <a:off x="2576008" y="5369459"/>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296904FA-59AC-41A0-8A4A-E6D4E595F1E2}"/>
                </a:ext>
              </a:extLst>
            </p:cNvPr>
            <p:cNvSpPr/>
            <p:nvPr/>
          </p:nvSpPr>
          <p:spPr>
            <a:xfrm>
              <a:off x="3176721" y="5404920"/>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0FA3D2B-E642-48FB-A122-2EB8839E2E33}"/>
                </a:ext>
              </a:extLst>
            </p:cNvPr>
            <p:cNvCxnSpPr>
              <a:cxnSpLocks/>
              <a:stCxn id="7" idx="3"/>
              <a:endCxn id="8" idx="0"/>
            </p:cNvCxnSpPr>
            <p:nvPr/>
          </p:nvCxnSpPr>
          <p:spPr>
            <a:xfrm flipH="1">
              <a:off x="3410535" y="4353154"/>
              <a:ext cx="274137" cy="247634"/>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a16="http://schemas.microsoft.com/office/drawing/2014/main" id="{9E0F48F0-CA73-4F50-BF60-CA9A15BA83A7}"/>
                </a:ext>
              </a:extLst>
            </p:cNvPr>
            <p:cNvCxnSpPr>
              <a:cxnSpLocks/>
              <a:stCxn id="8" idx="4"/>
              <a:endCxn id="11" idx="0"/>
            </p:cNvCxnSpPr>
            <p:nvPr/>
          </p:nvCxnSpPr>
          <p:spPr>
            <a:xfrm flipH="1">
              <a:off x="3388756" y="5024858"/>
              <a:ext cx="21779" cy="380062"/>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a:extLst>
                <a:ext uri="{FF2B5EF4-FFF2-40B4-BE49-F238E27FC236}">
                  <a16:creationId xmlns:a16="http://schemas.microsoft.com/office/drawing/2014/main" id="{492AF603-015C-4621-AFA0-FE7AEE70880B}"/>
                </a:ext>
              </a:extLst>
            </p:cNvPr>
            <p:cNvCxnSpPr>
              <a:cxnSpLocks/>
              <a:stCxn id="8" idx="3"/>
              <a:endCxn id="10" idx="7"/>
            </p:cNvCxnSpPr>
            <p:nvPr/>
          </p:nvCxnSpPr>
          <p:spPr>
            <a:xfrm flipH="1">
              <a:off x="2937974" y="4962754"/>
              <a:ext cx="322629" cy="468809"/>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a:extLst>
                <a:ext uri="{FF2B5EF4-FFF2-40B4-BE49-F238E27FC236}">
                  <a16:creationId xmlns:a16="http://schemas.microsoft.com/office/drawing/2014/main" id="{A4426F6D-563F-4801-9FC2-45D5E54105BF}"/>
                </a:ext>
              </a:extLst>
            </p:cNvPr>
            <p:cNvCxnSpPr>
              <a:cxnSpLocks/>
              <a:stCxn id="7" idx="5"/>
              <a:endCxn id="9" idx="0"/>
            </p:cNvCxnSpPr>
            <p:nvPr/>
          </p:nvCxnSpPr>
          <p:spPr>
            <a:xfrm>
              <a:off x="3984535" y="4353154"/>
              <a:ext cx="234384" cy="247634"/>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63" name="Group 62">
            <a:extLst>
              <a:ext uri="{FF2B5EF4-FFF2-40B4-BE49-F238E27FC236}">
                <a16:creationId xmlns:a16="http://schemas.microsoft.com/office/drawing/2014/main" id="{1C34A8F3-7F62-41FA-8093-90A93B5CE08B}"/>
              </a:ext>
            </a:extLst>
          </p:cNvPr>
          <p:cNvGrpSpPr/>
          <p:nvPr/>
        </p:nvGrpSpPr>
        <p:grpSpPr>
          <a:xfrm>
            <a:off x="9845149" y="1343170"/>
            <a:ext cx="1869582" cy="1509241"/>
            <a:chOff x="2576008" y="3991188"/>
            <a:chExt cx="2437147" cy="1837802"/>
          </a:xfrm>
        </p:grpSpPr>
        <p:sp>
          <p:nvSpPr>
            <p:cNvPr id="64" name="Oval 63">
              <a:extLst>
                <a:ext uri="{FF2B5EF4-FFF2-40B4-BE49-F238E27FC236}">
                  <a16:creationId xmlns:a16="http://schemas.microsoft.com/office/drawing/2014/main" id="{664E6E0B-839D-47BA-AF4B-4B809698952F}"/>
                </a:ext>
              </a:extLst>
            </p:cNvPr>
            <p:cNvSpPr/>
            <p:nvPr/>
          </p:nvSpPr>
          <p:spPr>
            <a:xfrm>
              <a:off x="3622569" y="3991188"/>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5" name="Oval 64">
              <a:extLst>
                <a:ext uri="{FF2B5EF4-FFF2-40B4-BE49-F238E27FC236}">
                  <a16:creationId xmlns:a16="http://schemas.microsoft.com/office/drawing/2014/main" id="{5689E730-AE5A-4F91-9006-6026C30DC00F}"/>
                </a:ext>
              </a:extLst>
            </p:cNvPr>
            <p:cNvSpPr/>
            <p:nvPr/>
          </p:nvSpPr>
          <p:spPr>
            <a:xfrm>
              <a:off x="3198500" y="4600788"/>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6" name="Oval 65">
              <a:extLst>
                <a:ext uri="{FF2B5EF4-FFF2-40B4-BE49-F238E27FC236}">
                  <a16:creationId xmlns:a16="http://schemas.microsoft.com/office/drawing/2014/main" id="{B24527C9-5F7A-45FF-8E80-C014849508F9}"/>
                </a:ext>
              </a:extLst>
            </p:cNvPr>
            <p:cNvSpPr/>
            <p:nvPr/>
          </p:nvSpPr>
          <p:spPr>
            <a:xfrm>
              <a:off x="4006884" y="4600788"/>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7" name="Oval 66">
              <a:extLst>
                <a:ext uri="{FF2B5EF4-FFF2-40B4-BE49-F238E27FC236}">
                  <a16:creationId xmlns:a16="http://schemas.microsoft.com/office/drawing/2014/main" id="{488CBC97-7D21-4096-B629-82BB1B92A21E}"/>
                </a:ext>
              </a:extLst>
            </p:cNvPr>
            <p:cNvSpPr/>
            <p:nvPr/>
          </p:nvSpPr>
          <p:spPr>
            <a:xfrm>
              <a:off x="2576008" y="5369459"/>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8" name="Oval 67">
              <a:extLst>
                <a:ext uri="{FF2B5EF4-FFF2-40B4-BE49-F238E27FC236}">
                  <a16:creationId xmlns:a16="http://schemas.microsoft.com/office/drawing/2014/main" id="{CE08FEA3-7A5E-45D6-9230-38A55FBDB2B3}"/>
                </a:ext>
              </a:extLst>
            </p:cNvPr>
            <p:cNvSpPr/>
            <p:nvPr/>
          </p:nvSpPr>
          <p:spPr>
            <a:xfrm>
              <a:off x="3176721" y="5404920"/>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9" name="Oval 68">
              <a:extLst>
                <a:ext uri="{FF2B5EF4-FFF2-40B4-BE49-F238E27FC236}">
                  <a16:creationId xmlns:a16="http://schemas.microsoft.com/office/drawing/2014/main" id="{F2D5C621-710B-4664-B5BB-EA4875E76CEC}"/>
                </a:ext>
              </a:extLst>
            </p:cNvPr>
            <p:cNvSpPr/>
            <p:nvPr/>
          </p:nvSpPr>
          <p:spPr>
            <a:xfrm>
              <a:off x="3892128" y="5369459"/>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0" name="Oval 69">
              <a:extLst>
                <a:ext uri="{FF2B5EF4-FFF2-40B4-BE49-F238E27FC236}">
                  <a16:creationId xmlns:a16="http://schemas.microsoft.com/office/drawing/2014/main" id="{1570C028-0AC7-4360-A641-1A7B207B83EE}"/>
                </a:ext>
              </a:extLst>
            </p:cNvPr>
            <p:cNvSpPr/>
            <p:nvPr/>
          </p:nvSpPr>
          <p:spPr>
            <a:xfrm>
              <a:off x="4589086" y="5369459"/>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5D62D265-74C2-4EDF-8B29-BA919BB57F97}"/>
                </a:ext>
              </a:extLst>
            </p:cNvPr>
            <p:cNvCxnSpPr>
              <a:cxnSpLocks/>
              <a:stCxn id="64" idx="3"/>
              <a:endCxn id="65" idx="0"/>
            </p:cNvCxnSpPr>
            <p:nvPr/>
          </p:nvCxnSpPr>
          <p:spPr>
            <a:xfrm flipH="1">
              <a:off x="3410535" y="4353154"/>
              <a:ext cx="274137" cy="247634"/>
            </a:xfrm>
            <a:prstGeom prst="line">
              <a:avLst/>
            </a:prstGeom>
          </p:spPr>
          <p:style>
            <a:lnRef idx="3">
              <a:schemeClr val="accent3"/>
            </a:lnRef>
            <a:fillRef idx="0">
              <a:schemeClr val="accent3"/>
            </a:fillRef>
            <a:effectRef idx="2">
              <a:schemeClr val="accent3"/>
            </a:effectRef>
            <a:fontRef idx="minor">
              <a:schemeClr val="tx1"/>
            </a:fontRef>
          </p:style>
        </p:cxnSp>
        <p:cxnSp>
          <p:nvCxnSpPr>
            <p:cNvPr id="72" name="Straight Connector 71">
              <a:extLst>
                <a:ext uri="{FF2B5EF4-FFF2-40B4-BE49-F238E27FC236}">
                  <a16:creationId xmlns:a16="http://schemas.microsoft.com/office/drawing/2014/main" id="{D330B285-DC11-4327-AF1A-CAF756FE3ECA}"/>
                </a:ext>
              </a:extLst>
            </p:cNvPr>
            <p:cNvCxnSpPr>
              <a:cxnSpLocks/>
              <a:stCxn id="65" idx="4"/>
              <a:endCxn id="68" idx="0"/>
            </p:cNvCxnSpPr>
            <p:nvPr/>
          </p:nvCxnSpPr>
          <p:spPr>
            <a:xfrm flipH="1">
              <a:off x="3388756" y="5024858"/>
              <a:ext cx="21779" cy="380062"/>
            </a:xfrm>
            <a:prstGeom prst="line">
              <a:avLst/>
            </a:prstGeom>
          </p:spPr>
          <p:style>
            <a:lnRef idx="3">
              <a:schemeClr val="accent3"/>
            </a:lnRef>
            <a:fillRef idx="0">
              <a:schemeClr val="accent3"/>
            </a:fillRef>
            <a:effectRef idx="2">
              <a:schemeClr val="accent3"/>
            </a:effectRef>
            <a:fontRef idx="minor">
              <a:schemeClr val="tx1"/>
            </a:fontRef>
          </p:style>
        </p:cxnSp>
        <p:cxnSp>
          <p:nvCxnSpPr>
            <p:cNvPr id="73" name="Straight Connector 72">
              <a:extLst>
                <a:ext uri="{FF2B5EF4-FFF2-40B4-BE49-F238E27FC236}">
                  <a16:creationId xmlns:a16="http://schemas.microsoft.com/office/drawing/2014/main" id="{9746CFA4-EBF9-440E-ADD4-485E59DBD611}"/>
                </a:ext>
              </a:extLst>
            </p:cNvPr>
            <p:cNvCxnSpPr>
              <a:cxnSpLocks/>
              <a:stCxn id="65" idx="3"/>
              <a:endCxn id="67" idx="7"/>
            </p:cNvCxnSpPr>
            <p:nvPr/>
          </p:nvCxnSpPr>
          <p:spPr>
            <a:xfrm flipH="1">
              <a:off x="2937974" y="4962754"/>
              <a:ext cx="322629" cy="468809"/>
            </a:xfrm>
            <a:prstGeom prst="line">
              <a:avLst/>
            </a:prstGeom>
          </p:spPr>
          <p:style>
            <a:lnRef idx="3">
              <a:schemeClr val="accent3"/>
            </a:lnRef>
            <a:fillRef idx="0">
              <a:schemeClr val="accent3"/>
            </a:fillRef>
            <a:effectRef idx="2">
              <a:schemeClr val="accent3"/>
            </a:effectRef>
            <a:fontRef idx="minor">
              <a:schemeClr val="tx1"/>
            </a:fontRef>
          </p:style>
        </p:cxnSp>
        <p:cxnSp>
          <p:nvCxnSpPr>
            <p:cNvPr id="74" name="Straight Connector 73">
              <a:extLst>
                <a:ext uri="{FF2B5EF4-FFF2-40B4-BE49-F238E27FC236}">
                  <a16:creationId xmlns:a16="http://schemas.microsoft.com/office/drawing/2014/main" id="{64C7BA96-CF05-4CE8-8FD6-8DEFDEE44B8B}"/>
                </a:ext>
              </a:extLst>
            </p:cNvPr>
            <p:cNvCxnSpPr>
              <a:cxnSpLocks/>
              <a:stCxn id="64" idx="5"/>
              <a:endCxn id="66" idx="0"/>
            </p:cNvCxnSpPr>
            <p:nvPr/>
          </p:nvCxnSpPr>
          <p:spPr>
            <a:xfrm>
              <a:off x="3984535" y="4353154"/>
              <a:ext cx="234384" cy="247634"/>
            </a:xfrm>
            <a:prstGeom prst="line">
              <a:avLst/>
            </a:prstGeom>
          </p:spPr>
          <p:style>
            <a:lnRef idx="3">
              <a:schemeClr val="accent3"/>
            </a:lnRef>
            <a:fillRef idx="0">
              <a:schemeClr val="accent3"/>
            </a:fillRef>
            <a:effectRef idx="2">
              <a:schemeClr val="accent3"/>
            </a:effectRef>
            <a:fontRef idx="minor">
              <a:schemeClr val="tx1"/>
            </a:fontRef>
          </p:style>
        </p:cxnSp>
        <p:cxnSp>
          <p:nvCxnSpPr>
            <p:cNvPr id="75" name="Straight Connector 74">
              <a:extLst>
                <a:ext uri="{FF2B5EF4-FFF2-40B4-BE49-F238E27FC236}">
                  <a16:creationId xmlns:a16="http://schemas.microsoft.com/office/drawing/2014/main" id="{444FEB4F-F826-4361-9BA8-21A1B273FC2C}"/>
                </a:ext>
              </a:extLst>
            </p:cNvPr>
            <p:cNvCxnSpPr>
              <a:cxnSpLocks/>
              <a:stCxn id="66" idx="4"/>
              <a:endCxn id="69" idx="0"/>
            </p:cNvCxnSpPr>
            <p:nvPr/>
          </p:nvCxnSpPr>
          <p:spPr>
            <a:xfrm flipH="1">
              <a:off x="4104163" y="5024858"/>
              <a:ext cx="114756" cy="344601"/>
            </a:xfrm>
            <a:prstGeom prst="line">
              <a:avLst/>
            </a:prstGeom>
          </p:spPr>
          <p:style>
            <a:lnRef idx="3">
              <a:schemeClr val="accent3"/>
            </a:lnRef>
            <a:fillRef idx="0">
              <a:schemeClr val="accent3"/>
            </a:fillRef>
            <a:effectRef idx="2">
              <a:schemeClr val="accent3"/>
            </a:effectRef>
            <a:fontRef idx="minor">
              <a:schemeClr val="tx1"/>
            </a:fontRef>
          </p:style>
        </p:cxnSp>
        <p:cxnSp>
          <p:nvCxnSpPr>
            <p:cNvPr id="76" name="Straight Connector 75">
              <a:extLst>
                <a:ext uri="{FF2B5EF4-FFF2-40B4-BE49-F238E27FC236}">
                  <a16:creationId xmlns:a16="http://schemas.microsoft.com/office/drawing/2014/main" id="{6F8FA0BB-97C7-459B-A384-966B4309DDCC}"/>
                </a:ext>
              </a:extLst>
            </p:cNvPr>
            <p:cNvCxnSpPr>
              <a:cxnSpLocks/>
              <a:stCxn id="66" idx="5"/>
              <a:endCxn id="70" idx="1"/>
            </p:cNvCxnSpPr>
            <p:nvPr/>
          </p:nvCxnSpPr>
          <p:spPr>
            <a:xfrm>
              <a:off x="4368850" y="4962754"/>
              <a:ext cx="282339" cy="468809"/>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77" name="Group 76">
            <a:extLst>
              <a:ext uri="{FF2B5EF4-FFF2-40B4-BE49-F238E27FC236}">
                <a16:creationId xmlns:a16="http://schemas.microsoft.com/office/drawing/2014/main" id="{57DD6AE2-86DD-48B8-8D56-DDFD0EFEB8CE}"/>
              </a:ext>
            </a:extLst>
          </p:cNvPr>
          <p:cNvGrpSpPr/>
          <p:nvPr/>
        </p:nvGrpSpPr>
        <p:grpSpPr>
          <a:xfrm>
            <a:off x="9845149" y="4353636"/>
            <a:ext cx="1869581" cy="1451236"/>
            <a:chOff x="3198500" y="3991188"/>
            <a:chExt cx="1814655" cy="1802341"/>
          </a:xfrm>
        </p:grpSpPr>
        <p:sp>
          <p:nvSpPr>
            <p:cNvPr id="78" name="Oval 77">
              <a:extLst>
                <a:ext uri="{FF2B5EF4-FFF2-40B4-BE49-F238E27FC236}">
                  <a16:creationId xmlns:a16="http://schemas.microsoft.com/office/drawing/2014/main" id="{7927D6F0-F28C-4237-B555-1C2E809484EF}"/>
                </a:ext>
              </a:extLst>
            </p:cNvPr>
            <p:cNvSpPr/>
            <p:nvPr/>
          </p:nvSpPr>
          <p:spPr>
            <a:xfrm>
              <a:off x="3622569" y="3991188"/>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0A19A2B-28EE-49B8-BF03-D9B18801E926}"/>
                </a:ext>
              </a:extLst>
            </p:cNvPr>
            <p:cNvSpPr/>
            <p:nvPr/>
          </p:nvSpPr>
          <p:spPr>
            <a:xfrm>
              <a:off x="3198500" y="4600788"/>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B62BD325-764B-4266-9E44-4862C348E897}"/>
                </a:ext>
              </a:extLst>
            </p:cNvPr>
            <p:cNvSpPr/>
            <p:nvPr/>
          </p:nvSpPr>
          <p:spPr>
            <a:xfrm>
              <a:off x="4006884" y="4600788"/>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3" name="Oval 82">
              <a:extLst>
                <a:ext uri="{FF2B5EF4-FFF2-40B4-BE49-F238E27FC236}">
                  <a16:creationId xmlns:a16="http://schemas.microsoft.com/office/drawing/2014/main" id="{2CD33448-2413-40C7-A7AF-9B45260DB6ED}"/>
                </a:ext>
              </a:extLst>
            </p:cNvPr>
            <p:cNvSpPr/>
            <p:nvPr/>
          </p:nvSpPr>
          <p:spPr>
            <a:xfrm>
              <a:off x="3892128" y="5369459"/>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4" name="Oval 83">
              <a:extLst>
                <a:ext uri="{FF2B5EF4-FFF2-40B4-BE49-F238E27FC236}">
                  <a16:creationId xmlns:a16="http://schemas.microsoft.com/office/drawing/2014/main" id="{C496C5BE-4586-4FDE-9494-C63B9664CDEF}"/>
                </a:ext>
              </a:extLst>
            </p:cNvPr>
            <p:cNvSpPr/>
            <p:nvPr/>
          </p:nvSpPr>
          <p:spPr>
            <a:xfrm>
              <a:off x="4589086" y="5369459"/>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73F6F11D-60CA-426A-9493-CDBD6881CBEC}"/>
                </a:ext>
              </a:extLst>
            </p:cNvPr>
            <p:cNvCxnSpPr>
              <a:cxnSpLocks/>
              <a:stCxn id="78" idx="3"/>
              <a:endCxn id="79" idx="0"/>
            </p:cNvCxnSpPr>
            <p:nvPr/>
          </p:nvCxnSpPr>
          <p:spPr>
            <a:xfrm flipH="1">
              <a:off x="3410535" y="4353154"/>
              <a:ext cx="274137" cy="247634"/>
            </a:xfrm>
            <a:prstGeom prst="line">
              <a:avLst/>
            </a:prstGeom>
          </p:spPr>
          <p:style>
            <a:lnRef idx="3">
              <a:schemeClr val="accent3"/>
            </a:lnRef>
            <a:fillRef idx="0">
              <a:schemeClr val="accent3"/>
            </a:fillRef>
            <a:effectRef idx="2">
              <a:schemeClr val="accent3"/>
            </a:effectRef>
            <a:fontRef idx="minor">
              <a:schemeClr val="tx1"/>
            </a:fontRef>
          </p:style>
        </p:cxnSp>
        <p:cxnSp>
          <p:nvCxnSpPr>
            <p:cNvPr id="88" name="Straight Connector 87">
              <a:extLst>
                <a:ext uri="{FF2B5EF4-FFF2-40B4-BE49-F238E27FC236}">
                  <a16:creationId xmlns:a16="http://schemas.microsoft.com/office/drawing/2014/main" id="{D8CDC47F-5FAF-4B61-A0E1-D512D59185F6}"/>
                </a:ext>
              </a:extLst>
            </p:cNvPr>
            <p:cNvCxnSpPr>
              <a:cxnSpLocks/>
              <a:stCxn id="78" idx="5"/>
              <a:endCxn id="80" idx="0"/>
            </p:cNvCxnSpPr>
            <p:nvPr/>
          </p:nvCxnSpPr>
          <p:spPr>
            <a:xfrm>
              <a:off x="3984535" y="4353154"/>
              <a:ext cx="234384" cy="247634"/>
            </a:xfrm>
            <a:prstGeom prst="line">
              <a:avLst/>
            </a:prstGeom>
          </p:spPr>
          <p:style>
            <a:lnRef idx="3">
              <a:schemeClr val="accent3"/>
            </a:lnRef>
            <a:fillRef idx="0">
              <a:schemeClr val="accent3"/>
            </a:fillRef>
            <a:effectRef idx="2">
              <a:schemeClr val="accent3"/>
            </a:effectRef>
            <a:fontRef idx="minor">
              <a:schemeClr val="tx1"/>
            </a:fontRef>
          </p:style>
        </p:cxnSp>
        <p:cxnSp>
          <p:nvCxnSpPr>
            <p:cNvPr id="89" name="Straight Connector 88">
              <a:extLst>
                <a:ext uri="{FF2B5EF4-FFF2-40B4-BE49-F238E27FC236}">
                  <a16:creationId xmlns:a16="http://schemas.microsoft.com/office/drawing/2014/main" id="{1A2BCB70-F740-402B-9FC0-07817D692646}"/>
                </a:ext>
              </a:extLst>
            </p:cNvPr>
            <p:cNvCxnSpPr>
              <a:cxnSpLocks/>
              <a:stCxn id="80" idx="4"/>
              <a:endCxn id="83" idx="0"/>
            </p:cNvCxnSpPr>
            <p:nvPr/>
          </p:nvCxnSpPr>
          <p:spPr>
            <a:xfrm flipH="1">
              <a:off x="4104163" y="5024858"/>
              <a:ext cx="114756" cy="344601"/>
            </a:xfrm>
            <a:prstGeom prst="line">
              <a:avLst/>
            </a:prstGeom>
          </p:spPr>
          <p:style>
            <a:lnRef idx="3">
              <a:schemeClr val="accent3"/>
            </a:lnRef>
            <a:fillRef idx="0">
              <a:schemeClr val="accent3"/>
            </a:fillRef>
            <a:effectRef idx="2">
              <a:schemeClr val="accent3"/>
            </a:effectRef>
            <a:fontRef idx="minor">
              <a:schemeClr val="tx1"/>
            </a:fontRef>
          </p:style>
        </p:cxnSp>
        <p:cxnSp>
          <p:nvCxnSpPr>
            <p:cNvPr id="90" name="Straight Connector 89">
              <a:extLst>
                <a:ext uri="{FF2B5EF4-FFF2-40B4-BE49-F238E27FC236}">
                  <a16:creationId xmlns:a16="http://schemas.microsoft.com/office/drawing/2014/main" id="{632CF0F6-F26A-4CD3-AFC4-BF3A8360F412}"/>
                </a:ext>
              </a:extLst>
            </p:cNvPr>
            <p:cNvCxnSpPr>
              <a:cxnSpLocks/>
              <a:stCxn id="80" idx="5"/>
              <a:endCxn id="84" idx="1"/>
            </p:cNvCxnSpPr>
            <p:nvPr/>
          </p:nvCxnSpPr>
          <p:spPr>
            <a:xfrm>
              <a:off x="4368850" y="4962754"/>
              <a:ext cx="282339" cy="468809"/>
            </a:xfrm>
            <a:prstGeom prst="line">
              <a:avLst/>
            </a:prstGeom>
          </p:spPr>
          <p:style>
            <a:lnRef idx="3">
              <a:schemeClr val="accent3"/>
            </a:lnRef>
            <a:fillRef idx="0">
              <a:schemeClr val="accent3"/>
            </a:fillRef>
            <a:effectRef idx="2">
              <a:schemeClr val="accent3"/>
            </a:effectRef>
            <a:fontRef idx="minor">
              <a:schemeClr val="tx1"/>
            </a:fontRef>
          </p:style>
        </p:cxnSp>
      </p:grpSp>
      <p:sp>
        <p:nvSpPr>
          <p:cNvPr id="91" name="Rectangle 90">
            <a:extLst>
              <a:ext uri="{FF2B5EF4-FFF2-40B4-BE49-F238E27FC236}">
                <a16:creationId xmlns:a16="http://schemas.microsoft.com/office/drawing/2014/main" id="{6B5B513C-C0C0-4290-9F0B-DDCF0FD7D2FF}"/>
              </a:ext>
            </a:extLst>
          </p:cNvPr>
          <p:cNvSpPr/>
          <p:nvPr/>
        </p:nvSpPr>
        <p:spPr>
          <a:xfrm>
            <a:off x="9325412" y="5909478"/>
            <a:ext cx="2849217" cy="85266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sz="1200" b="1" dirty="0">
                <a:solidFill>
                  <a:schemeClr val="bg2"/>
                </a:solidFill>
              </a:rPr>
              <a:t>Top</a:t>
            </a:r>
            <a:r>
              <a:rPr lang="en-US" sz="1200" dirty="0"/>
              <a:t>: Full Binary Tree</a:t>
            </a:r>
          </a:p>
          <a:p>
            <a:r>
              <a:rPr lang="en-US" sz="1200" b="1" dirty="0">
                <a:solidFill>
                  <a:schemeClr val="bg2"/>
                </a:solidFill>
              </a:rPr>
              <a:t>Mid</a:t>
            </a:r>
            <a:r>
              <a:rPr lang="en-US" sz="1200" dirty="0"/>
              <a:t>: Nearly Complete Binary Tree</a:t>
            </a:r>
          </a:p>
          <a:p>
            <a:r>
              <a:rPr lang="en-US" sz="1200" b="1" dirty="0">
                <a:solidFill>
                  <a:schemeClr val="bg2"/>
                </a:solidFill>
              </a:rPr>
              <a:t>Bottom</a:t>
            </a:r>
            <a:r>
              <a:rPr lang="en-US" sz="1200" dirty="0"/>
              <a:t>: Complete Binary Tree</a:t>
            </a:r>
          </a:p>
        </p:txBody>
      </p:sp>
    </p:spTree>
    <p:extLst>
      <p:ext uri="{BB962C8B-B14F-4D97-AF65-F5344CB8AC3E}">
        <p14:creationId xmlns:p14="http://schemas.microsoft.com/office/powerpoint/2010/main" val="180321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7BB9-8367-475C-9656-01DC2F3021E4}"/>
              </a:ext>
            </a:extLst>
          </p:cNvPr>
          <p:cNvSpPr>
            <a:spLocks noGrp="1"/>
          </p:cNvSpPr>
          <p:nvPr>
            <p:ph type="title"/>
          </p:nvPr>
        </p:nvSpPr>
        <p:spPr/>
        <p:txBody>
          <a:bodyPr/>
          <a:lstStyle/>
          <a:p>
            <a:r>
              <a:rPr lang="en-US" dirty="0"/>
              <a:t>Elements of Tree</a:t>
            </a:r>
          </a:p>
        </p:txBody>
      </p:sp>
      <p:sp>
        <p:nvSpPr>
          <p:cNvPr id="3" name="Content Placeholder 2">
            <a:extLst>
              <a:ext uri="{FF2B5EF4-FFF2-40B4-BE49-F238E27FC236}">
                <a16:creationId xmlns:a16="http://schemas.microsoft.com/office/drawing/2014/main" id="{FAE5D48B-2F99-4476-ADAB-CE43F14DCE3E}"/>
              </a:ext>
            </a:extLst>
          </p:cNvPr>
          <p:cNvSpPr>
            <a:spLocks noGrp="1"/>
          </p:cNvSpPr>
          <p:nvPr>
            <p:ph idx="1"/>
          </p:nvPr>
        </p:nvSpPr>
        <p:spPr/>
        <p:txBody>
          <a:bodyPr/>
          <a:lstStyle/>
          <a:p>
            <a:r>
              <a:rPr lang="en-US" dirty="0"/>
              <a:t>A point in tree is called the node</a:t>
            </a:r>
          </a:p>
          <a:p>
            <a:r>
              <a:rPr lang="en-US" dirty="0"/>
              <a:t>A node consists of </a:t>
            </a:r>
          </a:p>
          <a:p>
            <a:pPr lvl="1"/>
            <a:r>
              <a:rPr lang="en-US" dirty="0"/>
              <a:t>Data, pointer to left child, pointer to right child</a:t>
            </a:r>
          </a:p>
          <a:p>
            <a:r>
              <a:rPr lang="en-US" dirty="0"/>
              <a:t>First node is called the root node</a:t>
            </a:r>
          </a:p>
          <a:p>
            <a:r>
              <a:rPr lang="en-US" dirty="0"/>
              <a:t>Last nodes are known as Leaf nodes</a:t>
            </a:r>
          </a:p>
          <a:p>
            <a:endParaRPr lang="en-US" dirty="0"/>
          </a:p>
        </p:txBody>
      </p:sp>
      <p:sp>
        <p:nvSpPr>
          <p:cNvPr id="4" name="Footer Placeholder 3">
            <a:extLst>
              <a:ext uri="{FF2B5EF4-FFF2-40B4-BE49-F238E27FC236}">
                <a16:creationId xmlns:a16="http://schemas.microsoft.com/office/drawing/2014/main" id="{994CE16E-E05E-45E4-A688-9ACB3D1C8980}"/>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904398D8-4CE4-43DD-859B-2296EEAD9B12}"/>
              </a:ext>
            </a:extLst>
          </p:cNvPr>
          <p:cNvSpPr>
            <a:spLocks noGrp="1"/>
          </p:cNvSpPr>
          <p:nvPr>
            <p:ph type="sldNum" sz="quarter" idx="12"/>
          </p:nvPr>
        </p:nvSpPr>
        <p:spPr/>
        <p:txBody>
          <a:bodyPr/>
          <a:lstStyle/>
          <a:p>
            <a:fld id="{C9330682-99BE-4071-AC2E-0FDA91FFAE9F}" type="slidenum">
              <a:rPr lang="en-US" smtClean="0"/>
              <a:t>4</a:t>
            </a:fld>
            <a:endParaRPr lang="en-US"/>
          </a:p>
        </p:txBody>
      </p:sp>
      <p:grpSp>
        <p:nvGrpSpPr>
          <p:cNvPr id="6" name="Group 5">
            <a:extLst>
              <a:ext uri="{FF2B5EF4-FFF2-40B4-BE49-F238E27FC236}">
                <a16:creationId xmlns:a16="http://schemas.microsoft.com/office/drawing/2014/main" id="{4C0D5C62-471D-411B-8DC0-C8204E1731B8}"/>
              </a:ext>
            </a:extLst>
          </p:cNvPr>
          <p:cNvGrpSpPr/>
          <p:nvPr/>
        </p:nvGrpSpPr>
        <p:grpSpPr>
          <a:xfrm>
            <a:off x="6128027" y="4257028"/>
            <a:ext cx="1794395" cy="1582164"/>
            <a:chOff x="2576008" y="3991188"/>
            <a:chExt cx="2437147" cy="1837802"/>
          </a:xfrm>
        </p:grpSpPr>
        <p:sp>
          <p:nvSpPr>
            <p:cNvPr id="7" name="Oval 6">
              <a:extLst>
                <a:ext uri="{FF2B5EF4-FFF2-40B4-BE49-F238E27FC236}">
                  <a16:creationId xmlns:a16="http://schemas.microsoft.com/office/drawing/2014/main" id="{E037F731-F606-4468-B491-E57C13AB7F16}"/>
                </a:ext>
              </a:extLst>
            </p:cNvPr>
            <p:cNvSpPr/>
            <p:nvPr/>
          </p:nvSpPr>
          <p:spPr>
            <a:xfrm>
              <a:off x="3622569" y="3991188"/>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9CF0B599-083F-42EF-B1D6-9922A19A4D52}"/>
                </a:ext>
              </a:extLst>
            </p:cNvPr>
            <p:cNvSpPr/>
            <p:nvPr/>
          </p:nvSpPr>
          <p:spPr>
            <a:xfrm>
              <a:off x="3198500" y="4600788"/>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CC416231-B5AF-49AE-8EC1-D0A1EB200E79}"/>
                </a:ext>
              </a:extLst>
            </p:cNvPr>
            <p:cNvSpPr/>
            <p:nvPr/>
          </p:nvSpPr>
          <p:spPr>
            <a:xfrm>
              <a:off x="4006884" y="4600788"/>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BD9615C1-157E-4BF7-9F57-FA1C17E44D77}"/>
                </a:ext>
              </a:extLst>
            </p:cNvPr>
            <p:cNvSpPr/>
            <p:nvPr/>
          </p:nvSpPr>
          <p:spPr>
            <a:xfrm>
              <a:off x="2576008" y="5369459"/>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04053C9F-C419-4F1E-8D80-A0848A90FCAF}"/>
                </a:ext>
              </a:extLst>
            </p:cNvPr>
            <p:cNvSpPr/>
            <p:nvPr/>
          </p:nvSpPr>
          <p:spPr>
            <a:xfrm>
              <a:off x="3176721" y="5404920"/>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D1A97017-F99C-4060-9DD4-F720A6EED810}"/>
                </a:ext>
              </a:extLst>
            </p:cNvPr>
            <p:cNvSpPr/>
            <p:nvPr/>
          </p:nvSpPr>
          <p:spPr>
            <a:xfrm>
              <a:off x="3892128" y="5369459"/>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A4C9C4AB-9AEF-4921-BDEA-2578FFFF26A1}"/>
                </a:ext>
              </a:extLst>
            </p:cNvPr>
            <p:cNvSpPr/>
            <p:nvPr/>
          </p:nvSpPr>
          <p:spPr>
            <a:xfrm>
              <a:off x="4589086" y="5369459"/>
              <a:ext cx="424069" cy="42407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17BD525-198A-4CC3-80E8-B1D5F235487F}"/>
                </a:ext>
              </a:extLst>
            </p:cNvPr>
            <p:cNvCxnSpPr>
              <a:cxnSpLocks/>
              <a:stCxn id="7" idx="3"/>
              <a:endCxn id="8" idx="0"/>
            </p:cNvCxnSpPr>
            <p:nvPr/>
          </p:nvCxnSpPr>
          <p:spPr>
            <a:xfrm flipH="1">
              <a:off x="3410535" y="4353154"/>
              <a:ext cx="274137" cy="247634"/>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Straight Connector 14">
              <a:extLst>
                <a:ext uri="{FF2B5EF4-FFF2-40B4-BE49-F238E27FC236}">
                  <a16:creationId xmlns:a16="http://schemas.microsoft.com/office/drawing/2014/main" id="{31399830-DDEA-4F2A-92A3-5DB505578C1B}"/>
                </a:ext>
              </a:extLst>
            </p:cNvPr>
            <p:cNvCxnSpPr>
              <a:cxnSpLocks/>
              <a:stCxn id="8" idx="4"/>
              <a:endCxn id="11" idx="0"/>
            </p:cNvCxnSpPr>
            <p:nvPr/>
          </p:nvCxnSpPr>
          <p:spPr>
            <a:xfrm flipH="1">
              <a:off x="3388756" y="5024858"/>
              <a:ext cx="21779" cy="380062"/>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a16="http://schemas.microsoft.com/office/drawing/2014/main" id="{9B632B24-6C84-4410-A7F3-1D864DE09B64}"/>
                </a:ext>
              </a:extLst>
            </p:cNvPr>
            <p:cNvCxnSpPr>
              <a:cxnSpLocks/>
              <a:stCxn id="8" idx="3"/>
              <a:endCxn id="10" idx="7"/>
            </p:cNvCxnSpPr>
            <p:nvPr/>
          </p:nvCxnSpPr>
          <p:spPr>
            <a:xfrm flipH="1">
              <a:off x="2937974" y="4962754"/>
              <a:ext cx="322629" cy="468809"/>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Straight Connector 16">
              <a:extLst>
                <a:ext uri="{FF2B5EF4-FFF2-40B4-BE49-F238E27FC236}">
                  <a16:creationId xmlns:a16="http://schemas.microsoft.com/office/drawing/2014/main" id="{1117C736-E368-436C-AC51-4394005395A7}"/>
                </a:ext>
              </a:extLst>
            </p:cNvPr>
            <p:cNvCxnSpPr>
              <a:cxnSpLocks/>
              <a:stCxn id="7" idx="5"/>
              <a:endCxn id="9" idx="0"/>
            </p:cNvCxnSpPr>
            <p:nvPr/>
          </p:nvCxnSpPr>
          <p:spPr>
            <a:xfrm>
              <a:off x="3984535" y="4353154"/>
              <a:ext cx="234384" cy="247634"/>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Straight Connector 17">
              <a:extLst>
                <a:ext uri="{FF2B5EF4-FFF2-40B4-BE49-F238E27FC236}">
                  <a16:creationId xmlns:a16="http://schemas.microsoft.com/office/drawing/2014/main" id="{4C3CB915-AD16-4268-B7EA-7214D5829533}"/>
                </a:ext>
              </a:extLst>
            </p:cNvPr>
            <p:cNvCxnSpPr>
              <a:cxnSpLocks/>
              <a:stCxn id="9" idx="4"/>
              <a:endCxn id="12" idx="0"/>
            </p:cNvCxnSpPr>
            <p:nvPr/>
          </p:nvCxnSpPr>
          <p:spPr>
            <a:xfrm flipH="1">
              <a:off x="4104163" y="5024858"/>
              <a:ext cx="114756" cy="344601"/>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a:extLst>
                <a:ext uri="{FF2B5EF4-FFF2-40B4-BE49-F238E27FC236}">
                  <a16:creationId xmlns:a16="http://schemas.microsoft.com/office/drawing/2014/main" id="{EE6C3175-88DE-48FE-85E6-2D647CA4B8FD}"/>
                </a:ext>
              </a:extLst>
            </p:cNvPr>
            <p:cNvCxnSpPr>
              <a:cxnSpLocks/>
              <a:stCxn id="9" idx="5"/>
              <a:endCxn id="13" idx="1"/>
            </p:cNvCxnSpPr>
            <p:nvPr/>
          </p:nvCxnSpPr>
          <p:spPr>
            <a:xfrm>
              <a:off x="4368850" y="4962754"/>
              <a:ext cx="282339" cy="468809"/>
            </a:xfrm>
            <a:prstGeom prst="line">
              <a:avLst/>
            </a:prstGeom>
          </p:spPr>
          <p:style>
            <a:lnRef idx="3">
              <a:schemeClr val="accent3"/>
            </a:lnRef>
            <a:fillRef idx="0">
              <a:schemeClr val="accent3"/>
            </a:fillRef>
            <a:effectRef idx="2">
              <a:schemeClr val="accent3"/>
            </a:effectRef>
            <a:fontRef idx="minor">
              <a:schemeClr val="tx1"/>
            </a:fontRef>
          </p:style>
        </p:cxnSp>
      </p:grpSp>
      <p:sp>
        <p:nvSpPr>
          <p:cNvPr id="21" name="Left Brace 20">
            <a:extLst>
              <a:ext uri="{FF2B5EF4-FFF2-40B4-BE49-F238E27FC236}">
                <a16:creationId xmlns:a16="http://schemas.microsoft.com/office/drawing/2014/main" id="{7C78D141-5B6D-4E70-BB85-DF577087763D}"/>
              </a:ext>
            </a:extLst>
          </p:cNvPr>
          <p:cNvSpPr/>
          <p:nvPr/>
        </p:nvSpPr>
        <p:spPr>
          <a:xfrm rot="16200000">
            <a:off x="6842656" y="4882683"/>
            <a:ext cx="424070" cy="2179982"/>
          </a:xfrm>
          <a:prstGeom prst="lef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AAA1FAD-6680-4724-8EE0-A939798B6BA6}"/>
              </a:ext>
            </a:extLst>
          </p:cNvPr>
          <p:cNvSpPr txBox="1"/>
          <p:nvPr/>
        </p:nvSpPr>
        <p:spPr>
          <a:xfrm>
            <a:off x="6365133" y="6183867"/>
            <a:ext cx="1889539" cy="369332"/>
          </a:xfrm>
          <a:prstGeom prst="rect">
            <a:avLst/>
          </a:prstGeom>
          <a:noFill/>
        </p:spPr>
        <p:txBody>
          <a:bodyPr wrap="square" rtlCol="0">
            <a:spAutoFit/>
          </a:bodyPr>
          <a:lstStyle/>
          <a:p>
            <a:r>
              <a:rPr lang="en-US" dirty="0"/>
              <a:t>Leaf nodes</a:t>
            </a:r>
          </a:p>
        </p:txBody>
      </p:sp>
      <p:sp>
        <p:nvSpPr>
          <p:cNvPr id="23" name="TextBox 22">
            <a:extLst>
              <a:ext uri="{FF2B5EF4-FFF2-40B4-BE49-F238E27FC236}">
                <a16:creationId xmlns:a16="http://schemas.microsoft.com/office/drawing/2014/main" id="{E239E011-29E1-4588-95DC-7040EEAE9469}"/>
              </a:ext>
            </a:extLst>
          </p:cNvPr>
          <p:cNvSpPr txBox="1"/>
          <p:nvPr/>
        </p:nvSpPr>
        <p:spPr>
          <a:xfrm>
            <a:off x="6407701" y="3856119"/>
            <a:ext cx="1889539" cy="369332"/>
          </a:xfrm>
          <a:prstGeom prst="rect">
            <a:avLst/>
          </a:prstGeom>
          <a:noFill/>
        </p:spPr>
        <p:txBody>
          <a:bodyPr wrap="square" rtlCol="0">
            <a:spAutoFit/>
          </a:bodyPr>
          <a:lstStyle/>
          <a:p>
            <a:r>
              <a:rPr lang="en-US" dirty="0"/>
              <a:t>Root Node</a:t>
            </a:r>
          </a:p>
        </p:txBody>
      </p:sp>
    </p:spTree>
    <p:extLst>
      <p:ext uri="{BB962C8B-B14F-4D97-AF65-F5344CB8AC3E}">
        <p14:creationId xmlns:p14="http://schemas.microsoft.com/office/powerpoint/2010/main" val="362885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5918-6D93-464F-ACB9-174F36675EF1}"/>
              </a:ext>
            </a:extLst>
          </p:cNvPr>
          <p:cNvSpPr>
            <a:spLocks noGrp="1"/>
          </p:cNvSpPr>
          <p:nvPr>
            <p:ph type="title"/>
          </p:nvPr>
        </p:nvSpPr>
        <p:spPr/>
        <p:txBody>
          <a:bodyPr/>
          <a:lstStyle/>
          <a:p>
            <a:r>
              <a:rPr lang="en-US" dirty="0"/>
              <a:t>The Heap data structure</a:t>
            </a:r>
          </a:p>
        </p:txBody>
      </p:sp>
      <p:sp>
        <p:nvSpPr>
          <p:cNvPr id="3" name="Content Placeholder 2">
            <a:extLst>
              <a:ext uri="{FF2B5EF4-FFF2-40B4-BE49-F238E27FC236}">
                <a16:creationId xmlns:a16="http://schemas.microsoft.com/office/drawing/2014/main" id="{36A6FCCA-C5A0-4ACB-B856-E3771BAECBF5}"/>
              </a:ext>
            </a:extLst>
          </p:cNvPr>
          <p:cNvSpPr>
            <a:spLocks noGrp="1"/>
          </p:cNvSpPr>
          <p:nvPr>
            <p:ph idx="1"/>
          </p:nvPr>
        </p:nvSpPr>
        <p:spPr>
          <a:xfrm>
            <a:off x="1103312" y="1484244"/>
            <a:ext cx="8946541" cy="4764156"/>
          </a:xfrm>
        </p:spPr>
        <p:txBody>
          <a:bodyPr/>
          <a:lstStyle/>
          <a:p>
            <a:r>
              <a:rPr lang="en-US" dirty="0"/>
              <a:t>The </a:t>
            </a:r>
            <a:r>
              <a:rPr lang="en-US" b="1" i="1" dirty="0"/>
              <a:t>heap </a:t>
            </a:r>
            <a:r>
              <a:rPr lang="en-US" dirty="0"/>
              <a:t>data structure is an array object that we can view as a</a:t>
            </a:r>
            <a:br>
              <a:rPr lang="en-US" dirty="0"/>
            </a:br>
            <a:r>
              <a:rPr lang="en-US" b="1" i="1" dirty="0"/>
              <a:t>nearly complete binary tree </a:t>
            </a:r>
          </a:p>
          <a:p>
            <a:pPr lvl="1"/>
            <a:r>
              <a:rPr lang="en-US" dirty="0"/>
              <a:t>Each node of the tree corresponds to an element of the array. </a:t>
            </a:r>
          </a:p>
          <a:p>
            <a:pPr lvl="1"/>
            <a:r>
              <a:rPr lang="en-US" dirty="0"/>
              <a:t>The tree is completely filled on all levels except possibly the lowest, which is filled from the left up to a point. </a:t>
            </a:r>
          </a:p>
          <a:p>
            <a:pPr lvl="1"/>
            <a:r>
              <a:rPr lang="en-US" dirty="0"/>
              <a:t>An array A that represents a heap is an object with two attributes: </a:t>
            </a:r>
          </a:p>
          <a:p>
            <a:pPr lvl="2"/>
            <a:r>
              <a:rPr lang="en-US" dirty="0"/>
              <a:t>Length: number of elements in an array</a:t>
            </a:r>
          </a:p>
          <a:p>
            <a:pPr lvl="2"/>
            <a:r>
              <a:rPr lang="en-US" dirty="0"/>
              <a:t>Heap size: how many elements are stored (filled) in the array</a:t>
            </a:r>
          </a:p>
          <a:p>
            <a:pPr lvl="2"/>
            <a:r>
              <a:rPr lang="en-US" dirty="0"/>
              <a:t>In figure the array length is 10 and heap-size is 8.</a:t>
            </a:r>
            <a:br>
              <a:rPr lang="en-US" dirty="0"/>
            </a:br>
            <a:endParaRPr lang="en-US" dirty="0"/>
          </a:p>
        </p:txBody>
      </p:sp>
      <p:sp>
        <p:nvSpPr>
          <p:cNvPr id="4" name="Footer Placeholder 3">
            <a:extLst>
              <a:ext uri="{FF2B5EF4-FFF2-40B4-BE49-F238E27FC236}">
                <a16:creationId xmlns:a16="http://schemas.microsoft.com/office/drawing/2014/main" id="{044E8018-D961-47BF-ADCC-C664DAAB0A80}"/>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76BCB0F7-05D8-4CB2-99BB-5D4F8B481886}"/>
              </a:ext>
            </a:extLst>
          </p:cNvPr>
          <p:cNvSpPr>
            <a:spLocks noGrp="1"/>
          </p:cNvSpPr>
          <p:nvPr>
            <p:ph type="sldNum" sz="quarter" idx="12"/>
          </p:nvPr>
        </p:nvSpPr>
        <p:spPr/>
        <p:txBody>
          <a:bodyPr/>
          <a:lstStyle/>
          <a:p>
            <a:fld id="{C9330682-99BE-4071-AC2E-0FDA91FFAE9F}" type="slidenum">
              <a:rPr lang="en-US" smtClean="0"/>
              <a:t>5</a:t>
            </a:fld>
            <a:endParaRPr lang="en-US"/>
          </a:p>
        </p:txBody>
      </p:sp>
      <p:graphicFrame>
        <p:nvGraphicFramePr>
          <p:cNvPr id="6" name="Table 5">
            <a:extLst>
              <a:ext uri="{FF2B5EF4-FFF2-40B4-BE49-F238E27FC236}">
                <a16:creationId xmlns:a16="http://schemas.microsoft.com/office/drawing/2014/main" id="{1881C031-0221-4812-8893-D818A66C21AC}"/>
              </a:ext>
            </a:extLst>
          </p:cNvPr>
          <p:cNvGraphicFramePr>
            <a:graphicFrameLocks noGrp="1"/>
          </p:cNvGraphicFramePr>
          <p:nvPr>
            <p:extLst>
              <p:ext uri="{D42A27DB-BD31-4B8C-83A1-F6EECF244321}">
                <p14:modId xmlns:p14="http://schemas.microsoft.com/office/powerpoint/2010/main" val="4102302139"/>
              </p:ext>
            </p:extLst>
          </p:nvPr>
        </p:nvGraphicFramePr>
        <p:xfrm>
          <a:off x="4071162" y="5002916"/>
          <a:ext cx="3010840" cy="370840"/>
        </p:xfrm>
        <a:graphic>
          <a:graphicData uri="http://schemas.openxmlformats.org/drawingml/2006/table">
            <a:tbl>
              <a:tblPr firstRow="1" bandRow="1">
                <a:tableStyleId>{00A15C55-8517-42AA-B614-E9B94910E393}</a:tableStyleId>
              </a:tblPr>
              <a:tblGrid>
                <a:gridCol w="301084">
                  <a:extLst>
                    <a:ext uri="{9D8B030D-6E8A-4147-A177-3AD203B41FA5}">
                      <a16:colId xmlns:a16="http://schemas.microsoft.com/office/drawing/2014/main" val="1012676100"/>
                    </a:ext>
                  </a:extLst>
                </a:gridCol>
                <a:gridCol w="301084">
                  <a:extLst>
                    <a:ext uri="{9D8B030D-6E8A-4147-A177-3AD203B41FA5}">
                      <a16:colId xmlns:a16="http://schemas.microsoft.com/office/drawing/2014/main" val="3632092892"/>
                    </a:ext>
                  </a:extLst>
                </a:gridCol>
                <a:gridCol w="301084">
                  <a:extLst>
                    <a:ext uri="{9D8B030D-6E8A-4147-A177-3AD203B41FA5}">
                      <a16:colId xmlns:a16="http://schemas.microsoft.com/office/drawing/2014/main" val="34340558"/>
                    </a:ext>
                  </a:extLst>
                </a:gridCol>
                <a:gridCol w="301084">
                  <a:extLst>
                    <a:ext uri="{9D8B030D-6E8A-4147-A177-3AD203B41FA5}">
                      <a16:colId xmlns:a16="http://schemas.microsoft.com/office/drawing/2014/main" val="1219912323"/>
                    </a:ext>
                  </a:extLst>
                </a:gridCol>
                <a:gridCol w="301084">
                  <a:extLst>
                    <a:ext uri="{9D8B030D-6E8A-4147-A177-3AD203B41FA5}">
                      <a16:colId xmlns:a16="http://schemas.microsoft.com/office/drawing/2014/main" val="1185236746"/>
                    </a:ext>
                  </a:extLst>
                </a:gridCol>
                <a:gridCol w="301084">
                  <a:extLst>
                    <a:ext uri="{9D8B030D-6E8A-4147-A177-3AD203B41FA5}">
                      <a16:colId xmlns:a16="http://schemas.microsoft.com/office/drawing/2014/main" val="2222633649"/>
                    </a:ext>
                  </a:extLst>
                </a:gridCol>
                <a:gridCol w="301084">
                  <a:extLst>
                    <a:ext uri="{9D8B030D-6E8A-4147-A177-3AD203B41FA5}">
                      <a16:colId xmlns:a16="http://schemas.microsoft.com/office/drawing/2014/main" val="1263153037"/>
                    </a:ext>
                  </a:extLst>
                </a:gridCol>
                <a:gridCol w="301084">
                  <a:extLst>
                    <a:ext uri="{9D8B030D-6E8A-4147-A177-3AD203B41FA5}">
                      <a16:colId xmlns:a16="http://schemas.microsoft.com/office/drawing/2014/main" val="4206805923"/>
                    </a:ext>
                  </a:extLst>
                </a:gridCol>
                <a:gridCol w="301084">
                  <a:extLst>
                    <a:ext uri="{9D8B030D-6E8A-4147-A177-3AD203B41FA5}">
                      <a16:colId xmlns:a16="http://schemas.microsoft.com/office/drawing/2014/main" val="1925146746"/>
                    </a:ext>
                  </a:extLst>
                </a:gridCol>
                <a:gridCol w="301084">
                  <a:extLst>
                    <a:ext uri="{9D8B030D-6E8A-4147-A177-3AD203B41FA5}">
                      <a16:colId xmlns:a16="http://schemas.microsoft.com/office/drawing/2014/main" val="4067188409"/>
                    </a:ext>
                  </a:extLst>
                </a:gridCol>
              </a:tblGrid>
              <a:tr h="370840">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92932001"/>
                  </a:ext>
                </a:extLst>
              </a:tr>
            </a:tbl>
          </a:graphicData>
        </a:graphic>
      </p:graphicFrame>
    </p:spTree>
    <p:extLst>
      <p:ext uri="{BB962C8B-B14F-4D97-AF65-F5344CB8AC3E}">
        <p14:creationId xmlns:p14="http://schemas.microsoft.com/office/powerpoint/2010/main" val="83627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FE1E-84EE-420C-A064-62612872CC28}"/>
              </a:ext>
            </a:extLst>
          </p:cNvPr>
          <p:cNvSpPr>
            <a:spLocks noGrp="1"/>
          </p:cNvSpPr>
          <p:nvPr>
            <p:ph type="title"/>
          </p:nvPr>
        </p:nvSpPr>
        <p:spPr/>
        <p:txBody>
          <a:bodyPr/>
          <a:lstStyle/>
          <a:p>
            <a:r>
              <a:rPr lang="en-US" dirty="0"/>
              <a:t>A heap</a:t>
            </a:r>
          </a:p>
        </p:txBody>
      </p:sp>
      <p:sp>
        <p:nvSpPr>
          <p:cNvPr id="4" name="Footer Placeholder 3">
            <a:extLst>
              <a:ext uri="{FF2B5EF4-FFF2-40B4-BE49-F238E27FC236}">
                <a16:creationId xmlns:a16="http://schemas.microsoft.com/office/drawing/2014/main" id="{6D595C22-A9EF-4190-825A-B53AB43B9620}"/>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A0C9BAB2-187B-4485-A0E1-9DDF4C91BC48}"/>
              </a:ext>
            </a:extLst>
          </p:cNvPr>
          <p:cNvSpPr>
            <a:spLocks noGrp="1"/>
          </p:cNvSpPr>
          <p:nvPr>
            <p:ph type="sldNum" sz="quarter" idx="12"/>
          </p:nvPr>
        </p:nvSpPr>
        <p:spPr/>
        <p:txBody>
          <a:bodyPr/>
          <a:lstStyle/>
          <a:p>
            <a:fld id="{C9330682-99BE-4071-AC2E-0FDA91FFAE9F}" type="slidenum">
              <a:rPr lang="en-US" smtClean="0"/>
              <a:t>6</a:t>
            </a:fld>
            <a:endParaRPr lang="en-US"/>
          </a:p>
        </p:txBody>
      </p:sp>
      <p:grpSp>
        <p:nvGrpSpPr>
          <p:cNvPr id="56" name="Group 55">
            <a:extLst>
              <a:ext uri="{FF2B5EF4-FFF2-40B4-BE49-F238E27FC236}">
                <a16:creationId xmlns:a16="http://schemas.microsoft.com/office/drawing/2014/main" id="{B40DAA4A-0267-4EC5-9CD1-390E7E0AB4E0}"/>
              </a:ext>
            </a:extLst>
          </p:cNvPr>
          <p:cNvGrpSpPr/>
          <p:nvPr/>
        </p:nvGrpSpPr>
        <p:grpSpPr>
          <a:xfrm>
            <a:off x="1645990" y="731319"/>
            <a:ext cx="4102737" cy="3204423"/>
            <a:chOff x="3089451" y="2733028"/>
            <a:chExt cx="2487131" cy="2141813"/>
          </a:xfrm>
        </p:grpSpPr>
        <p:sp>
          <p:nvSpPr>
            <p:cNvPr id="7" name="Oval 6">
              <a:extLst>
                <a:ext uri="{FF2B5EF4-FFF2-40B4-BE49-F238E27FC236}">
                  <a16:creationId xmlns:a16="http://schemas.microsoft.com/office/drawing/2014/main" id="{0C484286-AECE-4C08-B4A1-F615F7BA6AC5}"/>
                </a:ext>
              </a:extLst>
            </p:cNvPr>
            <p:cNvSpPr/>
            <p:nvPr/>
          </p:nvSpPr>
          <p:spPr>
            <a:xfrm>
              <a:off x="4552737" y="2733028"/>
              <a:ext cx="312229" cy="3650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t>16</a:t>
              </a:r>
              <a:endParaRPr lang="en-US" sz="2800" b="1" dirty="0"/>
            </a:p>
          </p:txBody>
        </p:sp>
        <p:sp>
          <p:nvSpPr>
            <p:cNvPr id="8" name="Oval 7">
              <a:extLst>
                <a:ext uri="{FF2B5EF4-FFF2-40B4-BE49-F238E27FC236}">
                  <a16:creationId xmlns:a16="http://schemas.microsoft.com/office/drawing/2014/main" id="{288015B2-AAB7-4739-850D-64AEAE90BC9F}"/>
                </a:ext>
              </a:extLst>
            </p:cNvPr>
            <p:cNvSpPr/>
            <p:nvPr/>
          </p:nvSpPr>
          <p:spPr>
            <a:xfrm>
              <a:off x="4240508" y="3257833"/>
              <a:ext cx="312229" cy="3650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t>14</a:t>
              </a:r>
            </a:p>
          </p:txBody>
        </p:sp>
        <p:sp>
          <p:nvSpPr>
            <p:cNvPr id="9" name="Oval 8">
              <a:extLst>
                <a:ext uri="{FF2B5EF4-FFF2-40B4-BE49-F238E27FC236}">
                  <a16:creationId xmlns:a16="http://schemas.microsoft.com/office/drawing/2014/main" id="{9DDFD842-265F-442A-9EAA-AA982669DC23}"/>
                </a:ext>
              </a:extLst>
            </p:cNvPr>
            <p:cNvSpPr/>
            <p:nvPr/>
          </p:nvSpPr>
          <p:spPr>
            <a:xfrm>
              <a:off x="4835696" y="3257833"/>
              <a:ext cx="312229" cy="3650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t>10</a:t>
              </a:r>
            </a:p>
          </p:txBody>
        </p:sp>
        <p:sp>
          <p:nvSpPr>
            <p:cNvPr id="10" name="Oval 9">
              <a:extLst>
                <a:ext uri="{FF2B5EF4-FFF2-40B4-BE49-F238E27FC236}">
                  <a16:creationId xmlns:a16="http://schemas.microsoft.com/office/drawing/2014/main" id="{E9A84C88-14E8-4364-9C17-7A6D8B538C9D}"/>
                </a:ext>
              </a:extLst>
            </p:cNvPr>
            <p:cNvSpPr/>
            <p:nvPr/>
          </p:nvSpPr>
          <p:spPr>
            <a:xfrm>
              <a:off x="3782187" y="3919582"/>
              <a:ext cx="312229" cy="3650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8</a:t>
              </a:r>
            </a:p>
          </p:txBody>
        </p:sp>
        <p:sp>
          <p:nvSpPr>
            <p:cNvPr id="11" name="Oval 10">
              <a:extLst>
                <a:ext uri="{FF2B5EF4-FFF2-40B4-BE49-F238E27FC236}">
                  <a16:creationId xmlns:a16="http://schemas.microsoft.com/office/drawing/2014/main" id="{8CA2250B-BD10-4100-AB8A-F35A4DFE20C8}"/>
                </a:ext>
              </a:extLst>
            </p:cNvPr>
            <p:cNvSpPr/>
            <p:nvPr/>
          </p:nvSpPr>
          <p:spPr>
            <a:xfrm>
              <a:off x="4224473" y="3950110"/>
              <a:ext cx="312229" cy="3650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7</a:t>
              </a:r>
            </a:p>
          </p:txBody>
        </p:sp>
        <p:sp>
          <p:nvSpPr>
            <p:cNvPr id="12" name="Oval 11">
              <a:extLst>
                <a:ext uri="{FF2B5EF4-FFF2-40B4-BE49-F238E27FC236}">
                  <a16:creationId xmlns:a16="http://schemas.microsoft.com/office/drawing/2014/main" id="{C0D496CB-34D2-4EDB-8102-189FEBACE479}"/>
                </a:ext>
              </a:extLst>
            </p:cNvPr>
            <p:cNvSpPr/>
            <p:nvPr/>
          </p:nvSpPr>
          <p:spPr>
            <a:xfrm>
              <a:off x="4751205" y="3919582"/>
              <a:ext cx="312229" cy="3650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9</a:t>
              </a:r>
            </a:p>
          </p:txBody>
        </p:sp>
        <p:sp>
          <p:nvSpPr>
            <p:cNvPr id="13" name="Oval 12">
              <a:extLst>
                <a:ext uri="{FF2B5EF4-FFF2-40B4-BE49-F238E27FC236}">
                  <a16:creationId xmlns:a16="http://schemas.microsoft.com/office/drawing/2014/main" id="{CE92D13B-EB7A-4F38-8398-5493DC1CEEF1}"/>
                </a:ext>
              </a:extLst>
            </p:cNvPr>
            <p:cNvSpPr/>
            <p:nvPr/>
          </p:nvSpPr>
          <p:spPr>
            <a:xfrm>
              <a:off x="5264353" y="3919582"/>
              <a:ext cx="312229" cy="3650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a:t>
              </a:r>
            </a:p>
          </p:txBody>
        </p:sp>
        <p:cxnSp>
          <p:nvCxnSpPr>
            <p:cNvPr id="14" name="Straight Connector 13">
              <a:extLst>
                <a:ext uri="{FF2B5EF4-FFF2-40B4-BE49-F238E27FC236}">
                  <a16:creationId xmlns:a16="http://schemas.microsoft.com/office/drawing/2014/main" id="{8CC2DED2-0AD8-40BD-9ABE-08EB823A6C0A}"/>
                </a:ext>
              </a:extLst>
            </p:cNvPr>
            <p:cNvCxnSpPr>
              <a:cxnSpLocks/>
              <a:stCxn id="7" idx="3"/>
              <a:endCxn id="8" idx="0"/>
            </p:cNvCxnSpPr>
            <p:nvPr/>
          </p:nvCxnSpPr>
          <p:spPr>
            <a:xfrm flipH="1">
              <a:off x="4396623" y="3044645"/>
              <a:ext cx="201838" cy="213188"/>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Straight Connector 14">
              <a:extLst>
                <a:ext uri="{FF2B5EF4-FFF2-40B4-BE49-F238E27FC236}">
                  <a16:creationId xmlns:a16="http://schemas.microsoft.com/office/drawing/2014/main" id="{67A2CB6E-BB58-480D-BD8A-ABBBD328FE10}"/>
                </a:ext>
              </a:extLst>
            </p:cNvPr>
            <p:cNvCxnSpPr>
              <a:cxnSpLocks/>
              <a:stCxn id="8" idx="4"/>
              <a:endCxn id="11" idx="0"/>
            </p:cNvCxnSpPr>
            <p:nvPr/>
          </p:nvCxnSpPr>
          <p:spPr>
            <a:xfrm flipH="1">
              <a:off x="4380588" y="3622915"/>
              <a:ext cx="16035" cy="327195"/>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a16="http://schemas.microsoft.com/office/drawing/2014/main" id="{CD16A657-BA0C-4BF0-8AAA-81E7A43823F8}"/>
                </a:ext>
              </a:extLst>
            </p:cNvPr>
            <p:cNvCxnSpPr>
              <a:cxnSpLocks/>
              <a:stCxn id="8" idx="4"/>
              <a:endCxn id="10" idx="7"/>
            </p:cNvCxnSpPr>
            <p:nvPr/>
          </p:nvCxnSpPr>
          <p:spPr>
            <a:xfrm flipH="1">
              <a:off x="4048692" y="3622915"/>
              <a:ext cx="347931" cy="350132"/>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Straight Connector 16">
              <a:extLst>
                <a:ext uri="{FF2B5EF4-FFF2-40B4-BE49-F238E27FC236}">
                  <a16:creationId xmlns:a16="http://schemas.microsoft.com/office/drawing/2014/main" id="{776DCAEB-78AE-408A-B47C-63BD5B0C1C39}"/>
                </a:ext>
              </a:extLst>
            </p:cNvPr>
            <p:cNvCxnSpPr>
              <a:cxnSpLocks/>
              <a:stCxn id="7" idx="5"/>
              <a:endCxn id="9" idx="0"/>
            </p:cNvCxnSpPr>
            <p:nvPr/>
          </p:nvCxnSpPr>
          <p:spPr>
            <a:xfrm>
              <a:off x="4819241" y="3044645"/>
              <a:ext cx="172570" cy="213188"/>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Straight Connector 17">
              <a:extLst>
                <a:ext uri="{FF2B5EF4-FFF2-40B4-BE49-F238E27FC236}">
                  <a16:creationId xmlns:a16="http://schemas.microsoft.com/office/drawing/2014/main" id="{1E029832-A80C-413E-A2DE-6A0B174C7F4E}"/>
                </a:ext>
              </a:extLst>
            </p:cNvPr>
            <p:cNvCxnSpPr>
              <a:cxnSpLocks/>
              <a:stCxn id="9" idx="4"/>
              <a:endCxn id="12" idx="0"/>
            </p:cNvCxnSpPr>
            <p:nvPr/>
          </p:nvCxnSpPr>
          <p:spPr>
            <a:xfrm flipH="1">
              <a:off x="4907320" y="3622915"/>
              <a:ext cx="84491" cy="296667"/>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a:extLst>
                <a:ext uri="{FF2B5EF4-FFF2-40B4-BE49-F238E27FC236}">
                  <a16:creationId xmlns:a16="http://schemas.microsoft.com/office/drawing/2014/main" id="{E6E23EAB-BE4E-441F-A318-6C9F0A7EFF1E}"/>
                </a:ext>
              </a:extLst>
            </p:cNvPr>
            <p:cNvCxnSpPr>
              <a:cxnSpLocks/>
              <a:stCxn id="9" idx="4"/>
              <a:endCxn id="13" idx="1"/>
            </p:cNvCxnSpPr>
            <p:nvPr/>
          </p:nvCxnSpPr>
          <p:spPr>
            <a:xfrm>
              <a:off x="4991811" y="3622915"/>
              <a:ext cx="318266" cy="350132"/>
            </a:xfrm>
            <a:prstGeom prst="line">
              <a:avLst/>
            </a:prstGeom>
          </p:spPr>
          <p:style>
            <a:lnRef idx="3">
              <a:schemeClr val="accent3"/>
            </a:lnRef>
            <a:fillRef idx="0">
              <a:schemeClr val="accent3"/>
            </a:fillRef>
            <a:effectRef idx="2">
              <a:schemeClr val="accent3"/>
            </a:effectRef>
            <a:fontRef idx="minor">
              <a:schemeClr val="tx1"/>
            </a:fontRef>
          </p:style>
        </p:cxnSp>
        <p:sp>
          <p:nvSpPr>
            <p:cNvPr id="20" name="Oval 19">
              <a:extLst>
                <a:ext uri="{FF2B5EF4-FFF2-40B4-BE49-F238E27FC236}">
                  <a16:creationId xmlns:a16="http://schemas.microsoft.com/office/drawing/2014/main" id="{59B76CE7-B846-4276-9E61-4EB4BB81B46D}"/>
                </a:ext>
              </a:extLst>
            </p:cNvPr>
            <p:cNvSpPr/>
            <p:nvPr/>
          </p:nvSpPr>
          <p:spPr>
            <a:xfrm>
              <a:off x="3089451" y="4486187"/>
              <a:ext cx="312229" cy="3650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2</a:t>
              </a:r>
            </a:p>
          </p:txBody>
        </p:sp>
        <p:sp>
          <p:nvSpPr>
            <p:cNvPr id="21" name="Oval 20">
              <a:extLst>
                <a:ext uri="{FF2B5EF4-FFF2-40B4-BE49-F238E27FC236}">
                  <a16:creationId xmlns:a16="http://schemas.microsoft.com/office/drawing/2014/main" id="{AF2C79D7-B0E0-4CB8-86E4-D97696CEAB09}"/>
                </a:ext>
              </a:extLst>
            </p:cNvPr>
            <p:cNvSpPr/>
            <p:nvPr/>
          </p:nvSpPr>
          <p:spPr>
            <a:xfrm>
              <a:off x="3500826" y="4486187"/>
              <a:ext cx="312229" cy="3650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4</a:t>
              </a:r>
            </a:p>
          </p:txBody>
        </p:sp>
        <p:sp>
          <p:nvSpPr>
            <p:cNvPr id="22" name="Oval 21">
              <a:extLst>
                <a:ext uri="{FF2B5EF4-FFF2-40B4-BE49-F238E27FC236}">
                  <a16:creationId xmlns:a16="http://schemas.microsoft.com/office/drawing/2014/main" id="{08363B1A-F95F-45E8-A2D3-DF11DFDE643D}"/>
                </a:ext>
              </a:extLst>
            </p:cNvPr>
            <p:cNvSpPr/>
            <p:nvPr/>
          </p:nvSpPr>
          <p:spPr>
            <a:xfrm>
              <a:off x="4011347" y="4509759"/>
              <a:ext cx="312229" cy="3650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1</a:t>
              </a:r>
            </a:p>
          </p:txBody>
        </p:sp>
        <p:cxnSp>
          <p:nvCxnSpPr>
            <p:cNvPr id="30" name="Straight Connector 29">
              <a:extLst>
                <a:ext uri="{FF2B5EF4-FFF2-40B4-BE49-F238E27FC236}">
                  <a16:creationId xmlns:a16="http://schemas.microsoft.com/office/drawing/2014/main" id="{C0904408-3BDE-4E9E-869C-8D74F6C36959}"/>
                </a:ext>
              </a:extLst>
            </p:cNvPr>
            <p:cNvCxnSpPr>
              <a:cxnSpLocks/>
              <a:stCxn id="10" idx="3"/>
              <a:endCxn id="20" idx="7"/>
            </p:cNvCxnSpPr>
            <p:nvPr/>
          </p:nvCxnSpPr>
          <p:spPr>
            <a:xfrm flipH="1">
              <a:off x="3355955" y="4231200"/>
              <a:ext cx="471957" cy="308452"/>
            </a:xfrm>
            <a:prstGeom prst="line">
              <a:avLst/>
            </a:prstGeom>
          </p:spPr>
          <p:style>
            <a:lnRef idx="3">
              <a:schemeClr val="accent3"/>
            </a:lnRef>
            <a:fillRef idx="0">
              <a:schemeClr val="accent3"/>
            </a:fillRef>
            <a:effectRef idx="2">
              <a:schemeClr val="accent3"/>
            </a:effectRef>
            <a:fontRef idx="minor">
              <a:schemeClr val="tx1"/>
            </a:fontRef>
          </p:style>
        </p:cxnSp>
        <p:cxnSp>
          <p:nvCxnSpPr>
            <p:cNvPr id="33" name="Straight Connector 32">
              <a:extLst>
                <a:ext uri="{FF2B5EF4-FFF2-40B4-BE49-F238E27FC236}">
                  <a16:creationId xmlns:a16="http://schemas.microsoft.com/office/drawing/2014/main" id="{9D4EF2CF-301C-41FE-8608-17EC5BB65BA9}"/>
                </a:ext>
              </a:extLst>
            </p:cNvPr>
            <p:cNvCxnSpPr>
              <a:cxnSpLocks/>
              <a:stCxn id="10" idx="3"/>
              <a:endCxn id="21" idx="7"/>
            </p:cNvCxnSpPr>
            <p:nvPr/>
          </p:nvCxnSpPr>
          <p:spPr>
            <a:xfrm flipH="1">
              <a:off x="3767331" y="4231200"/>
              <a:ext cx="60581" cy="308452"/>
            </a:xfrm>
            <a:prstGeom prst="line">
              <a:avLst/>
            </a:prstGeom>
          </p:spPr>
          <p:style>
            <a:lnRef idx="3">
              <a:schemeClr val="accent3"/>
            </a:lnRef>
            <a:fillRef idx="0">
              <a:schemeClr val="accent3"/>
            </a:fillRef>
            <a:effectRef idx="2">
              <a:schemeClr val="accent3"/>
            </a:effectRef>
            <a:fontRef idx="minor">
              <a:schemeClr val="tx1"/>
            </a:fontRef>
          </p:style>
        </p:cxnSp>
        <p:cxnSp>
          <p:nvCxnSpPr>
            <p:cNvPr id="36" name="Straight Connector 35">
              <a:extLst>
                <a:ext uri="{FF2B5EF4-FFF2-40B4-BE49-F238E27FC236}">
                  <a16:creationId xmlns:a16="http://schemas.microsoft.com/office/drawing/2014/main" id="{1776C4B9-DC31-4A8D-8DC7-441D4C16AEF1}"/>
                </a:ext>
              </a:extLst>
            </p:cNvPr>
            <p:cNvCxnSpPr>
              <a:cxnSpLocks/>
              <a:stCxn id="11" idx="3"/>
              <a:endCxn id="22" idx="0"/>
            </p:cNvCxnSpPr>
            <p:nvPr/>
          </p:nvCxnSpPr>
          <p:spPr>
            <a:xfrm flipH="1">
              <a:off x="4167462" y="4261728"/>
              <a:ext cx="102736" cy="248031"/>
            </a:xfrm>
            <a:prstGeom prst="line">
              <a:avLst/>
            </a:prstGeom>
          </p:spPr>
          <p:style>
            <a:lnRef idx="3">
              <a:schemeClr val="accent3"/>
            </a:lnRef>
            <a:fillRef idx="0">
              <a:schemeClr val="accent3"/>
            </a:fillRef>
            <a:effectRef idx="2">
              <a:schemeClr val="accent3"/>
            </a:effectRef>
            <a:fontRef idx="minor">
              <a:schemeClr val="tx1"/>
            </a:fontRef>
          </p:style>
        </p:cxnSp>
      </p:grpSp>
      <p:graphicFrame>
        <p:nvGraphicFramePr>
          <p:cNvPr id="70" name="Table 69">
            <a:extLst>
              <a:ext uri="{FF2B5EF4-FFF2-40B4-BE49-F238E27FC236}">
                <a16:creationId xmlns:a16="http://schemas.microsoft.com/office/drawing/2014/main" id="{D4B4DDCC-2266-4739-8D08-F74272823349}"/>
              </a:ext>
            </a:extLst>
          </p:cNvPr>
          <p:cNvGraphicFramePr>
            <a:graphicFrameLocks noGrp="1"/>
          </p:cNvGraphicFramePr>
          <p:nvPr>
            <p:extLst>
              <p:ext uri="{D42A27DB-BD31-4B8C-83A1-F6EECF244321}">
                <p14:modId xmlns:p14="http://schemas.microsoft.com/office/powerpoint/2010/main" val="1600493058"/>
              </p:ext>
            </p:extLst>
          </p:nvPr>
        </p:nvGraphicFramePr>
        <p:xfrm>
          <a:off x="1408248" y="4625261"/>
          <a:ext cx="5654090" cy="370840"/>
        </p:xfrm>
        <a:graphic>
          <a:graphicData uri="http://schemas.openxmlformats.org/drawingml/2006/table">
            <a:tbl>
              <a:tblPr firstRow="1" bandRow="1">
                <a:tableStyleId>{00A15C55-8517-42AA-B614-E9B94910E393}</a:tableStyleId>
              </a:tblPr>
              <a:tblGrid>
                <a:gridCol w="565409">
                  <a:extLst>
                    <a:ext uri="{9D8B030D-6E8A-4147-A177-3AD203B41FA5}">
                      <a16:colId xmlns:a16="http://schemas.microsoft.com/office/drawing/2014/main" val="981163745"/>
                    </a:ext>
                  </a:extLst>
                </a:gridCol>
                <a:gridCol w="565409">
                  <a:extLst>
                    <a:ext uri="{9D8B030D-6E8A-4147-A177-3AD203B41FA5}">
                      <a16:colId xmlns:a16="http://schemas.microsoft.com/office/drawing/2014/main" val="3715376994"/>
                    </a:ext>
                  </a:extLst>
                </a:gridCol>
                <a:gridCol w="565409">
                  <a:extLst>
                    <a:ext uri="{9D8B030D-6E8A-4147-A177-3AD203B41FA5}">
                      <a16:colId xmlns:a16="http://schemas.microsoft.com/office/drawing/2014/main" val="1020160478"/>
                    </a:ext>
                  </a:extLst>
                </a:gridCol>
                <a:gridCol w="565409">
                  <a:extLst>
                    <a:ext uri="{9D8B030D-6E8A-4147-A177-3AD203B41FA5}">
                      <a16:colId xmlns:a16="http://schemas.microsoft.com/office/drawing/2014/main" val="3646623381"/>
                    </a:ext>
                  </a:extLst>
                </a:gridCol>
                <a:gridCol w="565409">
                  <a:extLst>
                    <a:ext uri="{9D8B030D-6E8A-4147-A177-3AD203B41FA5}">
                      <a16:colId xmlns:a16="http://schemas.microsoft.com/office/drawing/2014/main" val="3673287368"/>
                    </a:ext>
                  </a:extLst>
                </a:gridCol>
                <a:gridCol w="565409">
                  <a:extLst>
                    <a:ext uri="{9D8B030D-6E8A-4147-A177-3AD203B41FA5}">
                      <a16:colId xmlns:a16="http://schemas.microsoft.com/office/drawing/2014/main" val="3188407779"/>
                    </a:ext>
                  </a:extLst>
                </a:gridCol>
                <a:gridCol w="565409">
                  <a:extLst>
                    <a:ext uri="{9D8B030D-6E8A-4147-A177-3AD203B41FA5}">
                      <a16:colId xmlns:a16="http://schemas.microsoft.com/office/drawing/2014/main" val="4146953726"/>
                    </a:ext>
                  </a:extLst>
                </a:gridCol>
                <a:gridCol w="565409">
                  <a:extLst>
                    <a:ext uri="{9D8B030D-6E8A-4147-A177-3AD203B41FA5}">
                      <a16:colId xmlns:a16="http://schemas.microsoft.com/office/drawing/2014/main" val="807544942"/>
                    </a:ext>
                  </a:extLst>
                </a:gridCol>
                <a:gridCol w="565409">
                  <a:extLst>
                    <a:ext uri="{9D8B030D-6E8A-4147-A177-3AD203B41FA5}">
                      <a16:colId xmlns:a16="http://schemas.microsoft.com/office/drawing/2014/main" val="3536035699"/>
                    </a:ext>
                  </a:extLst>
                </a:gridCol>
                <a:gridCol w="565409">
                  <a:extLst>
                    <a:ext uri="{9D8B030D-6E8A-4147-A177-3AD203B41FA5}">
                      <a16:colId xmlns:a16="http://schemas.microsoft.com/office/drawing/2014/main" val="4158405100"/>
                    </a:ext>
                  </a:extLst>
                </a:gridCol>
              </a:tblGrid>
              <a:tr h="370840">
                <a:tc>
                  <a:txBody>
                    <a:bodyPr/>
                    <a:lstStyle/>
                    <a:p>
                      <a:pPr algn="ctr"/>
                      <a:r>
                        <a:rPr lang="en-US" dirty="0"/>
                        <a:t>16</a:t>
                      </a:r>
                    </a:p>
                  </a:txBody>
                  <a:tcPr/>
                </a:tc>
                <a:tc>
                  <a:txBody>
                    <a:bodyPr/>
                    <a:lstStyle/>
                    <a:p>
                      <a:pPr algn="ctr"/>
                      <a:r>
                        <a:rPr lang="en-US" dirty="0"/>
                        <a:t>14</a:t>
                      </a:r>
                    </a:p>
                  </a:txBody>
                  <a:tcPr/>
                </a:tc>
                <a:tc>
                  <a:txBody>
                    <a:bodyPr/>
                    <a:lstStyle/>
                    <a:p>
                      <a:pPr algn="ctr"/>
                      <a:r>
                        <a:rPr lang="en-US" dirty="0"/>
                        <a:t>10</a:t>
                      </a:r>
                    </a:p>
                  </a:txBody>
                  <a:tcPr/>
                </a:tc>
                <a:tc>
                  <a:txBody>
                    <a:bodyPr/>
                    <a:lstStyle/>
                    <a:p>
                      <a:pPr algn="ctr"/>
                      <a:r>
                        <a:rPr lang="en-US" dirty="0"/>
                        <a:t>8</a:t>
                      </a:r>
                    </a:p>
                  </a:txBody>
                  <a:tcPr/>
                </a:tc>
                <a:tc>
                  <a:txBody>
                    <a:bodyPr/>
                    <a:lstStyle/>
                    <a:p>
                      <a:pPr algn="ctr"/>
                      <a:r>
                        <a:rPr lang="en-US" dirty="0"/>
                        <a:t>7</a:t>
                      </a:r>
                    </a:p>
                  </a:txBody>
                  <a:tcPr/>
                </a:tc>
                <a:tc>
                  <a:txBody>
                    <a:bodyPr/>
                    <a:lstStyle/>
                    <a:p>
                      <a:pPr algn="ctr"/>
                      <a:r>
                        <a:rPr lang="en-US" dirty="0"/>
                        <a:t>9</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264416292"/>
                  </a:ext>
                </a:extLst>
              </a:tr>
            </a:tbl>
          </a:graphicData>
        </a:graphic>
      </p:graphicFrame>
      <p:grpSp>
        <p:nvGrpSpPr>
          <p:cNvPr id="89" name="Group 88">
            <a:extLst>
              <a:ext uri="{FF2B5EF4-FFF2-40B4-BE49-F238E27FC236}">
                <a16:creationId xmlns:a16="http://schemas.microsoft.com/office/drawing/2014/main" id="{AA398000-FB3C-4525-AB1A-B5A3F73FCA04}"/>
              </a:ext>
            </a:extLst>
          </p:cNvPr>
          <p:cNvGrpSpPr/>
          <p:nvPr/>
        </p:nvGrpSpPr>
        <p:grpSpPr>
          <a:xfrm>
            <a:off x="1670172" y="4195200"/>
            <a:ext cx="5007503" cy="479689"/>
            <a:chOff x="2576008" y="4777061"/>
            <a:chExt cx="5007503" cy="479689"/>
          </a:xfrm>
        </p:grpSpPr>
        <p:sp>
          <p:nvSpPr>
            <p:cNvPr id="79" name="Freeform: Shape 78">
              <a:extLst>
                <a:ext uri="{FF2B5EF4-FFF2-40B4-BE49-F238E27FC236}">
                  <a16:creationId xmlns:a16="http://schemas.microsoft.com/office/drawing/2014/main" id="{4B5F287B-D0D0-4F3D-BCA5-AC37B2D001E8}"/>
                </a:ext>
              </a:extLst>
            </p:cNvPr>
            <p:cNvSpPr/>
            <p:nvPr/>
          </p:nvSpPr>
          <p:spPr>
            <a:xfrm>
              <a:off x="2584174" y="4943061"/>
              <a:ext cx="689113" cy="238539"/>
            </a:xfrm>
            <a:custGeom>
              <a:avLst/>
              <a:gdLst>
                <a:gd name="connsiteX0" fmla="*/ 0 w 689113"/>
                <a:gd name="connsiteY0" fmla="*/ 212035 h 238539"/>
                <a:gd name="connsiteX1" fmla="*/ 132522 w 689113"/>
                <a:gd name="connsiteY1" fmla="*/ 92765 h 238539"/>
                <a:gd name="connsiteX2" fmla="*/ 185530 w 689113"/>
                <a:gd name="connsiteY2" fmla="*/ 26504 h 238539"/>
                <a:gd name="connsiteX3" fmla="*/ 291548 w 689113"/>
                <a:gd name="connsiteY3" fmla="*/ 0 h 238539"/>
                <a:gd name="connsiteX4" fmla="*/ 424069 w 689113"/>
                <a:gd name="connsiteY4" fmla="*/ 13252 h 238539"/>
                <a:gd name="connsiteX5" fmla="*/ 450574 w 689113"/>
                <a:gd name="connsiteY5" fmla="*/ 39756 h 238539"/>
                <a:gd name="connsiteX6" fmla="*/ 490330 w 689113"/>
                <a:gd name="connsiteY6" fmla="*/ 53009 h 238539"/>
                <a:gd name="connsiteX7" fmla="*/ 583096 w 689113"/>
                <a:gd name="connsiteY7" fmla="*/ 145774 h 238539"/>
                <a:gd name="connsiteX8" fmla="*/ 622852 w 689113"/>
                <a:gd name="connsiteY8" fmla="*/ 185530 h 238539"/>
                <a:gd name="connsiteX9" fmla="*/ 689113 w 689113"/>
                <a:gd name="connsiteY9" fmla="*/ 238539 h 2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9113" h="238539">
                  <a:moveTo>
                    <a:pt x="0" y="212035"/>
                  </a:moveTo>
                  <a:cubicBezTo>
                    <a:pt x="34856" y="184150"/>
                    <a:pt x="107876" y="129734"/>
                    <a:pt x="132522" y="92765"/>
                  </a:cubicBezTo>
                  <a:cubicBezTo>
                    <a:pt x="139696" y="82004"/>
                    <a:pt x="168365" y="33370"/>
                    <a:pt x="185530" y="26504"/>
                  </a:cubicBezTo>
                  <a:cubicBezTo>
                    <a:pt x="219352" y="12975"/>
                    <a:pt x="291548" y="0"/>
                    <a:pt x="291548" y="0"/>
                  </a:cubicBezTo>
                  <a:cubicBezTo>
                    <a:pt x="335722" y="4417"/>
                    <a:pt x="381000" y="2485"/>
                    <a:pt x="424069" y="13252"/>
                  </a:cubicBezTo>
                  <a:cubicBezTo>
                    <a:pt x="436190" y="16282"/>
                    <a:pt x="439860" y="33328"/>
                    <a:pt x="450574" y="39756"/>
                  </a:cubicBezTo>
                  <a:cubicBezTo>
                    <a:pt x="462552" y="46943"/>
                    <a:pt x="477078" y="48591"/>
                    <a:pt x="490330" y="53009"/>
                  </a:cubicBezTo>
                  <a:lnTo>
                    <a:pt x="583096" y="145774"/>
                  </a:lnTo>
                  <a:cubicBezTo>
                    <a:pt x="596348" y="159026"/>
                    <a:pt x="607258" y="175134"/>
                    <a:pt x="622852" y="185530"/>
                  </a:cubicBezTo>
                  <a:cubicBezTo>
                    <a:pt x="673005" y="218966"/>
                    <a:pt x="651347" y="200773"/>
                    <a:pt x="689113" y="238539"/>
                  </a:cubicBezTo>
                </a:path>
              </a:pathLst>
            </a:cu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0" name="Freeform: Shape 79">
              <a:extLst>
                <a:ext uri="{FF2B5EF4-FFF2-40B4-BE49-F238E27FC236}">
                  <a16:creationId xmlns:a16="http://schemas.microsoft.com/office/drawing/2014/main" id="{CBDE0201-58C8-447A-BBB8-3DBA87076BE9}"/>
                </a:ext>
              </a:extLst>
            </p:cNvPr>
            <p:cNvSpPr/>
            <p:nvPr/>
          </p:nvSpPr>
          <p:spPr>
            <a:xfrm>
              <a:off x="2576008" y="4782616"/>
              <a:ext cx="1085905" cy="461483"/>
            </a:xfrm>
            <a:custGeom>
              <a:avLst/>
              <a:gdLst>
                <a:gd name="connsiteX0" fmla="*/ 0 w 689113"/>
                <a:gd name="connsiteY0" fmla="*/ 212035 h 238539"/>
                <a:gd name="connsiteX1" fmla="*/ 132522 w 689113"/>
                <a:gd name="connsiteY1" fmla="*/ 92765 h 238539"/>
                <a:gd name="connsiteX2" fmla="*/ 185530 w 689113"/>
                <a:gd name="connsiteY2" fmla="*/ 26504 h 238539"/>
                <a:gd name="connsiteX3" fmla="*/ 291548 w 689113"/>
                <a:gd name="connsiteY3" fmla="*/ 0 h 238539"/>
                <a:gd name="connsiteX4" fmla="*/ 424069 w 689113"/>
                <a:gd name="connsiteY4" fmla="*/ 13252 h 238539"/>
                <a:gd name="connsiteX5" fmla="*/ 450574 w 689113"/>
                <a:gd name="connsiteY5" fmla="*/ 39756 h 238539"/>
                <a:gd name="connsiteX6" fmla="*/ 490330 w 689113"/>
                <a:gd name="connsiteY6" fmla="*/ 53009 h 238539"/>
                <a:gd name="connsiteX7" fmla="*/ 583096 w 689113"/>
                <a:gd name="connsiteY7" fmla="*/ 145774 h 238539"/>
                <a:gd name="connsiteX8" fmla="*/ 622852 w 689113"/>
                <a:gd name="connsiteY8" fmla="*/ 185530 h 238539"/>
                <a:gd name="connsiteX9" fmla="*/ 689113 w 689113"/>
                <a:gd name="connsiteY9" fmla="*/ 238539 h 2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9113" h="238539">
                  <a:moveTo>
                    <a:pt x="0" y="212035"/>
                  </a:moveTo>
                  <a:cubicBezTo>
                    <a:pt x="34856" y="184150"/>
                    <a:pt x="107876" y="129734"/>
                    <a:pt x="132522" y="92765"/>
                  </a:cubicBezTo>
                  <a:cubicBezTo>
                    <a:pt x="139696" y="82004"/>
                    <a:pt x="168365" y="33370"/>
                    <a:pt x="185530" y="26504"/>
                  </a:cubicBezTo>
                  <a:cubicBezTo>
                    <a:pt x="219352" y="12975"/>
                    <a:pt x="291548" y="0"/>
                    <a:pt x="291548" y="0"/>
                  </a:cubicBezTo>
                  <a:cubicBezTo>
                    <a:pt x="335722" y="4417"/>
                    <a:pt x="381000" y="2485"/>
                    <a:pt x="424069" y="13252"/>
                  </a:cubicBezTo>
                  <a:cubicBezTo>
                    <a:pt x="436190" y="16282"/>
                    <a:pt x="439860" y="33328"/>
                    <a:pt x="450574" y="39756"/>
                  </a:cubicBezTo>
                  <a:cubicBezTo>
                    <a:pt x="462552" y="46943"/>
                    <a:pt x="477078" y="48591"/>
                    <a:pt x="490330" y="53009"/>
                  </a:cubicBezTo>
                  <a:lnTo>
                    <a:pt x="583096" y="145774"/>
                  </a:lnTo>
                  <a:cubicBezTo>
                    <a:pt x="596348" y="159026"/>
                    <a:pt x="607258" y="175134"/>
                    <a:pt x="622852" y="185530"/>
                  </a:cubicBezTo>
                  <a:cubicBezTo>
                    <a:pt x="673005" y="218966"/>
                    <a:pt x="651347" y="200773"/>
                    <a:pt x="689113" y="238539"/>
                  </a:cubicBezTo>
                </a:path>
              </a:pathLst>
            </a:cu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1" name="Freeform: Shape 80">
              <a:extLst>
                <a:ext uri="{FF2B5EF4-FFF2-40B4-BE49-F238E27FC236}">
                  <a16:creationId xmlns:a16="http://schemas.microsoft.com/office/drawing/2014/main" id="{1A9D9C2B-7EBC-4A5F-8C91-8B11301FDCA4}"/>
                </a:ext>
              </a:extLst>
            </p:cNvPr>
            <p:cNvSpPr/>
            <p:nvPr/>
          </p:nvSpPr>
          <p:spPr>
            <a:xfrm>
              <a:off x="3281453" y="4961605"/>
              <a:ext cx="989555" cy="219995"/>
            </a:xfrm>
            <a:custGeom>
              <a:avLst/>
              <a:gdLst>
                <a:gd name="connsiteX0" fmla="*/ 0 w 689113"/>
                <a:gd name="connsiteY0" fmla="*/ 212035 h 238539"/>
                <a:gd name="connsiteX1" fmla="*/ 132522 w 689113"/>
                <a:gd name="connsiteY1" fmla="*/ 92765 h 238539"/>
                <a:gd name="connsiteX2" fmla="*/ 185530 w 689113"/>
                <a:gd name="connsiteY2" fmla="*/ 26504 h 238539"/>
                <a:gd name="connsiteX3" fmla="*/ 291548 w 689113"/>
                <a:gd name="connsiteY3" fmla="*/ 0 h 238539"/>
                <a:gd name="connsiteX4" fmla="*/ 424069 w 689113"/>
                <a:gd name="connsiteY4" fmla="*/ 13252 h 238539"/>
                <a:gd name="connsiteX5" fmla="*/ 450574 w 689113"/>
                <a:gd name="connsiteY5" fmla="*/ 39756 h 238539"/>
                <a:gd name="connsiteX6" fmla="*/ 490330 w 689113"/>
                <a:gd name="connsiteY6" fmla="*/ 53009 h 238539"/>
                <a:gd name="connsiteX7" fmla="*/ 583096 w 689113"/>
                <a:gd name="connsiteY7" fmla="*/ 145774 h 238539"/>
                <a:gd name="connsiteX8" fmla="*/ 622852 w 689113"/>
                <a:gd name="connsiteY8" fmla="*/ 185530 h 238539"/>
                <a:gd name="connsiteX9" fmla="*/ 689113 w 689113"/>
                <a:gd name="connsiteY9" fmla="*/ 238539 h 2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9113" h="238539">
                  <a:moveTo>
                    <a:pt x="0" y="212035"/>
                  </a:moveTo>
                  <a:cubicBezTo>
                    <a:pt x="34856" y="184150"/>
                    <a:pt x="107876" y="129734"/>
                    <a:pt x="132522" y="92765"/>
                  </a:cubicBezTo>
                  <a:cubicBezTo>
                    <a:pt x="139696" y="82004"/>
                    <a:pt x="168365" y="33370"/>
                    <a:pt x="185530" y="26504"/>
                  </a:cubicBezTo>
                  <a:cubicBezTo>
                    <a:pt x="219352" y="12975"/>
                    <a:pt x="291548" y="0"/>
                    <a:pt x="291548" y="0"/>
                  </a:cubicBezTo>
                  <a:cubicBezTo>
                    <a:pt x="335722" y="4417"/>
                    <a:pt x="381000" y="2485"/>
                    <a:pt x="424069" y="13252"/>
                  </a:cubicBezTo>
                  <a:cubicBezTo>
                    <a:pt x="436190" y="16282"/>
                    <a:pt x="439860" y="33328"/>
                    <a:pt x="450574" y="39756"/>
                  </a:cubicBezTo>
                  <a:cubicBezTo>
                    <a:pt x="462552" y="46943"/>
                    <a:pt x="477078" y="48591"/>
                    <a:pt x="490330" y="53009"/>
                  </a:cubicBezTo>
                  <a:lnTo>
                    <a:pt x="583096" y="145774"/>
                  </a:lnTo>
                  <a:cubicBezTo>
                    <a:pt x="596348" y="159026"/>
                    <a:pt x="607258" y="175134"/>
                    <a:pt x="622852" y="185530"/>
                  </a:cubicBezTo>
                  <a:cubicBezTo>
                    <a:pt x="673005" y="218966"/>
                    <a:pt x="651347" y="200773"/>
                    <a:pt x="689113" y="238539"/>
                  </a:cubicBezTo>
                </a:path>
              </a:pathLst>
            </a:custGeom>
            <a:ln w="28575"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2" name="Freeform: Shape 81">
              <a:extLst>
                <a:ext uri="{FF2B5EF4-FFF2-40B4-BE49-F238E27FC236}">
                  <a16:creationId xmlns:a16="http://schemas.microsoft.com/office/drawing/2014/main" id="{C6988CF9-8B3A-424F-BF1E-978CF67999DB}"/>
                </a:ext>
              </a:extLst>
            </p:cNvPr>
            <p:cNvSpPr/>
            <p:nvPr/>
          </p:nvSpPr>
          <p:spPr>
            <a:xfrm>
              <a:off x="3281453" y="4941683"/>
              <a:ext cx="1600919" cy="219996"/>
            </a:xfrm>
            <a:custGeom>
              <a:avLst/>
              <a:gdLst>
                <a:gd name="connsiteX0" fmla="*/ 0 w 689113"/>
                <a:gd name="connsiteY0" fmla="*/ 212035 h 238539"/>
                <a:gd name="connsiteX1" fmla="*/ 132522 w 689113"/>
                <a:gd name="connsiteY1" fmla="*/ 92765 h 238539"/>
                <a:gd name="connsiteX2" fmla="*/ 185530 w 689113"/>
                <a:gd name="connsiteY2" fmla="*/ 26504 h 238539"/>
                <a:gd name="connsiteX3" fmla="*/ 291548 w 689113"/>
                <a:gd name="connsiteY3" fmla="*/ 0 h 238539"/>
                <a:gd name="connsiteX4" fmla="*/ 424069 w 689113"/>
                <a:gd name="connsiteY4" fmla="*/ 13252 h 238539"/>
                <a:gd name="connsiteX5" fmla="*/ 450574 w 689113"/>
                <a:gd name="connsiteY5" fmla="*/ 39756 h 238539"/>
                <a:gd name="connsiteX6" fmla="*/ 490330 w 689113"/>
                <a:gd name="connsiteY6" fmla="*/ 53009 h 238539"/>
                <a:gd name="connsiteX7" fmla="*/ 583096 w 689113"/>
                <a:gd name="connsiteY7" fmla="*/ 145774 h 238539"/>
                <a:gd name="connsiteX8" fmla="*/ 622852 w 689113"/>
                <a:gd name="connsiteY8" fmla="*/ 185530 h 238539"/>
                <a:gd name="connsiteX9" fmla="*/ 689113 w 689113"/>
                <a:gd name="connsiteY9" fmla="*/ 238539 h 2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9113" h="238539">
                  <a:moveTo>
                    <a:pt x="0" y="212035"/>
                  </a:moveTo>
                  <a:cubicBezTo>
                    <a:pt x="34856" y="184150"/>
                    <a:pt x="107876" y="129734"/>
                    <a:pt x="132522" y="92765"/>
                  </a:cubicBezTo>
                  <a:cubicBezTo>
                    <a:pt x="139696" y="82004"/>
                    <a:pt x="168365" y="33370"/>
                    <a:pt x="185530" y="26504"/>
                  </a:cubicBezTo>
                  <a:cubicBezTo>
                    <a:pt x="219352" y="12975"/>
                    <a:pt x="291548" y="0"/>
                    <a:pt x="291548" y="0"/>
                  </a:cubicBezTo>
                  <a:cubicBezTo>
                    <a:pt x="335722" y="4417"/>
                    <a:pt x="381000" y="2485"/>
                    <a:pt x="424069" y="13252"/>
                  </a:cubicBezTo>
                  <a:cubicBezTo>
                    <a:pt x="436190" y="16282"/>
                    <a:pt x="439860" y="33328"/>
                    <a:pt x="450574" y="39756"/>
                  </a:cubicBezTo>
                  <a:cubicBezTo>
                    <a:pt x="462552" y="46943"/>
                    <a:pt x="477078" y="48591"/>
                    <a:pt x="490330" y="53009"/>
                  </a:cubicBezTo>
                  <a:lnTo>
                    <a:pt x="583096" y="145774"/>
                  </a:lnTo>
                  <a:cubicBezTo>
                    <a:pt x="596348" y="159026"/>
                    <a:pt x="607258" y="175134"/>
                    <a:pt x="622852" y="185530"/>
                  </a:cubicBezTo>
                  <a:cubicBezTo>
                    <a:pt x="673005" y="218966"/>
                    <a:pt x="651347" y="200773"/>
                    <a:pt x="689113" y="238539"/>
                  </a:cubicBezTo>
                </a:path>
              </a:pathLst>
            </a:custGeom>
            <a:ln w="28575"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3" name="Freeform: Shape 82">
              <a:extLst>
                <a:ext uri="{FF2B5EF4-FFF2-40B4-BE49-F238E27FC236}">
                  <a16:creationId xmlns:a16="http://schemas.microsoft.com/office/drawing/2014/main" id="{EE5ACCBA-CD33-4D05-9263-4BACA237EFA9}"/>
                </a:ext>
              </a:extLst>
            </p:cNvPr>
            <p:cNvSpPr/>
            <p:nvPr/>
          </p:nvSpPr>
          <p:spPr>
            <a:xfrm>
              <a:off x="3684103" y="4784712"/>
              <a:ext cx="1713317" cy="410139"/>
            </a:xfrm>
            <a:custGeom>
              <a:avLst/>
              <a:gdLst>
                <a:gd name="connsiteX0" fmla="*/ 0 w 689113"/>
                <a:gd name="connsiteY0" fmla="*/ 212035 h 238539"/>
                <a:gd name="connsiteX1" fmla="*/ 132522 w 689113"/>
                <a:gd name="connsiteY1" fmla="*/ 92765 h 238539"/>
                <a:gd name="connsiteX2" fmla="*/ 185530 w 689113"/>
                <a:gd name="connsiteY2" fmla="*/ 26504 h 238539"/>
                <a:gd name="connsiteX3" fmla="*/ 291548 w 689113"/>
                <a:gd name="connsiteY3" fmla="*/ 0 h 238539"/>
                <a:gd name="connsiteX4" fmla="*/ 424069 w 689113"/>
                <a:gd name="connsiteY4" fmla="*/ 13252 h 238539"/>
                <a:gd name="connsiteX5" fmla="*/ 450574 w 689113"/>
                <a:gd name="connsiteY5" fmla="*/ 39756 h 238539"/>
                <a:gd name="connsiteX6" fmla="*/ 490330 w 689113"/>
                <a:gd name="connsiteY6" fmla="*/ 53009 h 238539"/>
                <a:gd name="connsiteX7" fmla="*/ 583096 w 689113"/>
                <a:gd name="connsiteY7" fmla="*/ 145774 h 238539"/>
                <a:gd name="connsiteX8" fmla="*/ 622852 w 689113"/>
                <a:gd name="connsiteY8" fmla="*/ 185530 h 238539"/>
                <a:gd name="connsiteX9" fmla="*/ 689113 w 689113"/>
                <a:gd name="connsiteY9" fmla="*/ 238539 h 2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9113" h="238539">
                  <a:moveTo>
                    <a:pt x="0" y="212035"/>
                  </a:moveTo>
                  <a:cubicBezTo>
                    <a:pt x="34856" y="184150"/>
                    <a:pt x="107876" y="129734"/>
                    <a:pt x="132522" y="92765"/>
                  </a:cubicBezTo>
                  <a:cubicBezTo>
                    <a:pt x="139696" y="82004"/>
                    <a:pt x="168365" y="33370"/>
                    <a:pt x="185530" y="26504"/>
                  </a:cubicBezTo>
                  <a:cubicBezTo>
                    <a:pt x="219352" y="12975"/>
                    <a:pt x="291548" y="0"/>
                    <a:pt x="291548" y="0"/>
                  </a:cubicBezTo>
                  <a:cubicBezTo>
                    <a:pt x="335722" y="4417"/>
                    <a:pt x="381000" y="2485"/>
                    <a:pt x="424069" y="13252"/>
                  </a:cubicBezTo>
                  <a:cubicBezTo>
                    <a:pt x="436190" y="16282"/>
                    <a:pt x="439860" y="33328"/>
                    <a:pt x="450574" y="39756"/>
                  </a:cubicBezTo>
                  <a:cubicBezTo>
                    <a:pt x="462552" y="46943"/>
                    <a:pt x="477078" y="48591"/>
                    <a:pt x="490330" y="53009"/>
                  </a:cubicBezTo>
                  <a:lnTo>
                    <a:pt x="583096" y="145774"/>
                  </a:lnTo>
                  <a:cubicBezTo>
                    <a:pt x="596348" y="159026"/>
                    <a:pt x="607258" y="175134"/>
                    <a:pt x="622852" y="185530"/>
                  </a:cubicBezTo>
                  <a:cubicBezTo>
                    <a:pt x="673005" y="218966"/>
                    <a:pt x="651347" y="200773"/>
                    <a:pt x="689113" y="238539"/>
                  </a:cubicBezTo>
                </a:path>
              </a:pathLst>
            </a:custGeom>
            <a:ln w="28575"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4" name="Freeform: Shape 83">
              <a:extLst>
                <a:ext uri="{FF2B5EF4-FFF2-40B4-BE49-F238E27FC236}">
                  <a16:creationId xmlns:a16="http://schemas.microsoft.com/office/drawing/2014/main" id="{4803CB4B-5559-4757-9DBA-EC1D71C6DF6A}"/>
                </a:ext>
              </a:extLst>
            </p:cNvPr>
            <p:cNvSpPr/>
            <p:nvPr/>
          </p:nvSpPr>
          <p:spPr>
            <a:xfrm>
              <a:off x="3684103" y="4790004"/>
              <a:ext cx="2252871" cy="410139"/>
            </a:xfrm>
            <a:custGeom>
              <a:avLst/>
              <a:gdLst>
                <a:gd name="connsiteX0" fmla="*/ 0 w 689113"/>
                <a:gd name="connsiteY0" fmla="*/ 212035 h 238539"/>
                <a:gd name="connsiteX1" fmla="*/ 132522 w 689113"/>
                <a:gd name="connsiteY1" fmla="*/ 92765 h 238539"/>
                <a:gd name="connsiteX2" fmla="*/ 185530 w 689113"/>
                <a:gd name="connsiteY2" fmla="*/ 26504 h 238539"/>
                <a:gd name="connsiteX3" fmla="*/ 291548 w 689113"/>
                <a:gd name="connsiteY3" fmla="*/ 0 h 238539"/>
                <a:gd name="connsiteX4" fmla="*/ 424069 w 689113"/>
                <a:gd name="connsiteY4" fmla="*/ 13252 h 238539"/>
                <a:gd name="connsiteX5" fmla="*/ 450574 w 689113"/>
                <a:gd name="connsiteY5" fmla="*/ 39756 h 238539"/>
                <a:gd name="connsiteX6" fmla="*/ 490330 w 689113"/>
                <a:gd name="connsiteY6" fmla="*/ 53009 h 238539"/>
                <a:gd name="connsiteX7" fmla="*/ 583096 w 689113"/>
                <a:gd name="connsiteY7" fmla="*/ 145774 h 238539"/>
                <a:gd name="connsiteX8" fmla="*/ 622852 w 689113"/>
                <a:gd name="connsiteY8" fmla="*/ 185530 h 238539"/>
                <a:gd name="connsiteX9" fmla="*/ 689113 w 689113"/>
                <a:gd name="connsiteY9" fmla="*/ 238539 h 2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9113" h="238539">
                  <a:moveTo>
                    <a:pt x="0" y="212035"/>
                  </a:moveTo>
                  <a:cubicBezTo>
                    <a:pt x="34856" y="184150"/>
                    <a:pt x="107876" y="129734"/>
                    <a:pt x="132522" y="92765"/>
                  </a:cubicBezTo>
                  <a:cubicBezTo>
                    <a:pt x="139696" y="82004"/>
                    <a:pt x="168365" y="33370"/>
                    <a:pt x="185530" y="26504"/>
                  </a:cubicBezTo>
                  <a:cubicBezTo>
                    <a:pt x="219352" y="12975"/>
                    <a:pt x="291548" y="0"/>
                    <a:pt x="291548" y="0"/>
                  </a:cubicBezTo>
                  <a:cubicBezTo>
                    <a:pt x="335722" y="4417"/>
                    <a:pt x="381000" y="2485"/>
                    <a:pt x="424069" y="13252"/>
                  </a:cubicBezTo>
                  <a:cubicBezTo>
                    <a:pt x="436190" y="16282"/>
                    <a:pt x="439860" y="33328"/>
                    <a:pt x="450574" y="39756"/>
                  </a:cubicBezTo>
                  <a:cubicBezTo>
                    <a:pt x="462552" y="46943"/>
                    <a:pt x="477078" y="48591"/>
                    <a:pt x="490330" y="53009"/>
                  </a:cubicBezTo>
                  <a:lnTo>
                    <a:pt x="583096" y="145774"/>
                  </a:lnTo>
                  <a:cubicBezTo>
                    <a:pt x="596348" y="159026"/>
                    <a:pt x="607258" y="175134"/>
                    <a:pt x="622852" y="185530"/>
                  </a:cubicBezTo>
                  <a:cubicBezTo>
                    <a:pt x="673005" y="218966"/>
                    <a:pt x="651347" y="200773"/>
                    <a:pt x="689113" y="238539"/>
                  </a:cubicBezTo>
                </a:path>
              </a:pathLst>
            </a:custGeom>
            <a:ln w="28575"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5" name="Freeform: Shape 84">
              <a:extLst>
                <a:ext uri="{FF2B5EF4-FFF2-40B4-BE49-F238E27FC236}">
                  <a16:creationId xmlns:a16="http://schemas.microsoft.com/office/drawing/2014/main" id="{C9607E9D-2C5E-4997-9421-5CFFDF8297B9}"/>
                </a:ext>
              </a:extLst>
            </p:cNvPr>
            <p:cNvSpPr/>
            <p:nvPr/>
          </p:nvSpPr>
          <p:spPr>
            <a:xfrm>
              <a:off x="4293198" y="4804678"/>
              <a:ext cx="2252871" cy="410139"/>
            </a:xfrm>
            <a:custGeom>
              <a:avLst/>
              <a:gdLst>
                <a:gd name="connsiteX0" fmla="*/ 0 w 689113"/>
                <a:gd name="connsiteY0" fmla="*/ 212035 h 238539"/>
                <a:gd name="connsiteX1" fmla="*/ 132522 w 689113"/>
                <a:gd name="connsiteY1" fmla="*/ 92765 h 238539"/>
                <a:gd name="connsiteX2" fmla="*/ 185530 w 689113"/>
                <a:gd name="connsiteY2" fmla="*/ 26504 h 238539"/>
                <a:gd name="connsiteX3" fmla="*/ 291548 w 689113"/>
                <a:gd name="connsiteY3" fmla="*/ 0 h 238539"/>
                <a:gd name="connsiteX4" fmla="*/ 424069 w 689113"/>
                <a:gd name="connsiteY4" fmla="*/ 13252 h 238539"/>
                <a:gd name="connsiteX5" fmla="*/ 450574 w 689113"/>
                <a:gd name="connsiteY5" fmla="*/ 39756 h 238539"/>
                <a:gd name="connsiteX6" fmla="*/ 490330 w 689113"/>
                <a:gd name="connsiteY6" fmla="*/ 53009 h 238539"/>
                <a:gd name="connsiteX7" fmla="*/ 583096 w 689113"/>
                <a:gd name="connsiteY7" fmla="*/ 145774 h 238539"/>
                <a:gd name="connsiteX8" fmla="*/ 622852 w 689113"/>
                <a:gd name="connsiteY8" fmla="*/ 185530 h 238539"/>
                <a:gd name="connsiteX9" fmla="*/ 689113 w 689113"/>
                <a:gd name="connsiteY9" fmla="*/ 238539 h 2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9113" h="238539">
                  <a:moveTo>
                    <a:pt x="0" y="212035"/>
                  </a:moveTo>
                  <a:cubicBezTo>
                    <a:pt x="34856" y="184150"/>
                    <a:pt x="107876" y="129734"/>
                    <a:pt x="132522" y="92765"/>
                  </a:cubicBezTo>
                  <a:cubicBezTo>
                    <a:pt x="139696" y="82004"/>
                    <a:pt x="168365" y="33370"/>
                    <a:pt x="185530" y="26504"/>
                  </a:cubicBezTo>
                  <a:cubicBezTo>
                    <a:pt x="219352" y="12975"/>
                    <a:pt x="291548" y="0"/>
                    <a:pt x="291548" y="0"/>
                  </a:cubicBezTo>
                  <a:cubicBezTo>
                    <a:pt x="335722" y="4417"/>
                    <a:pt x="381000" y="2485"/>
                    <a:pt x="424069" y="13252"/>
                  </a:cubicBezTo>
                  <a:cubicBezTo>
                    <a:pt x="436190" y="16282"/>
                    <a:pt x="439860" y="33328"/>
                    <a:pt x="450574" y="39756"/>
                  </a:cubicBezTo>
                  <a:cubicBezTo>
                    <a:pt x="462552" y="46943"/>
                    <a:pt x="477078" y="48591"/>
                    <a:pt x="490330" y="53009"/>
                  </a:cubicBezTo>
                  <a:lnTo>
                    <a:pt x="583096" y="145774"/>
                  </a:lnTo>
                  <a:cubicBezTo>
                    <a:pt x="596348" y="159026"/>
                    <a:pt x="607258" y="175134"/>
                    <a:pt x="622852" y="185530"/>
                  </a:cubicBezTo>
                  <a:cubicBezTo>
                    <a:pt x="673005" y="218966"/>
                    <a:pt x="651347" y="200773"/>
                    <a:pt x="689113" y="238539"/>
                  </a:cubicBezTo>
                </a:path>
              </a:pathLst>
            </a:custGeom>
            <a:ln w="2857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6" name="Freeform: Shape 85">
              <a:extLst>
                <a:ext uri="{FF2B5EF4-FFF2-40B4-BE49-F238E27FC236}">
                  <a16:creationId xmlns:a16="http://schemas.microsoft.com/office/drawing/2014/main" id="{82EAC528-19B8-4FFB-9987-CE1EC538A603}"/>
                </a:ext>
              </a:extLst>
            </p:cNvPr>
            <p:cNvSpPr/>
            <p:nvPr/>
          </p:nvSpPr>
          <p:spPr>
            <a:xfrm>
              <a:off x="4899533" y="4777061"/>
              <a:ext cx="2683978" cy="410139"/>
            </a:xfrm>
            <a:custGeom>
              <a:avLst/>
              <a:gdLst>
                <a:gd name="connsiteX0" fmla="*/ 0 w 689113"/>
                <a:gd name="connsiteY0" fmla="*/ 212035 h 238539"/>
                <a:gd name="connsiteX1" fmla="*/ 132522 w 689113"/>
                <a:gd name="connsiteY1" fmla="*/ 92765 h 238539"/>
                <a:gd name="connsiteX2" fmla="*/ 185530 w 689113"/>
                <a:gd name="connsiteY2" fmla="*/ 26504 h 238539"/>
                <a:gd name="connsiteX3" fmla="*/ 291548 w 689113"/>
                <a:gd name="connsiteY3" fmla="*/ 0 h 238539"/>
                <a:gd name="connsiteX4" fmla="*/ 424069 w 689113"/>
                <a:gd name="connsiteY4" fmla="*/ 13252 h 238539"/>
                <a:gd name="connsiteX5" fmla="*/ 450574 w 689113"/>
                <a:gd name="connsiteY5" fmla="*/ 39756 h 238539"/>
                <a:gd name="connsiteX6" fmla="*/ 490330 w 689113"/>
                <a:gd name="connsiteY6" fmla="*/ 53009 h 238539"/>
                <a:gd name="connsiteX7" fmla="*/ 583096 w 689113"/>
                <a:gd name="connsiteY7" fmla="*/ 145774 h 238539"/>
                <a:gd name="connsiteX8" fmla="*/ 622852 w 689113"/>
                <a:gd name="connsiteY8" fmla="*/ 185530 h 238539"/>
                <a:gd name="connsiteX9" fmla="*/ 689113 w 689113"/>
                <a:gd name="connsiteY9" fmla="*/ 238539 h 2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9113" h="238539">
                  <a:moveTo>
                    <a:pt x="0" y="212035"/>
                  </a:moveTo>
                  <a:cubicBezTo>
                    <a:pt x="34856" y="184150"/>
                    <a:pt x="107876" y="129734"/>
                    <a:pt x="132522" y="92765"/>
                  </a:cubicBezTo>
                  <a:cubicBezTo>
                    <a:pt x="139696" y="82004"/>
                    <a:pt x="168365" y="33370"/>
                    <a:pt x="185530" y="26504"/>
                  </a:cubicBezTo>
                  <a:cubicBezTo>
                    <a:pt x="219352" y="12975"/>
                    <a:pt x="291548" y="0"/>
                    <a:pt x="291548" y="0"/>
                  </a:cubicBezTo>
                  <a:cubicBezTo>
                    <a:pt x="335722" y="4417"/>
                    <a:pt x="381000" y="2485"/>
                    <a:pt x="424069" y="13252"/>
                  </a:cubicBezTo>
                  <a:cubicBezTo>
                    <a:pt x="436190" y="16282"/>
                    <a:pt x="439860" y="33328"/>
                    <a:pt x="450574" y="39756"/>
                  </a:cubicBezTo>
                  <a:cubicBezTo>
                    <a:pt x="462552" y="46943"/>
                    <a:pt x="477078" y="48591"/>
                    <a:pt x="490330" y="53009"/>
                  </a:cubicBezTo>
                  <a:lnTo>
                    <a:pt x="583096" y="145774"/>
                  </a:lnTo>
                  <a:cubicBezTo>
                    <a:pt x="596348" y="159026"/>
                    <a:pt x="607258" y="175134"/>
                    <a:pt x="622852" y="185530"/>
                  </a:cubicBezTo>
                  <a:cubicBezTo>
                    <a:pt x="673005" y="218966"/>
                    <a:pt x="651347" y="200773"/>
                    <a:pt x="689113" y="238539"/>
                  </a:cubicBezTo>
                </a:path>
              </a:pathLst>
            </a:cu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7" name="Freeform: Shape 86">
              <a:extLst>
                <a:ext uri="{FF2B5EF4-FFF2-40B4-BE49-F238E27FC236}">
                  <a16:creationId xmlns:a16="http://schemas.microsoft.com/office/drawing/2014/main" id="{7DCDEA84-2C24-4100-B73C-96991A65DA9A}"/>
                </a:ext>
              </a:extLst>
            </p:cNvPr>
            <p:cNvSpPr/>
            <p:nvPr/>
          </p:nvSpPr>
          <p:spPr>
            <a:xfrm>
              <a:off x="4288169" y="4846611"/>
              <a:ext cx="2864235" cy="410139"/>
            </a:xfrm>
            <a:custGeom>
              <a:avLst/>
              <a:gdLst>
                <a:gd name="connsiteX0" fmla="*/ 0 w 689113"/>
                <a:gd name="connsiteY0" fmla="*/ 212035 h 238539"/>
                <a:gd name="connsiteX1" fmla="*/ 132522 w 689113"/>
                <a:gd name="connsiteY1" fmla="*/ 92765 h 238539"/>
                <a:gd name="connsiteX2" fmla="*/ 185530 w 689113"/>
                <a:gd name="connsiteY2" fmla="*/ 26504 h 238539"/>
                <a:gd name="connsiteX3" fmla="*/ 291548 w 689113"/>
                <a:gd name="connsiteY3" fmla="*/ 0 h 238539"/>
                <a:gd name="connsiteX4" fmla="*/ 424069 w 689113"/>
                <a:gd name="connsiteY4" fmla="*/ 13252 h 238539"/>
                <a:gd name="connsiteX5" fmla="*/ 450574 w 689113"/>
                <a:gd name="connsiteY5" fmla="*/ 39756 h 238539"/>
                <a:gd name="connsiteX6" fmla="*/ 490330 w 689113"/>
                <a:gd name="connsiteY6" fmla="*/ 53009 h 238539"/>
                <a:gd name="connsiteX7" fmla="*/ 583096 w 689113"/>
                <a:gd name="connsiteY7" fmla="*/ 145774 h 238539"/>
                <a:gd name="connsiteX8" fmla="*/ 622852 w 689113"/>
                <a:gd name="connsiteY8" fmla="*/ 185530 h 238539"/>
                <a:gd name="connsiteX9" fmla="*/ 689113 w 689113"/>
                <a:gd name="connsiteY9" fmla="*/ 238539 h 2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9113" h="238539">
                  <a:moveTo>
                    <a:pt x="0" y="212035"/>
                  </a:moveTo>
                  <a:cubicBezTo>
                    <a:pt x="34856" y="184150"/>
                    <a:pt x="107876" y="129734"/>
                    <a:pt x="132522" y="92765"/>
                  </a:cubicBezTo>
                  <a:cubicBezTo>
                    <a:pt x="139696" y="82004"/>
                    <a:pt x="168365" y="33370"/>
                    <a:pt x="185530" y="26504"/>
                  </a:cubicBezTo>
                  <a:cubicBezTo>
                    <a:pt x="219352" y="12975"/>
                    <a:pt x="291548" y="0"/>
                    <a:pt x="291548" y="0"/>
                  </a:cubicBezTo>
                  <a:cubicBezTo>
                    <a:pt x="335722" y="4417"/>
                    <a:pt x="381000" y="2485"/>
                    <a:pt x="424069" y="13252"/>
                  </a:cubicBezTo>
                  <a:cubicBezTo>
                    <a:pt x="436190" y="16282"/>
                    <a:pt x="439860" y="33328"/>
                    <a:pt x="450574" y="39756"/>
                  </a:cubicBezTo>
                  <a:cubicBezTo>
                    <a:pt x="462552" y="46943"/>
                    <a:pt x="477078" y="48591"/>
                    <a:pt x="490330" y="53009"/>
                  </a:cubicBezTo>
                  <a:lnTo>
                    <a:pt x="583096" y="145774"/>
                  </a:lnTo>
                  <a:cubicBezTo>
                    <a:pt x="596348" y="159026"/>
                    <a:pt x="607258" y="175134"/>
                    <a:pt x="622852" y="185530"/>
                  </a:cubicBezTo>
                  <a:cubicBezTo>
                    <a:pt x="673005" y="218966"/>
                    <a:pt x="651347" y="200773"/>
                    <a:pt x="689113" y="238539"/>
                  </a:cubicBezTo>
                </a:path>
              </a:pathLst>
            </a:custGeom>
            <a:ln w="2857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88" name="Content Placeholder 2">
            <a:extLst>
              <a:ext uri="{FF2B5EF4-FFF2-40B4-BE49-F238E27FC236}">
                <a16:creationId xmlns:a16="http://schemas.microsoft.com/office/drawing/2014/main" id="{367242F9-43C9-458C-92E9-618C3CCF0B85}"/>
              </a:ext>
            </a:extLst>
          </p:cNvPr>
          <p:cNvSpPr>
            <a:spLocks noGrp="1"/>
          </p:cNvSpPr>
          <p:nvPr>
            <p:ph idx="1"/>
          </p:nvPr>
        </p:nvSpPr>
        <p:spPr>
          <a:xfrm>
            <a:off x="274833" y="5537673"/>
            <a:ext cx="8946541" cy="751687"/>
          </a:xfrm>
        </p:spPr>
        <p:txBody>
          <a:bodyPr>
            <a:normAutofit fontScale="85000" lnSpcReduction="10000"/>
          </a:bodyPr>
          <a:lstStyle/>
          <a:p>
            <a:pPr marL="0" indent="0" algn="ctr">
              <a:buNone/>
            </a:pPr>
            <a:r>
              <a:rPr lang="en-US" dirty="0"/>
              <a:t>The heap shown as tree structure and as array. Number in circles show the values stored in that node and number above shows the index of that node in the array</a:t>
            </a:r>
          </a:p>
        </p:txBody>
      </p:sp>
      <p:sp>
        <p:nvSpPr>
          <p:cNvPr id="90" name="TextBox 89">
            <a:extLst>
              <a:ext uri="{FF2B5EF4-FFF2-40B4-BE49-F238E27FC236}">
                <a16:creationId xmlns:a16="http://schemas.microsoft.com/office/drawing/2014/main" id="{C40A2705-F9CC-4748-8E6C-1ED81A4678CA}"/>
              </a:ext>
            </a:extLst>
          </p:cNvPr>
          <p:cNvSpPr txBox="1"/>
          <p:nvPr/>
        </p:nvSpPr>
        <p:spPr>
          <a:xfrm>
            <a:off x="4135232" y="342065"/>
            <a:ext cx="292622" cy="369332"/>
          </a:xfrm>
          <a:prstGeom prst="rect">
            <a:avLst/>
          </a:prstGeom>
          <a:noFill/>
        </p:spPr>
        <p:txBody>
          <a:bodyPr wrap="square" rtlCol="0">
            <a:spAutoFit/>
          </a:bodyPr>
          <a:lstStyle/>
          <a:p>
            <a:r>
              <a:rPr lang="en-US" dirty="0"/>
              <a:t>1</a:t>
            </a:r>
          </a:p>
        </p:txBody>
      </p:sp>
      <p:sp>
        <p:nvSpPr>
          <p:cNvPr id="91" name="TextBox 90">
            <a:extLst>
              <a:ext uri="{FF2B5EF4-FFF2-40B4-BE49-F238E27FC236}">
                <a16:creationId xmlns:a16="http://schemas.microsoft.com/office/drawing/2014/main" id="{3591FB1A-BAF1-4D5C-9BE3-1E95AB91C6E3}"/>
              </a:ext>
            </a:extLst>
          </p:cNvPr>
          <p:cNvSpPr txBox="1"/>
          <p:nvPr/>
        </p:nvSpPr>
        <p:spPr>
          <a:xfrm>
            <a:off x="3398447" y="1251618"/>
            <a:ext cx="292622" cy="369332"/>
          </a:xfrm>
          <a:prstGeom prst="rect">
            <a:avLst/>
          </a:prstGeom>
          <a:noFill/>
        </p:spPr>
        <p:txBody>
          <a:bodyPr wrap="square" rtlCol="0">
            <a:spAutoFit/>
          </a:bodyPr>
          <a:lstStyle/>
          <a:p>
            <a:r>
              <a:rPr lang="en-US" dirty="0"/>
              <a:t>2</a:t>
            </a:r>
          </a:p>
        </p:txBody>
      </p:sp>
      <p:sp>
        <p:nvSpPr>
          <p:cNvPr id="92" name="TextBox 91">
            <a:extLst>
              <a:ext uri="{FF2B5EF4-FFF2-40B4-BE49-F238E27FC236}">
                <a16:creationId xmlns:a16="http://schemas.microsoft.com/office/drawing/2014/main" id="{A6EBCA86-D64B-42C5-961B-0E2A62EC1421}"/>
              </a:ext>
            </a:extLst>
          </p:cNvPr>
          <p:cNvSpPr txBox="1"/>
          <p:nvPr/>
        </p:nvSpPr>
        <p:spPr>
          <a:xfrm>
            <a:off x="4832378" y="1234720"/>
            <a:ext cx="292622" cy="369332"/>
          </a:xfrm>
          <a:prstGeom prst="rect">
            <a:avLst/>
          </a:prstGeom>
          <a:noFill/>
        </p:spPr>
        <p:txBody>
          <a:bodyPr wrap="square" rtlCol="0">
            <a:spAutoFit/>
          </a:bodyPr>
          <a:lstStyle/>
          <a:p>
            <a:r>
              <a:rPr lang="en-US" dirty="0"/>
              <a:t>3</a:t>
            </a:r>
          </a:p>
        </p:txBody>
      </p:sp>
      <p:sp>
        <p:nvSpPr>
          <p:cNvPr id="93" name="TextBox 92">
            <a:extLst>
              <a:ext uri="{FF2B5EF4-FFF2-40B4-BE49-F238E27FC236}">
                <a16:creationId xmlns:a16="http://schemas.microsoft.com/office/drawing/2014/main" id="{5DD1D08E-E1FE-456D-AFCA-7C34F1ACA4B5}"/>
              </a:ext>
            </a:extLst>
          </p:cNvPr>
          <p:cNvSpPr txBox="1"/>
          <p:nvPr/>
        </p:nvSpPr>
        <p:spPr>
          <a:xfrm>
            <a:off x="2693327" y="2192688"/>
            <a:ext cx="292622" cy="369332"/>
          </a:xfrm>
          <a:prstGeom prst="rect">
            <a:avLst/>
          </a:prstGeom>
          <a:noFill/>
        </p:spPr>
        <p:txBody>
          <a:bodyPr wrap="square" rtlCol="0">
            <a:spAutoFit/>
          </a:bodyPr>
          <a:lstStyle/>
          <a:p>
            <a:r>
              <a:rPr lang="en-US" dirty="0"/>
              <a:t>4</a:t>
            </a:r>
          </a:p>
        </p:txBody>
      </p:sp>
      <p:sp>
        <p:nvSpPr>
          <p:cNvPr id="94" name="TextBox 93">
            <a:extLst>
              <a:ext uri="{FF2B5EF4-FFF2-40B4-BE49-F238E27FC236}">
                <a16:creationId xmlns:a16="http://schemas.microsoft.com/office/drawing/2014/main" id="{22345A6C-773E-4A57-9628-5A6BC9CD265D}"/>
              </a:ext>
            </a:extLst>
          </p:cNvPr>
          <p:cNvSpPr txBox="1"/>
          <p:nvPr/>
        </p:nvSpPr>
        <p:spPr>
          <a:xfrm>
            <a:off x="3834779" y="2285473"/>
            <a:ext cx="292622" cy="369332"/>
          </a:xfrm>
          <a:prstGeom prst="rect">
            <a:avLst/>
          </a:prstGeom>
          <a:noFill/>
        </p:spPr>
        <p:txBody>
          <a:bodyPr wrap="square" rtlCol="0">
            <a:spAutoFit/>
          </a:bodyPr>
          <a:lstStyle/>
          <a:p>
            <a:r>
              <a:rPr lang="en-US" dirty="0"/>
              <a:t>5</a:t>
            </a:r>
          </a:p>
        </p:txBody>
      </p:sp>
      <p:sp>
        <p:nvSpPr>
          <p:cNvPr id="95" name="TextBox 94">
            <a:extLst>
              <a:ext uri="{FF2B5EF4-FFF2-40B4-BE49-F238E27FC236}">
                <a16:creationId xmlns:a16="http://schemas.microsoft.com/office/drawing/2014/main" id="{482DB2F0-E2FA-476E-B6FD-247FDFF4E218}"/>
              </a:ext>
            </a:extLst>
          </p:cNvPr>
          <p:cNvSpPr txBox="1"/>
          <p:nvPr/>
        </p:nvSpPr>
        <p:spPr>
          <a:xfrm>
            <a:off x="4308264" y="2192688"/>
            <a:ext cx="292622" cy="369332"/>
          </a:xfrm>
          <a:prstGeom prst="rect">
            <a:avLst/>
          </a:prstGeom>
          <a:noFill/>
        </p:spPr>
        <p:txBody>
          <a:bodyPr wrap="square" rtlCol="0">
            <a:spAutoFit/>
          </a:bodyPr>
          <a:lstStyle/>
          <a:p>
            <a:r>
              <a:rPr lang="en-US" dirty="0"/>
              <a:t>6</a:t>
            </a:r>
          </a:p>
        </p:txBody>
      </p:sp>
      <p:sp>
        <p:nvSpPr>
          <p:cNvPr id="96" name="TextBox 95">
            <a:extLst>
              <a:ext uri="{FF2B5EF4-FFF2-40B4-BE49-F238E27FC236}">
                <a16:creationId xmlns:a16="http://schemas.microsoft.com/office/drawing/2014/main" id="{6CEB4C11-CB4F-4F8A-AF59-0E7497F2DF16}"/>
              </a:ext>
            </a:extLst>
          </p:cNvPr>
          <p:cNvSpPr txBox="1"/>
          <p:nvPr/>
        </p:nvSpPr>
        <p:spPr>
          <a:xfrm>
            <a:off x="5480225" y="2181002"/>
            <a:ext cx="292622" cy="369332"/>
          </a:xfrm>
          <a:prstGeom prst="rect">
            <a:avLst/>
          </a:prstGeom>
          <a:noFill/>
        </p:spPr>
        <p:txBody>
          <a:bodyPr wrap="square" rtlCol="0">
            <a:spAutoFit/>
          </a:bodyPr>
          <a:lstStyle/>
          <a:p>
            <a:r>
              <a:rPr lang="en-US" dirty="0"/>
              <a:t>7</a:t>
            </a:r>
          </a:p>
        </p:txBody>
      </p:sp>
      <p:sp>
        <p:nvSpPr>
          <p:cNvPr id="97" name="TextBox 96">
            <a:extLst>
              <a:ext uri="{FF2B5EF4-FFF2-40B4-BE49-F238E27FC236}">
                <a16:creationId xmlns:a16="http://schemas.microsoft.com/office/drawing/2014/main" id="{71877D2A-65D9-4185-9015-404A4D28CC42}"/>
              </a:ext>
            </a:extLst>
          </p:cNvPr>
          <p:cNvSpPr txBox="1"/>
          <p:nvPr/>
        </p:nvSpPr>
        <p:spPr>
          <a:xfrm>
            <a:off x="1661083" y="3027438"/>
            <a:ext cx="292622" cy="369332"/>
          </a:xfrm>
          <a:prstGeom prst="rect">
            <a:avLst/>
          </a:prstGeom>
          <a:noFill/>
        </p:spPr>
        <p:txBody>
          <a:bodyPr wrap="square" rtlCol="0">
            <a:spAutoFit/>
          </a:bodyPr>
          <a:lstStyle/>
          <a:p>
            <a:r>
              <a:rPr lang="en-US" dirty="0"/>
              <a:t>8</a:t>
            </a:r>
          </a:p>
        </p:txBody>
      </p:sp>
      <p:sp>
        <p:nvSpPr>
          <p:cNvPr id="98" name="TextBox 97">
            <a:extLst>
              <a:ext uri="{FF2B5EF4-FFF2-40B4-BE49-F238E27FC236}">
                <a16:creationId xmlns:a16="http://schemas.microsoft.com/office/drawing/2014/main" id="{36424E48-04A8-4BEC-8BB4-27AD4419AE0B}"/>
              </a:ext>
            </a:extLst>
          </p:cNvPr>
          <p:cNvSpPr txBox="1"/>
          <p:nvPr/>
        </p:nvSpPr>
        <p:spPr>
          <a:xfrm>
            <a:off x="2787116" y="3146879"/>
            <a:ext cx="292622" cy="369332"/>
          </a:xfrm>
          <a:prstGeom prst="rect">
            <a:avLst/>
          </a:prstGeom>
          <a:noFill/>
        </p:spPr>
        <p:txBody>
          <a:bodyPr wrap="square" rtlCol="0">
            <a:spAutoFit/>
          </a:bodyPr>
          <a:lstStyle/>
          <a:p>
            <a:r>
              <a:rPr lang="en-US" dirty="0"/>
              <a:t>9</a:t>
            </a:r>
          </a:p>
        </p:txBody>
      </p:sp>
      <p:sp>
        <p:nvSpPr>
          <p:cNvPr id="99" name="TextBox 98">
            <a:extLst>
              <a:ext uri="{FF2B5EF4-FFF2-40B4-BE49-F238E27FC236}">
                <a16:creationId xmlns:a16="http://schemas.microsoft.com/office/drawing/2014/main" id="{3BA44F84-3173-48C2-801E-AC96591814FF}"/>
              </a:ext>
            </a:extLst>
          </p:cNvPr>
          <p:cNvSpPr txBox="1"/>
          <p:nvPr/>
        </p:nvSpPr>
        <p:spPr>
          <a:xfrm>
            <a:off x="3535475" y="3197851"/>
            <a:ext cx="473410" cy="369332"/>
          </a:xfrm>
          <a:prstGeom prst="rect">
            <a:avLst/>
          </a:prstGeom>
          <a:noFill/>
        </p:spPr>
        <p:txBody>
          <a:bodyPr wrap="square" rtlCol="0">
            <a:spAutoFit/>
          </a:bodyPr>
          <a:lstStyle/>
          <a:p>
            <a:r>
              <a:rPr lang="en-US" dirty="0"/>
              <a:t>10</a:t>
            </a:r>
          </a:p>
        </p:txBody>
      </p:sp>
      <p:graphicFrame>
        <p:nvGraphicFramePr>
          <p:cNvPr id="100" name="Table 99">
            <a:extLst>
              <a:ext uri="{FF2B5EF4-FFF2-40B4-BE49-F238E27FC236}">
                <a16:creationId xmlns:a16="http://schemas.microsoft.com/office/drawing/2014/main" id="{ED15A408-1A5A-46B0-8D1B-B50F0CCBF7FA}"/>
              </a:ext>
            </a:extLst>
          </p:cNvPr>
          <p:cNvGraphicFramePr>
            <a:graphicFrameLocks noGrp="1"/>
          </p:cNvGraphicFramePr>
          <p:nvPr>
            <p:extLst>
              <p:ext uri="{D42A27DB-BD31-4B8C-83A1-F6EECF244321}">
                <p14:modId xmlns:p14="http://schemas.microsoft.com/office/powerpoint/2010/main" val="4155695145"/>
              </p:ext>
            </p:extLst>
          </p:nvPr>
        </p:nvGraphicFramePr>
        <p:xfrm>
          <a:off x="1416479" y="5042443"/>
          <a:ext cx="5654090" cy="370840"/>
        </p:xfrm>
        <a:graphic>
          <a:graphicData uri="http://schemas.openxmlformats.org/drawingml/2006/table">
            <a:tbl>
              <a:tblPr firstRow="1" bandRow="1">
                <a:tableStyleId>{D27102A9-8310-4765-A935-A1911B00CA55}</a:tableStyleId>
              </a:tblPr>
              <a:tblGrid>
                <a:gridCol w="565409">
                  <a:extLst>
                    <a:ext uri="{9D8B030D-6E8A-4147-A177-3AD203B41FA5}">
                      <a16:colId xmlns:a16="http://schemas.microsoft.com/office/drawing/2014/main" val="981163745"/>
                    </a:ext>
                  </a:extLst>
                </a:gridCol>
                <a:gridCol w="565409">
                  <a:extLst>
                    <a:ext uri="{9D8B030D-6E8A-4147-A177-3AD203B41FA5}">
                      <a16:colId xmlns:a16="http://schemas.microsoft.com/office/drawing/2014/main" val="3715376994"/>
                    </a:ext>
                  </a:extLst>
                </a:gridCol>
                <a:gridCol w="565409">
                  <a:extLst>
                    <a:ext uri="{9D8B030D-6E8A-4147-A177-3AD203B41FA5}">
                      <a16:colId xmlns:a16="http://schemas.microsoft.com/office/drawing/2014/main" val="1020160478"/>
                    </a:ext>
                  </a:extLst>
                </a:gridCol>
                <a:gridCol w="565409">
                  <a:extLst>
                    <a:ext uri="{9D8B030D-6E8A-4147-A177-3AD203B41FA5}">
                      <a16:colId xmlns:a16="http://schemas.microsoft.com/office/drawing/2014/main" val="3646623381"/>
                    </a:ext>
                  </a:extLst>
                </a:gridCol>
                <a:gridCol w="565409">
                  <a:extLst>
                    <a:ext uri="{9D8B030D-6E8A-4147-A177-3AD203B41FA5}">
                      <a16:colId xmlns:a16="http://schemas.microsoft.com/office/drawing/2014/main" val="3673287368"/>
                    </a:ext>
                  </a:extLst>
                </a:gridCol>
                <a:gridCol w="565409">
                  <a:extLst>
                    <a:ext uri="{9D8B030D-6E8A-4147-A177-3AD203B41FA5}">
                      <a16:colId xmlns:a16="http://schemas.microsoft.com/office/drawing/2014/main" val="3188407779"/>
                    </a:ext>
                  </a:extLst>
                </a:gridCol>
                <a:gridCol w="565409">
                  <a:extLst>
                    <a:ext uri="{9D8B030D-6E8A-4147-A177-3AD203B41FA5}">
                      <a16:colId xmlns:a16="http://schemas.microsoft.com/office/drawing/2014/main" val="4146953726"/>
                    </a:ext>
                  </a:extLst>
                </a:gridCol>
                <a:gridCol w="565409">
                  <a:extLst>
                    <a:ext uri="{9D8B030D-6E8A-4147-A177-3AD203B41FA5}">
                      <a16:colId xmlns:a16="http://schemas.microsoft.com/office/drawing/2014/main" val="807544942"/>
                    </a:ext>
                  </a:extLst>
                </a:gridCol>
                <a:gridCol w="565409">
                  <a:extLst>
                    <a:ext uri="{9D8B030D-6E8A-4147-A177-3AD203B41FA5}">
                      <a16:colId xmlns:a16="http://schemas.microsoft.com/office/drawing/2014/main" val="3536035699"/>
                    </a:ext>
                  </a:extLst>
                </a:gridCol>
                <a:gridCol w="565409">
                  <a:extLst>
                    <a:ext uri="{9D8B030D-6E8A-4147-A177-3AD203B41FA5}">
                      <a16:colId xmlns:a16="http://schemas.microsoft.com/office/drawing/2014/main" val="4158405100"/>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264416292"/>
                  </a:ext>
                </a:extLst>
              </a:tr>
            </a:tbl>
          </a:graphicData>
        </a:graphic>
      </p:graphicFrame>
      <p:graphicFrame>
        <p:nvGraphicFramePr>
          <p:cNvPr id="101" name="Table 100">
            <a:extLst>
              <a:ext uri="{FF2B5EF4-FFF2-40B4-BE49-F238E27FC236}">
                <a16:creationId xmlns:a16="http://schemas.microsoft.com/office/drawing/2014/main" id="{DEBFE8B1-3D1C-4D9E-8773-E945EB7862A7}"/>
              </a:ext>
            </a:extLst>
          </p:cNvPr>
          <p:cNvGraphicFramePr>
            <a:graphicFrameLocks noGrp="1"/>
          </p:cNvGraphicFramePr>
          <p:nvPr>
            <p:extLst>
              <p:ext uri="{D42A27DB-BD31-4B8C-83A1-F6EECF244321}">
                <p14:modId xmlns:p14="http://schemas.microsoft.com/office/powerpoint/2010/main" val="1080847186"/>
              </p:ext>
            </p:extLst>
          </p:nvPr>
        </p:nvGraphicFramePr>
        <p:xfrm>
          <a:off x="7183656" y="1534537"/>
          <a:ext cx="4815195" cy="2931160"/>
        </p:xfrm>
        <a:graphic>
          <a:graphicData uri="http://schemas.openxmlformats.org/drawingml/2006/table">
            <a:tbl>
              <a:tblPr firstRow="1" bandRow="1">
                <a:tableStyleId>{00A15C55-8517-42AA-B614-E9B94910E393}</a:tableStyleId>
              </a:tblPr>
              <a:tblGrid>
                <a:gridCol w="4815195">
                  <a:extLst>
                    <a:ext uri="{9D8B030D-6E8A-4147-A177-3AD203B41FA5}">
                      <a16:colId xmlns:a16="http://schemas.microsoft.com/office/drawing/2014/main" val="1238353374"/>
                    </a:ext>
                  </a:extLst>
                </a:gridCol>
              </a:tblGrid>
              <a:tr h="370840">
                <a:tc>
                  <a:txBody>
                    <a:bodyPr/>
                    <a:lstStyle/>
                    <a:p>
                      <a:r>
                        <a:rPr lang="en-US" dirty="0"/>
                        <a:t>Tree Properties</a:t>
                      </a:r>
                    </a:p>
                  </a:txBody>
                  <a:tcPr/>
                </a:tc>
                <a:extLst>
                  <a:ext uri="{0D108BD9-81ED-4DB2-BD59-A6C34878D82A}">
                    <a16:rowId xmlns:a16="http://schemas.microsoft.com/office/drawing/2014/main" val="1851478920"/>
                  </a:ext>
                </a:extLst>
              </a:tr>
              <a:tr h="370840">
                <a:tc>
                  <a:txBody>
                    <a:bodyPr/>
                    <a:lstStyle/>
                    <a:p>
                      <a:r>
                        <a:rPr lang="en-US" dirty="0"/>
                        <a:t>No. of nodes=10</a:t>
                      </a:r>
                    </a:p>
                    <a:p>
                      <a:r>
                        <a:rPr lang="en-US" dirty="0"/>
                        <a:t>Height of tree =3</a:t>
                      </a:r>
                    </a:p>
                    <a:p>
                      <a:r>
                        <a:rPr lang="en-US" dirty="0"/>
                        <a:t>Parent nodes are on left in array</a:t>
                      </a:r>
                    </a:p>
                    <a:p>
                      <a:r>
                        <a:rPr lang="en-US" sz="1800" b="1" i="1" kern="1200" dirty="0">
                          <a:solidFill>
                            <a:schemeClr val="dk1"/>
                          </a:solidFill>
                          <a:effectLst/>
                          <a:latin typeface="+mn-lt"/>
                          <a:ea typeface="+mn-ea"/>
                          <a:cs typeface="+mn-cs"/>
                        </a:rPr>
                        <a:t>Node height: </a:t>
                      </a:r>
                      <a:r>
                        <a:rPr lang="en-US" sz="1800" b="0" i="0" kern="1200" dirty="0">
                          <a:solidFill>
                            <a:schemeClr val="dk1"/>
                          </a:solidFill>
                          <a:effectLst/>
                          <a:latin typeface="+mn-lt"/>
                          <a:ea typeface="+mn-ea"/>
                          <a:cs typeface="+mn-cs"/>
                        </a:rPr>
                        <a:t>number of edges on the longest simple downward path from the node to a leaf.</a:t>
                      </a:r>
                    </a:p>
                    <a:p>
                      <a:pPr lvl="1"/>
                      <a:r>
                        <a:rPr lang="en-US" sz="1800" b="0" i="1" kern="1200" dirty="0">
                          <a:solidFill>
                            <a:schemeClr val="dk1"/>
                          </a:solidFill>
                          <a:effectLst/>
                          <a:latin typeface="+mn-lt"/>
                          <a:ea typeface="+mn-ea"/>
                          <a:cs typeface="+mn-cs"/>
                        </a:rPr>
                        <a:t>Height of node with value 8 is 1. </a:t>
                      </a:r>
                    </a:p>
                    <a:p>
                      <a:r>
                        <a:rPr lang="en-US" sz="1800" b="1" i="1" kern="1200" dirty="0">
                          <a:solidFill>
                            <a:schemeClr val="dk1"/>
                          </a:solidFill>
                          <a:effectLst/>
                          <a:latin typeface="+mn-lt"/>
                          <a:ea typeface="+mn-ea"/>
                          <a:cs typeface="+mn-cs"/>
                        </a:rPr>
                        <a:t>Tree height: </a:t>
                      </a:r>
                      <a:r>
                        <a:rPr lang="en-US" sz="1800" b="0" i="0" kern="1200" dirty="0">
                          <a:solidFill>
                            <a:schemeClr val="dk1"/>
                          </a:solidFill>
                          <a:effectLst/>
                          <a:latin typeface="+mn-lt"/>
                          <a:ea typeface="+mn-ea"/>
                          <a:cs typeface="+mn-cs"/>
                        </a:rPr>
                        <a:t>the height of the heap to be the height of its root</a:t>
                      </a:r>
                      <a:r>
                        <a:rPr lang="en-US" dirty="0"/>
                        <a:t> </a:t>
                      </a:r>
                    </a:p>
                  </a:txBody>
                  <a:tcPr/>
                </a:tc>
                <a:extLst>
                  <a:ext uri="{0D108BD9-81ED-4DB2-BD59-A6C34878D82A}">
                    <a16:rowId xmlns:a16="http://schemas.microsoft.com/office/drawing/2014/main" val="311935329"/>
                  </a:ext>
                </a:extLst>
              </a:tr>
            </a:tbl>
          </a:graphicData>
        </a:graphic>
      </p:graphicFrame>
    </p:spTree>
    <p:extLst>
      <p:ext uri="{BB962C8B-B14F-4D97-AF65-F5344CB8AC3E}">
        <p14:creationId xmlns:p14="http://schemas.microsoft.com/office/powerpoint/2010/main" val="294149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F868-BA23-4E4F-AFB1-CAC3B479151A}"/>
              </a:ext>
            </a:extLst>
          </p:cNvPr>
          <p:cNvSpPr>
            <a:spLocks noGrp="1"/>
          </p:cNvSpPr>
          <p:nvPr>
            <p:ph type="title"/>
          </p:nvPr>
        </p:nvSpPr>
        <p:spPr/>
        <p:txBody>
          <a:bodyPr/>
          <a:lstStyle/>
          <a:p>
            <a:r>
              <a:rPr lang="en-US" dirty="0"/>
              <a:t>Addressing Nodes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6A0C37-4A76-42AE-BDA1-D49BC70D62DF}"/>
                  </a:ext>
                </a:extLst>
              </p:cNvPr>
              <p:cNvSpPr>
                <a:spLocks noGrp="1"/>
              </p:cNvSpPr>
              <p:nvPr>
                <p:ph idx="1"/>
              </p:nvPr>
            </p:nvSpPr>
            <p:spPr>
              <a:xfrm>
                <a:off x="1063556" y="2219509"/>
                <a:ext cx="10482333" cy="4490946"/>
              </a:xfrm>
            </p:spPr>
            <p:txBody>
              <a:bodyPr>
                <a:normAutofit/>
              </a:bodyPr>
              <a:lstStyle/>
              <a:p>
                <a:r>
                  <a:rPr lang="en-US" dirty="0"/>
                  <a:t>The root of the tree is first array element i.e. A[1]</a:t>
                </a:r>
              </a:p>
              <a:p>
                <a:r>
                  <a:rPr lang="en-US" dirty="0"/>
                  <a:t>If an index </a:t>
                </a:r>
                <a:r>
                  <a:rPr lang="en-US" dirty="0" err="1"/>
                  <a:t>i</a:t>
                </a:r>
                <a:r>
                  <a:rPr lang="en-US" dirty="0"/>
                  <a:t> of a node is given, we can find the indexes of parent, left-child and right-child as follows:</a:t>
                </a:r>
              </a:p>
              <a:p>
                <a:pPr lvl="1"/>
                <a:endParaRPr lang="en-US" dirty="0"/>
              </a:p>
              <a:p>
                <a:pPr marL="457200" lvl="1" indent="0">
                  <a:buNone/>
                </a:pPr>
                <a:endParaRPr lang="en-US" dirty="0"/>
              </a:p>
              <a:p>
                <a:r>
                  <a:rPr lang="en-US" dirty="0"/>
                  <a:t>Heap Types</a:t>
                </a:r>
              </a:p>
              <a:p>
                <a:pPr lvl="1"/>
                <a:r>
                  <a:rPr lang="en-US" dirty="0"/>
                  <a:t>Max-heap: A heap in which value of parent is greater than equal to children</a:t>
                </a:r>
              </a:p>
              <a:p>
                <a:pPr lvl="2"/>
                <a:r>
                  <a:rPr lang="en-US" b="0" dirty="0"/>
                  <a:t>Max heap property: For a node </a:t>
                </a:r>
                <a:r>
                  <a:rPr lang="en-US" b="1" dirty="0" err="1">
                    <a:solidFill>
                      <a:srgbClr val="FFFF00"/>
                    </a:solidFill>
                  </a:rPr>
                  <a:t>i</a:t>
                </a:r>
                <a:r>
                  <a:rPr lang="en-US" b="0" dirty="0"/>
                  <a:t>, </a:t>
                </a:r>
                <a14:m>
                  <m:oMath xmlns:m="http://schemas.openxmlformats.org/officeDocument/2006/math">
                    <m:r>
                      <a:rPr lang="en-US" b="1" i="1" smtClean="0">
                        <a:solidFill>
                          <a:srgbClr val="FFFF00"/>
                        </a:solidFill>
                        <a:latin typeface="Cambria Math" panose="02040503050406030204" pitchFamily="18" charset="0"/>
                      </a:rPr>
                      <m:t>𝑨</m:t>
                    </m:r>
                    <m:d>
                      <m:dPr>
                        <m:begChr m:val="["/>
                        <m:endChr m:val="]"/>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𝑷𝒂𝒓𝒆𝒏𝒕</m:t>
                        </m:r>
                        <m:d>
                          <m:dPr>
                            <m:begChr m:val="["/>
                            <m:endChr m:val="]"/>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𝒊</m:t>
                            </m:r>
                          </m:e>
                        </m:d>
                      </m:e>
                    </m:d>
                    <m:r>
                      <a:rPr lang="en-US" b="1" i="1" smtClean="0">
                        <a:solidFill>
                          <a:srgbClr val="FFFF00"/>
                        </a:solidFill>
                        <a:latin typeface="Cambria Math" panose="02040503050406030204" pitchFamily="18" charset="0"/>
                        <a:ea typeface="Cambria Math" panose="02040503050406030204" pitchFamily="18" charset="0"/>
                      </a:rPr>
                      <m:t>≥</m:t>
                    </m:r>
                    <m:r>
                      <a:rPr lang="en-US" b="1" i="1" smtClean="0">
                        <a:solidFill>
                          <a:srgbClr val="FFFF00"/>
                        </a:solidFill>
                        <a:latin typeface="Cambria Math" panose="02040503050406030204" pitchFamily="18" charset="0"/>
                        <a:ea typeface="Cambria Math" panose="02040503050406030204" pitchFamily="18" charset="0"/>
                      </a:rPr>
                      <m:t>𝑨</m:t>
                    </m:r>
                    <m:r>
                      <a:rPr lang="en-US" b="1" i="1" smtClean="0">
                        <a:solidFill>
                          <a:srgbClr val="FFFF00"/>
                        </a:solidFill>
                        <a:latin typeface="Cambria Math" panose="02040503050406030204" pitchFamily="18" charset="0"/>
                        <a:ea typeface="Cambria Math" panose="02040503050406030204" pitchFamily="18" charset="0"/>
                      </a:rPr>
                      <m:t>[</m:t>
                    </m:r>
                    <m:r>
                      <a:rPr lang="en-US" b="1" i="1" smtClean="0">
                        <a:solidFill>
                          <a:srgbClr val="FFFF00"/>
                        </a:solidFill>
                        <a:latin typeface="Cambria Math" panose="02040503050406030204" pitchFamily="18" charset="0"/>
                        <a:ea typeface="Cambria Math" panose="02040503050406030204" pitchFamily="18" charset="0"/>
                      </a:rPr>
                      <m:t>𝒊</m:t>
                    </m:r>
                    <m:r>
                      <a:rPr lang="en-US" b="1" i="1" smtClean="0">
                        <a:solidFill>
                          <a:srgbClr val="FFFF00"/>
                        </a:solidFill>
                        <a:latin typeface="Cambria Math" panose="02040503050406030204" pitchFamily="18" charset="0"/>
                        <a:ea typeface="Cambria Math" panose="02040503050406030204" pitchFamily="18" charset="0"/>
                      </a:rPr>
                      <m:t>]</m:t>
                    </m:r>
                  </m:oMath>
                </a14:m>
                <a:r>
                  <a:rPr lang="en-US" b="1" dirty="0">
                    <a:solidFill>
                      <a:srgbClr val="FFFF00"/>
                    </a:solidFill>
                  </a:rPr>
                  <a:t>. </a:t>
                </a:r>
              </a:p>
              <a:p>
                <a:pPr lvl="1"/>
                <a:r>
                  <a:rPr lang="en-US" dirty="0"/>
                  <a:t>Min-heap: A heap in which value of parent is less than or equal to children</a:t>
                </a:r>
              </a:p>
              <a:p>
                <a:pPr lvl="2"/>
                <a:r>
                  <a:rPr lang="en-US" dirty="0"/>
                  <a:t>Min heap property: For a node </a:t>
                </a:r>
                <a:r>
                  <a:rPr lang="en-US" b="1" dirty="0" err="1">
                    <a:solidFill>
                      <a:srgbClr val="FFFF00"/>
                    </a:solidFill>
                  </a:rPr>
                  <a:t>i</a:t>
                </a:r>
                <a:r>
                  <a:rPr lang="en-US" dirty="0"/>
                  <a:t>, </a:t>
                </a:r>
                <a14:m>
                  <m:oMath xmlns:m="http://schemas.openxmlformats.org/officeDocument/2006/math">
                    <m:r>
                      <a:rPr lang="en-US" b="1" i="1">
                        <a:solidFill>
                          <a:srgbClr val="FFFF00"/>
                        </a:solidFill>
                        <a:latin typeface="Cambria Math" panose="02040503050406030204" pitchFamily="18" charset="0"/>
                      </a:rPr>
                      <m:t>𝑨</m:t>
                    </m:r>
                    <m:d>
                      <m:dPr>
                        <m:begChr m:val="["/>
                        <m:endChr m:val="]"/>
                        <m:ctrlPr>
                          <a:rPr lang="en-US" b="1" i="1">
                            <a:solidFill>
                              <a:srgbClr val="FFFF00"/>
                            </a:solidFill>
                            <a:latin typeface="Cambria Math" panose="02040503050406030204" pitchFamily="18" charset="0"/>
                          </a:rPr>
                        </m:ctrlPr>
                      </m:dPr>
                      <m:e>
                        <m:r>
                          <a:rPr lang="en-US" b="1" i="1">
                            <a:solidFill>
                              <a:srgbClr val="FFFF00"/>
                            </a:solidFill>
                            <a:latin typeface="Cambria Math" panose="02040503050406030204" pitchFamily="18" charset="0"/>
                          </a:rPr>
                          <m:t>𝑷𝒂𝒓𝒆𝒏𝒕</m:t>
                        </m:r>
                        <m:d>
                          <m:dPr>
                            <m:begChr m:val="["/>
                            <m:endChr m:val="]"/>
                            <m:ctrlPr>
                              <a:rPr lang="en-US" b="1" i="1">
                                <a:solidFill>
                                  <a:srgbClr val="FFFF00"/>
                                </a:solidFill>
                                <a:latin typeface="Cambria Math" panose="02040503050406030204" pitchFamily="18" charset="0"/>
                              </a:rPr>
                            </m:ctrlPr>
                          </m:dPr>
                          <m:e>
                            <m:r>
                              <a:rPr lang="en-US" b="1" i="1">
                                <a:solidFill>
                                  <a:srgbClr val="FFFF00"/>
                                </a:solidFill>
                                <a:latin typeface="Cambria Math" panose="02040503050406030204" pitchFamily="18" charset="0"/>
                              </a:rPr>
                              <m:t>𝒊</m:t>
                            </m:r>
                          </m:e>
                        </m:d>
                      </m:e>
                    </m:d>
                    <m:r>
                      <a:rPr lang="en-US" b="1" i="1">
                        <a:solidFill>
                          <a:srgbClr val="FFFF00"/>
                        </a:solidFill>
                        <a:latin typeface="Cambria Math" panose="02040503050406030204" pitchFamily="18" charset="0"/>
                      </a:rPr>
                      <m:t>≤</m:t>
                    </m:r>
                    <m:r>
                      <a:rPr lang="en-US" b="1" i="1">
                        <a:solidFill>
                          <a:srgbClr val="FFFF00"/>
                        </a:solidFill>
                        <a:latin typeface="Cambria Math" panose="02040503050406030204" pitchFamily="18" charset="0"/>
                      </a:rPr>
                      <m:t>𝑨</m:t>
                    </m:r>
                    <m:r>
                      <a:rPr lang="en-US" b="1" i="1">
                        <a:solidFill>
                          <a:srgbClr val="FFFF00"/>
                        </a:solidFill>
                        <a:latin typeface="Cambria Math" panose="02040503050406030204" pitchFamily="18" charset="0"/>
                      </a:rPr>
                      <m:t>[</m:t>
                    </m:r>
                    <m:r>
                      <a:rPr lang="en-US" b="1" i="1">
                        <a:solidFill>
                          <a:srgbClr val="FFFF00"/>
                        </a:solidFill>
                        <a:latin typeface="Cambria Math" panose="02040503050406030204" pitchFamily="18" charset="0"/>
                      </a:rPr>
                      <m:t>𝒊</m:t>
                    </m:r>
                    <m:r>
                      <a:rPr lang="en-US" b="1" i="1">
                        <a:solidFill>
                          <a:srgbClr val="FFFF00"/>
                        </a:solidFill>
                        <a:latin typeface="Cambria Math" panose="02040503050406030204" pitchFamily="18" charset="0"/>
                      </a:rPr>
                      <m:t>]</m:t>
                    </m:r>
                  </m:oMath>
                </a14:m>
                <a:endParaRPr lang="en-US" b="1" i="1" dirty="0">
                  <a:solidFill>
                    <a:srgbClr val="FFFF00"/>
                  </a:solidFill>
                  <a:latin typeface="Cambria Math" panose="02040503050406030204" pitchFamily="18" charset="0"/>
                </a:endParaRPr>
              </a:p>
              <a:p>
                <a:pPr lvl="1"/>
                <a:r>
                  <a:rPr lang="en-US" dirty="0"/>
                  <a:t>Max and min heaps have different applications however the concept is same</a:t>
                </a:r>
              </a:p>
              <a:p>
                <a:pPr lvl="2"/>
                <a:endParaRPr lang="en-US" b="1" i="1" dirty="0">
                  <a:solidFill>
                    <a:srgbClr val="FFFF0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AE6A0C37-4A76-42AE-BDA1-D49BC70D62DF}"/>
                  </a:ext>
                </a:extLst>
              </p:cNvPr>
              <p:cNvSpPr>
                <a:spLocks noGrp="1" noRot="1" noChangeAspect="1" noMove="1" noResize="1" noEditPoints="1" noAdjustHandles="1" noChangeArrowheads="1" noChangeShapeType="1" noTextEdit="1"/>
              </p:cNvSpPr>
              <p:nvPr>
                <p:ph idx="1"/>
              </p:nvPr>
            </p:nvSpPr>
            <p:spPr>
              <a:xfrm>
                <a:off x="1063556" y="2219509"/>
                <a:ext cx="10482333" cy="4490946"/>
              </a:xfrm>
              <a:blipFill>
                <a:blip r:embed="rId2"/>
                <a:stretch>
                  <a:fillRect l="-233" t="-67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8EB3C5A-A22F-4D76-99CF-13B1741BCC5E}"/>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F05C00F6-F827-4882-914E-DDE0BC821D0E}"/>
              </a:ext>
            </a:extLst>
          </p:cNvPr>
          <p:cNvSpPr>
            <a:spLocks noGrp="1"/>
          </p:cNvSpPr>
          <p:nvPr>
            <p:ph type="sldNum" sz="quarter" idx="12"/>
          </p:nvPr>
        </p:nvSpPr>
        <p:spPr/>
        <p:txBody>
          <a:bodyPr/>
          <a:lstStyle/>
          <a:p>
            <a:fld id="{C9330682-99BE-4071-AC2E-0FDA91FFAE9F}" type="slidenum">
              <a:rPr lang="en-US" smtClean="0"/>
              <a:t>7</a:t>
            </a:fld>
            <a:endParaRPr lang="en-US"/>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00D511DC-A54D-4990-8A11-5B16072AB62A}"/>
                  </a:ext>
                </a:extLst>
              </p:cNvPr>
              <p:cNvSpPr/>
              <p:nvPr/>
            </p:nvSpPr>
            <p:spPr>
              <a:xfrm>
                <a:off x="1892636" y="3445362"/>
                <a:ext cx="2400413"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𝑃𝑎𝑟𝑒𝑛𝑡</m:t>
                      </m:r>
                      <m:r>
                        <a:rPr lang="en-US" i="1" dirty="0" smtClean="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	</m:t>
                      </m:r>
                    </m:oMath>
                  </m:oMathPara>
                </a14:m>
                <a:endParaRPr lang="en-US" dirty="0"/>
              </a:p>
              <a:p>
                <a:pPr lvl="1"/>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𝑟𝑒𝑡𝑢𝑟𝑛</m:t>
                      </m:r>
                      <m:r>
                        <a:rPr lang="en-US" b="0" i="1"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𝑖</m:t>
                          </m:r>
                          <m:r>
                            <a:rPr lang="en-US" b="0" i="1" dirty="0" smtClean="0">
                              <a:latin typeface="Cambria Math" panose="02040503050406030204" pitchFamily="18" charset="0"/>
                            </a:rPr>
                            <m:t>/2</m:t>
                          </m:r>
                        </m:e>
                      </m:d>
                      <m:r>
                        <a:rPr lang="en-US" i="1" dirty="0">
                          <a:latin typeface="Cambria Math" panose="02040503050406030204" pitchFamily="18" charset="0"/>
                        </a:rPr>
                        <m:t> </m:t>
                      </m:r>
                    </m:oMath>
                  </m:oMathPara>
                </a14:m>
                <a:endParaRPr lang="en-US" dirty="0"/>
              </a:p>
            </p:txBody>
          </p:sp>
        </mc:Choice>
        <mc:Fallback>
          <p:sp>
            <p:nvSpPr>
              <p:cNvPr id="6" name="Rectangle 5">
                <a:extLst>
                  <a:ext uri="{FF2B5EF4-FFF2-40B4-BE49-F238E27FC236}">
                    <a16:creationId xmlns:a16="http://schemas.microsoft.com/office/drawing/2014/main" id="{00D511DC-A54D-4990-8A11-5B16072AB62A}"/>
                  </a:ext>
                </a:extLst>
              </p:cNvPr>
              <p:cNvSpPr>
                <a:spLocks noRot="1" noChangeAspect="1" noMove="1" noResize="1" noEditPoints="1" noAdjustHandles="1" noChangeArrowheads="1" noChangeShapeType="1" noTextEdit="1"/>
              </p:cNvSpPr>
              <p:nvPr/>
            </p:nvSpPr>
            <p:spPr>
              <a:xfrm>
                <a:off x="1892636" y="3445362"/>
                <a:ext cx="2400413" cy="646331"/>
              </a:xfrm>
              <a:prstGeom prst="rect">
                <a:avLst/>
              </a:prstGeom>
              <a:blipFill>
                <a:blip r:embed="rId3"/>
                <a:stretch>
                  <a:fillRect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BC37B9F0-839A-4EB6-9861-BC26A2818AE8}"/>
                  </a:ext>
                </a:extLst>
              </p:cNvPr>
              <p:cNvSpPr/>
              <p:nvPr/>
            </p:nvSpPr>
            <p:spPr>
              <a:xfrm>
                <a:off x="4370787" y="3445361"/>
                <a:ext cx="2400411"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𝐿𝑒𝑓𝑡</m:t>
                      </m:r>
                      <m:r>
                        <a:rPr lang="en-US" i="1" dirty="0" smtClean="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	</m:t>
                      </m:r>
                    </m:oMath>
                  </m:oMathPara>
                </a14:m>
                <a:endParaRPr lang="en-US" dirty="0"/>
              </a:p>
              <a:p>
                <a:pPr lvl="1"/>
                <a14:m>
                  <m:oMath xmlns:m="http://schemas.openxmlformats.org/officeDocument/2006/math">
                    <m:r>
                      <a:rPr lang="en-US" i="1" dirty="0">
                        <a:latin typeface="Cambria Math" panose="02040503050406030204" pitchFamily="18" charset="0"/>
                      </a:rPr>
                      <m:t>𝑟𝑒𝑡𝑢𝑟𝑛</m:t>
                    </m:r>
                    <m:r>
                      <a:rPr lang="en-US" b="0" i="1" dirty="0" smtClean="0">
                        <a:latin typeface="Cambria Math" panose="02040503050406030204" pitchFamily="18" charset="0"/>
                      </a:rPr>
                      <m:t> 2∗</m:t>
                    </m:r>
                    <m:r>
                      <a:rPr lang="en-US" b="0" i="1" dirty="0" smtClean="0">
                        <a:latin typeface="Cambria Math" panose="02040503050406030204" pitchFamily="18" charset="0"/>
                      </a:rPr>
                      <m:t>𝑖</m:t>
                    </m:r>
                  </m:oMath>
                </a14:m>
                <a:r>
                  <a:rPr lang="en-US" dirty="0"/>
                  <a:t> </a:t>
                </a:r>
              </a:p>
            </p:txBody>
          </p:sp>
        </mc:Choice>
        <mc:Fallback>
          <p:sp>
            <p:nvSpPr>
              <p:cNvPr id="7" name="Rectangle 6">
                <a:extLst>
                  <a:ext uri="{FF2B5EF4-FFF2-40B4-BE49-F238E27FC236}">
                    <a16:creationId xmlns:a16="http://schemas.microsoft.com/office/drawing/2014/main" id="{BC37B9F0-839A-4EB6-9861-BC26A2818AE8}"/>
                  </a:ext>
                </a:extLst>
              </p:cNvPr>
              <p:cNvSpPr>
                <a:spLocks noRot="1" noChangeAspect="1" noMove="1" noResize="1" noEditPoints="1" noAdjustHandles="1" noChangeArrowheads="1" noChangeShapeType="1" noTextEdit="1"/>
              </p:cNvSpPr>
              <p:nvPr/>
            </p:nvSpPr>
            <p:spPr>
              <a:xfrm>
                <a:off x="4370787" y="3445361"/>
                <a:ext cx="2400411" cy="646331"/>
              </a:xfrm>
              <a:prstGeom prst="rect">
                <a:avLst/>
              </a:prstGeom>
              <a:blipFill>
                <a:blip r:embed="rId4"/>
                <a:stretch>
                  <a:fillRect l="-5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DBA7B58D-49A5-42F6-BF40-841B6C94013D}"/>
                  </a:ext>
                </a:extLst>
              </p:cNvPr>
              <p:cNvSpPr/>
              <p:nvPr/>
            </p:nvSpPr>
            <p:spPr>
              <a:xfrm>
                <a:off x="6848936" y="3445360"/>
                <a:ext cx="2396042"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𝑅𝑖𝑔h𝑡</m:t>
                      </m:r>
                      <m:r>
                        <a:rPr lang="en-US" i="1" dirty="0" smtClean="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	</m:t>
                      </m:r>
                    </m:oMath>
                  </m:oMathPara>
                </a14:m>
                <a:endParaRPr lang="en-US" dirty="0"/>
              </a:p>
              <a:p>
                <a:pPr lvl="1"/>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𝑟𝑒𝑡𝑢𝑟𝑛</m:t>
                      </m:r>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2∗</m:t>
                          </m:r>
                          <m:r>
                            <a:rPr lang="en-US" b="0" i="1" dirty="0" smtClean="0">
                              <a:latin typeface="Cambria Math" panose="02040503050406030204" pitchFamily="18" charset="0"/>
                            </a:rPr>
                            <m:t>𝑖</m:t>
                          </m:r>
                        </m:e>
                      </m:d>
                      <m:r>
                        <a:rPr lang="en-US" b="0" i="1" dirty="0" smtClean="0">
                          <a:latin typeface="Cambria Math" panose="02040503050406030204" pitchFamily="18" charset="0"/>
                        </a:rPr>
                        <m:t>+1</m:t>
                      </m:r>
                    </m:oMath>
                  </m:oMathPara>
                </a14:m>
                <a:endParaRPr lang="en-US" dirty="0"/>
              </a:p>
            </p:txBody>
          </p:sp>
        </mc:Choice>
        <mc:Fallback>
          <p:sp>
            <p:nvSpPr>
              <p:cNvPr id="8" name="Rectangle 7">
                <a:extLst>
                  <a:ext uri="{FF2B5EF4-FFF2-40B4-BE49-F238E27FC236}">
                    <a16:creationId xmlns:a16="http://schemas.microsoft.com/office/drawing/2014/main" id="{DBA7B58D-49A5-42F6-BF40-841B6C94013D}"/>
                  </a:ext>
                </a:extLst>
              </p:cNvPr>
              <p:cNvSpPr>
                <a:spLocks noRot="1" noChangeAspect="1" noMove="1" noResize="1" noEditPoints="1" noAdjustHandles="1" noChangeArrowheads="1" noChangeShapeType="1" noTextEdit="1"/>
              </p:cNvSpPr>
              <p:nvPr/>
            </p:nvSpPr>
            <p:spPr>
              <a:xfrm>
                <a:off x="6848936" y="3445360"/>
                <a:ext cx="2396042" cy="646331"/>
              </a:xfrm>
              <a:prstGeom prst="rect">
                <a:avLst/>
              </a:prstGeom>
              <a:blipFill>
                <a:blip r:embed="rId5"/>
                <a:stretch>
                  <a:fillRect l="-506"/>
                </a:stretch>
              </a:blipFill>
            </p:spPr>
            <p:txBody>
              <a:bodyPr/>
              <a:lstStyle/>
              <a:p>
                <a:r>
                  <a:rPr lang="en-US">
                    <a:noFill/>
                  </a:rPr>
                  <a:t> </a:t>
                </a:r>
              </a:p>
            </p:txBody>
          </p:sp>
        </mc:Fallback>
      </mc:AlternateContent>
      <p:graphicFrame>
        <p:nvGraphicFramePr>
          <p:cNvPr id="9" name="Table 8">
            <a:extLst>
              <a:ext uri="{FF2B5EF4-FFF2-40B4-BE49-F238E27FC236}">
                <a16:creationId xmlns:a16="http://schemas.microsoft.com/office/drawing/2014/main" id="{FFB6610E-D56E-42A0-83DC-EFA4CB5F9D25}"/>
              </a:ext>
            </a:extLst>
          </p:cNvPr>
          <p:cNvGraphicFramePr>
            <a:graphicFrameLocks noGrp="1"/>
          </p:cNvGraphicFramePr>
          <p:nvPr>
            <p:extLst>
              <p:ext uri="{D42A27DB-BD31-4B8C-83A1-F6EECF244321}">
                <p14:modId xmlns:p14="http://schemas.microsoft.com/office/powerpoint/2010/main" val="2655223207"/>
              </p:ext>
            </p:extLst>
          </p:nvPr>
        </p:nvGraphicFramePr>
        <p:xfrm>
          <a:off x="3427318" y="1461244"/>
          <a:ext cx="5654090" cy="370840"/>
        </p:xfrm>
        <a:graphic>
          <a:graphicData uri="http://schemas.openxmlformats.org/drawingml/2006/table">
            <a:tbl>
              <a:tblPr firstRow="1" bandRow="1">
                <a:tableStyleId>{00A15C55-8517-42AA-B614-E9B94910E393}</a:tableStyleId>
              </a:tblPr>
              <a:tblGrid>
                <a:gridCol w="565409">
                  <a:extLst>
                    <a:ext uri="{9D8B030D-6E8A-4147-A177-3AD203B41FA5}">
                      <a16:colId xmlns:a16="http://schemas.microsoft.com/office/drawing/2014/main" val="981163745"/>
                    </a:ext>
                  </a:extLst>
                </a:gridCol>
                <a:gridCol w="565409">
                  <a:extLst>
                    <a:ext uri="{9D8B030D-6E8A-4147-A177-3AD203B41FA5}">
                      <a16:colId xmlns:a16="http://schemas.microsoft.com/office/drawing/2014/main" val="3715376994"/>
                    </a:ext>
                  </a:extLst>
                </a:gridCol>
                <a:gridCol w="565409">
                  <a:extLst>
                    <a:ext uri="{9D8B030D-6E8A-4147-A177-3AD203B41FA5}">
                      <a16:colId xmlns:a16="http://schemas.microsoft.com/office/drawing/2014/main" val="1020160478"/>
                    </a:ext>
                  </a:extLst>
                </a:gridCol>
                <a:gridCol w="565409">
                  <a:extLst>
                    <a:ext uri="{9D8B030D-6E8A-4147-A177-3AD203B41FA5}">
                      <a16:colId xmlns:a16="http://schemas.microsoft.com/office/drawing/2014/main" val="3646623381"/>
                    </a:ext>
                  </a:extLst>
                </a:gridCol>
                <a:gridCol w="565409">
                  <a:extLst>
                    <a:ext uri="{9D8B030D-6E8A-4147-A177-3AD203B41FA5}">
                      <a16:colId xmlns:a16="http://schemas.microsoft.com/office/drawing/2014/main" val="3673287368"/>
                    </a:ext>
                  </a:extLst>
                </a:gridCol>
                <a:gridCol w="565409">
                  <a:extLst>
                    <a:ext uri="{9D8B030D-6E8A-4147-A177-3AD203B41FA5}">
                      <a16:colId xmlns:a16="http://schemas.microsoft.com/office/drawing/2014/main" val="3188407779"/>
                    </a:ext>
                  </a:extLst>
                </a:gridCol>
                <a:gridCol w="565409">
                  <a:extLst>
                    <a:ext uri="{9D8B030D-6E8A-4147-A177-3AD203B41FA5}">
                      <a16:colId xmlns:a16="http://schemas.microsoft.com/office/drawing/2014/main" val="4146953726"/>
                    </a:ext>
                  </a:extLst>
                </a:gridCol>
                <a:gridCol w="565409">
                  <a:extLst>
                    <a:ext uri="{9D8B030D-6E8A-4147-A177-3AD203B41FA5}">
                      <a16:colId xmlns:a16="http://schemas.microsoft.com/office/drawing/2014/main" val="807544942"/>
                    </a:ext>
                  </a:extLst>
                </a:gridCol>
                <a:gridCol w="565409">
                  <a:extLst>
                    <a:ext uri="{9D8B030D-6E8A-4147-A177-3AD203B41FA5}">
                      <a16:colId xmlns:a16="http://schemas.microsoft.com/office/drawing/2014/main" val="3536035699"/>
                    </a:ext>
                  </a:extLst>
                </a:gridCol>
                <a:gridCol w="565409">
                  <a:extLst>
                    <a:ext uri="{9D8B030D-6E8A-4147-A177-3AD203B41FA5}">
                      <a16:colId xmlns:a16="http://schemas.microsoft.com/office/drawing/2014/main" val="4158405100"/>
                    </a:ext>
                  </a:extLst>
                </a:gridCol>
              </a:tblGrid>
              <a:tr h="370840">
                <a:tc>
                  <a:txBody>
                    <a:bodyPr/>
                    <a:lstStyle/>
                    <a:p>
                      <a:pPr algn="ctr"/>
                      <a:r>
                        <a:rPr lang="en-US" dirty="0"/>
                        <a:t>16</a:t>
                      </a:r>
                    </a:p>
                  </a:txBody>
                  <a:tcPr/>
                </a:tc>
                <a:tc>
                  <a:txBody>
                    <a:bodyPr/>
                    <a:lstStyle/>
                    <a:p>
                      <a:pPr algn="ctr"/>
                      <a:r>
                        <a:rPr lang="en-US" dirty="0"/>
                        <a:t>14</a:t>
                      </a:r>
                    </a:p>
                  </a:txBody>
                  <a:tcPr/>
                </a:tc>
                <a:tc>
                  <a:txBody>
                    <a:bodyPr/>
                    <a:lstStyle/>
                    <a:p>
                      <a:pPr algn="ctr"/>
                      <a:r>
                        <a:rPr lang="en-US" dirty="0"/>
                        <a:t>10</a:t>
                      </a:r>
                    </a:p>
                  </a:txBody>
                  <a:tcPr/>
                </a:tc>
                <a:tc>
                  <a:txBody>
                    <a:bodyPr/>
                    <a:lstStyle/>
                    <a:p>
                      <a:pPr algn="ctr"/>
                      <a:r>
                        <a:rPr lang="en-US" dirty="0"/>
                        <a:t>8</a:t>
                      </a:r>
                    </a:p>
                  </a:txBody>
                  <a:tcPr/>
                </a:tc>
                <a:tc>
                  <a:txBody>
                    <a:bodyPr/>
                    <a:lstStyle/>
                    <a:p>
                      <a:pPr algn="ctr"/>
                      <a:r>
                        <a:rPr lang="en-US" dirty="0"/>
                        <a:t>7</a:t>
                      </a:r>
                    </a:p>
                  </a:txBody>
                  <a:tcPr/>
                </a:tc>
                <a:tc>
                  <a:txBody>
                    <a:bodyPr/>
                    <a:lstStyle/>
                    <a:p>
                      <a:pPr algn="ctr"/>
                      <a:r>
                        <a:rPr lang="en-US" dirty="0"/>
                        <a:t>9</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264416292"/>
                  </a:ext>
                </a:extLst>
              </a:tr>
            </a:tbl>
          </a:graphicData>
        </a:graphic>
      </p:graphicFrame>
      <p:graphicFrame>
        <p:nvGraphicFramePr>
          <p:cNvPr id="10" name="Table 9">
            <a:extLst>
              <a:ext uri="{FF2B5EF4-FFF2-40B4-BE49-F238E27FC236}">
                <a16:creationId xmlns:a16="http://schemas.microsoft.com/office/drawing/2014/main" id="{1275CB25-2B19-41CF-8521-EA8FA2286512}"/>
              </a:ext>
            </a:extLst>
          </p:cNvPr>
          <p:cNvGraphicFramePr>
            <a:graphicFrameLocks noGrp="1"/>
          </p:cNvGraphicFramePr>
          <p:nvPr>
            <p:extLst>
              <p:ext uri="{D42A27DB-BD31-4B8C-83A1-F6EECF244321}">
                <p14:modId xmlns:p14="http://schemas.microsoft.com/office/powerpoint/2010/main" val="2343018280"/>
              </p:ext>
            </p:extLst>
          </p:nvPr>
        </p:nvGraphicFramePr>
        <p:xfrm>
          <a:off x="3427318" y="1848669"/>
          <a:ext cx="5654090" cy="370840"/>
        </p:xfrm>
        <a:graphic>
          <a:graphicData uri="http://schemas.openxmlformats.org/drawingml/2006/table">
            <a:tbl>
              <a:tblPr firstRow="1" bandRow="1">
                <a:tableStyleId>{D27102A9-8310-4765-A935-A1911B00CA55}</a:tableStyleId>
              </a:tblPr>
              <a:tblGrid>
                <a:gridCol w="565409">
                  <a:extLst>
                    <a:ext uri="{9D8B030D-6E8A-4147-A177-3AD203B41FA5}">
                      <a16:colId xmlns:a16="http://schemas.microsoft.com/office/drawing/2014/main" val="981163745"/>
                    </a:ext>
                  </a:extLst>
                </a:gridCol>
                <a:gridCol w="565409">
                  <a:extLst>
                    <a:ext uri="{9D8B030D-6E8A-4147-A177-3AD203B41FA5}">
                      <a16:colId xmlns:a16="http://schemas.microsoft.com/office/drawing/2014/main" val="3715376994"/>
                    </a:ext>
                  </a:extLst>
                </a:gridCol>
                <a:gridCol w="565409">
                  <a:extLst>
                    <a:ext uri="{9D8B030D-6E8A-4147-A177-3AD203B41FA5}">
                      <a16:colId xmlns:a16="http://schemas.microsoft.com/office/drawing/2014/main" val="1020160478"/>
                    </a:ext>
                  </a:extLst>
                </a:gridCol>
                <a:gridCol w="565409">
                  <a:extLst>
                    <a:ext uri="{9D8B030D-6E8A-4147-A177-3AD203B41FA5}">
                      <a16:colId xmlns:a16="http://schemas.microsoft.com/office/drawing/2014/main" val="3646623381"/>
                    </a:ext>
                  </a:extLst>
                </a:gridCol>
                <a:gridCol w="565409">
                  <a:extLst>
                    <a:ext uri="{9D8B030D-6E8A-4147-A177-3AD203B41FA5}">
                      <a16:colId xmlns:a16="http://schemas.microsoft.com/office/drawing/2014/main" val="3673287368"/>
                    </a:ext>
                  </a:extLst>
                </a:gridCol>
                <a:gridCol w="565409">
                  <a:extLst>
                    <a:ext uri="{9D8B030D-6E8A-4147-A177-3AD203B41FA5}">
                      <a16:colId xmlns:a16="http://schemas.microsoft.com/office/drawing/2014/main" val="3188407779"/>
                    </a:ext>
                  </a:extLst>
                </a:gridCol>
                <a:gridCol w="565409">
                  <a:extLst>
                    <a:ext uri="{9D8B030D-6E8A-4147-A177-3AD203B41FA5}">
                      <a16:colId xmlns:a16="http://schemas.microsoft.com/office/drawing/2014/main" val="4146953726"/>
                    </a:ext>
                  </a:extLst>
                </a:gridCol>
                <a:gridCol w="565409">
                  <a:extLst>
                    <a:ext uri="{9D8B030D-6E8A-4147-A177-3AD203B41FA5}">
                      <a16:colId xmlns:a16="http://schemas.microsoft.com/office/drawing/2014/main" val="807544942"/>
                    </a:ext>
                  </a:extLst>
                </a:gridCol>
                <a:gridCol w="565409">
                  <a:extLst>
                    <a:ext uri="{9D8B030D-6E8A-4147-A177-3AD203B41FA5}">
                      <a16:colId xmlns:a16="http://schemas.microsoft.com/office/drawing/2014/main" val="3536035699"/>
                    </a:ext>
                  </a:extLst>
                </a:gridCol>
                <a:gridCol w="565409">
                  <a:extLst>
                    <a:ext uri="{9D8B030D-6E8A-4147-A177-3AD203B41FA5}">
                      <a16:colId xmlns:a16="http://schemas.microsoft.com/office/drawing/2014/main" val="4158405100"/>
                    </a:ext>
                  </a:extLst>
                </a:gridCol>
              </a:tblGrid>
              <a:tr h="37084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264416292"/>
                  </a:ext>
                </a:extLst>
              </a:tr>
            </a:tbl>
          </a:graphicData>
        </a:graphic>
      </p:graphicFrame>
    </p:spTree>
    <p:extLst>
      <p:ext uri="{BB962C8B-B14F-4D97-AF65-F5344CB8AC3E}">
        <p14:creationId xmlns:p14="http://schemas.microsoft.com/office/powerpoint/2010/main" val="231809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A913-B8DE-48C6-944E-DE3C573E4722}"/>
              </a:ext>
            </a:extLst>
          </p:cNvPr>
          <p:cNvSpPr>
            <a:spLocks noGrp="1"/>
          </p:cNvSpPr>
          <p:nvPr>
            <p:ph type="title"/>
          </p:nvPr>
        </p:nvSpPr>
        <p:spPr/>
        <p:txBody>
          <a:bodyPr/>
          <a:lstStyle/>
          <a:p>
            <a:r>
              <a:rPr lang="en-US" dirty="0"/>
              <a:t>Height of heap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73827F-2696-4DD8-BB55-ECD394138E9A}"/>
                  </a:ext>
                </a:extLst>
              </p:cNvPr>
              <p:cNvSpPr>
                <a:spLocks noGrp="1"/>
              </p:cNvSpPr>
              <p:nvPr>
                <p:ph idx="1"/>
              </p:nvPr>
            </p:nvSpPr>
            <p:spPr/>
            <p:txBody>
              <a:bodyPr/>
              <a:lstStyle/>
              <a:p>
                <a:r>
                  <a:rPr lang="en-US" dirty="0"/>
                  <a:t>Height of Heap: it is the number of edges from root to deepest node.</a:t>
                </a:r>
              </a:p>
              <a:p>
                <a:r>
                  <a:rPr lang="en-US" dirty="0"/>
                  <a:t>No. of levels in a tree are defined </a:t>
                </a:r>
                <a:r>
                  <a:rPr lang="en-US"/>
                  <a:t>by depth </a:t>
                </a:r>
                <a:r>
                  <a:rPr lang="en-US" dirty="0"/>
                  <a:t>of tree</a:t>
                </a:r>
              </a:p>
              <a:p>
                <a:r>
                  <a:rPr lang="en-US" dirty="0"/>
                  <a:t>For a binary tree of size n, the height of heap is given as</a:t>
                </a:r>
              </a:p>
              <a:p>
                <a:pPr lvl="1"/>
                <a14:m>
                  <m:oMath xmlns:m="http://schemas.openxmlformats.org/officeDocument/2006/math">
                    <m:d>
                      <m:dPr>
                        <m:begChr m:val="⌊"/>
                        <m:endChr m:val="⌋"/>
                        <m:ctrlPr>
                          <a:rPr lang="en-US"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𝑙𝑜𝑔𝑛</m:t>
                        </m:r>
                      </m:e>
                    </m:d>
                  </m:oMath>
                </a14:m>
                <a:endParaRPr lang="en-US" b="0" dirty="0">
                  <a:ea typeface="Cambria Math" panose="02040503050406030204" pitchFamily="18" charset="0"/>
                </a:endParaRPr>
              </a:p>
              <a:p>
                <a:r>
                  <a:rPr lang="en-US" b="0" dirty="0">
                    <a:ea typeface="Cambria Math" panose="02040503050406030204" pitchFamily="18" charset="0"/>
                  </a:rPr>
                  <a:t>Basic operations on heap take </a:t>
                </a:r>
                <a14:m>
                  <m:oMath xmlns:m="http://schemas.openxmlformats.org/officeDocument/2006/math">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𝑙𝑜𝑔𝑛</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endParaRPr lang="en-US" dirty="0"/>
              </a:p>
            </p:txBody>
          </p:sp>
        </mc:Choice>
        <mc:Fallback>
          <p:sp>
            <p:nvSpPr>
              <p:cNvPr id="3" name="Content Placeholder 2">
                <a:extLst>
                  <a:ext uri="{FF2B5EF4-FFF2-40B4-BE49-F238E27FC236}">
                    <a16:creationId xmlns:a16="http://schemas.microsoft.com/office/drawing/2014/main" id="{C573827F-2696-4DD8-BB55-ECD394138E9A}"/>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4C8902A-090A-4302-9A87-FD1D38789FD5}"/>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F67476A3-E9C2-4A7D-A9E4-D51615CE73CB}"/>
              </a:ext>
            </a:extLst>
          </p:cNvPr>
          <p:cNvSpPr>
            <a:spLocks noGrp="1"/>
          </p:cNvSpPr>
          <p:nvPr>
            <p:ph type="sldNum" sz="quarter" idx="12"/>
          </p:nvPr>
        </p:nvSpPr>
        <p:spPr/>
        <p:txBody>
          <a:bodyPr/>
          <a:lstStyle/>
          <a:p>
            <a:fld id="{C9330682-99BE-4071-AC2E-0FDA91FFAE9F}" type="slidenum">
              <a:rPr lang="en-US" smtClean="0"/>
              <a:t>8</a:t>
            </a:fld>
            <a:endParaRPr lang="en-US"/>
          </a:p>
        </p:txBody>
      </p:sp>
      <p:graphicFrame>
        <p:nvGraphicFramePr>
          <p:cNvPr id="6" name="Table 5">
            <a:extLst>
              <a:ext uri="{FF2B5EF4-FFF2-40B4-BE49-F238E27FC236}">
                <a16:creationId xmlns:a16="http://schemas.microsoft.com/office/drawing/2014/main" id="{E13F64F6-B60C-4EA3-AF8D-768C80260095}"/>
              </a:ext>
            </a:extLst>
          </p:cNvPr>
          <p:cNvGraphicFramePr>
            <a:graphicFrameLocks noGrp="1"/>
          </p:cNvGraphicFramePr>
          <p:nvPr>
            <p:extLst>
              <p:ext uri="{D42A27DB-BD31-4B8C-83A1-F6EECF244321}">
                <p14:modId xmlns:p14="http://schemas.microsoft.com/office/powerpoint/2010/main" val="1482787444"/>
              </p:ext>
            </p:extLst>
          </p:nvPr>
        </p:nvGraphicFramePr>
        <p:xfrm>
          <a:off x="8838622" y="2534443"/>
          <a:ext cx="3027835" cy="3337560"/>
        </p:xfrm>
        <a:graphic>
          <a:graphicData uri="http://schemas.openxmlformats.org/drawingml/2006/table">
            <a:tbl>
              <a:tblPr firstRow="1" bandRow="1">
                <a:tableStyleId>{00A15C55-8517-42AA-B614-E9B94910E393}</a:tableStyleId>
              </a:tblPr>
              <a:tblGrid>
                <a:gridCol w="1185783">
                  <a:extLst>
                    <a:ext uri="{9D8B030D-6E8A-4147-A177-3AD203B41FA5}">
                      <a16:colId xmlns:a16="http://schemas.microsoft.com/office/drawing/2014/main" val="2626732783"/>
                    </a:ext>
                  </a:extLst>
                </a:gridCol>
                <a:gridCol w="1842052">
                  <a:extLst>
                    <a:ext uri="{9D8B030D-6E8A-4147-A177-3AD203B41FA5}">
                      <a16:colId xmlns:a16="http://schemas.microsoft.com/office/drawing/2014/main" val="1894805051"/>
                    </a:ext>
                  </a:extLst>
                </a:gridCol>
              </a:tblGrid>
              <a:tr h="370840">
                <a:tc>
                  <a:txBody>
                    <a:bodyPr/>
                    <a:lstStyle/>
                    <a:p>
                      <a:r>
                        <a:rPr lang="en-US" dirty="0"/>
                        <a:t>Elements</a:t>
                      </a:r>
                    </a:p>
                  </a:txBody>
                  <a:tcPr/>
                </a:tc>
                <a:tc>
                  <a:txBody>
                    <a:bodyPr/>
                    <a:lstStyle/>
                    <a:p>
                      <a:r>
                        <a:rPr lang="en-US" dirty="0"/>
                        <a:t>Height of Heap</a:t>
                      </a:r>
                    </a:p>
                  </a:txBody>
                  <a:tcPr/>
                </a:tc>
                <a:extLst>
                  <a:ext uri="{0D108BD9-81ED-4DB2-BD59-A6C34878D82A}">
                    <a16:rowId xmlns:a16="http://schemas.microsoft.com/office/drawing/2014/main" val="3938488416"/>
                  </a:ext>
                </a:extLst>
              </a:tr>
              <a:tr h="370840">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285814427"/>
                  </a:ext>
                </a:extLst>
              </a:tr>
              <a:tr h="370840">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3444329954"/>
                  </a:ext>
                </a:extLst>
              </a:tr>
              <a:tr h="370840">
                <a:tc>
                  <a:txBody>
                    <a:bodyPr/>
                    <a:lstStyle/>
                    <a:p>
                      <a:r>
                        <a:rPr lang="en-US" dirty="0"/>
                        <a:t>3</a:t>
                      </a:r>
                    </a:p>
                  </a:txBody>
                  <a:tcPr/>
                </a:tc>
                <a:tc>
                  <a:txBody>
                    <a:bodyPr/>
                    <a:lstStyle/>
                    <a:p>
                      <a:r>
                        <a:rPr lang="en-US" dirty="0"/>
                        <a:t>1</a:t>
                      </a:r>
                    </a:p>
                  </a:txBody>
                  <a:tcPr/>
                </a:tc>
                <a:extLst>
                  <a:ext uri="{0D108BD9-81ED-4DB2-BD59-A6C34878D82A}">
                    <a16:rowId xmlns:a16="http://schemas.microsoft.com/office/drawing/2014/main" val="1282877313"/>
                  </a:ext>
                </a:extLst>
              </a:tr>
              <a:tr h="370840">
                <a:tc>
                  <a:txBody>
                    <a:bodyPr/>
                    <a:lstStyle/>
                    <a:p>
                      <a:r>
                        <a:rPr lang="en-US" dirty="0"/>
                        <a:t>4</a:t>
                      </a:r>
                    </a:p>
                  </a:txBody>
                  <a:tcPr/>
                </a:tc>
                <a:tc>
                  <a:txBody>
                    <a:bodyPr/>
                    <a:lstStyle/>
                    <a:p>
                      <a:r>
                        <a:rPr lang="en-US" dirty="0"/>
                        <a:t>2</a:t>
                      </a:r>
                    </a:p>
                  </a:txBody>
                  <a:tcPr/>
                </a:tc>
                <a:extLst>
                  <a:ext uri="{0D108BD9-81ED-4DB2-BD59-A6C34878D82A}">
                    <a16:rowId xmlns:a16="http://schemas.microsoft.com/office/drawing/2014/main" val="648353936"/>
                  </a:ext>
                </a:extLst>
              </a:tr>
              <a:tr h="370840">
                <a:tc>
                  <a:txBody>
                    <a:bodyPr/>
                    <a:lstStyle/>
                    <a:p>
                      <a:r>
                        <a:rPr lang="en-US" dirty="0"/>
                        <a:t>5</a:t>
                      </a:r>
                    </a:p>
                  </a:txBody>
                  <a:tcPr/>
                </a:tc>
                <a:tc>
                  <a:txBody>
                    <a:bodyPr/>
                    <a:lstStyle/>
                    <a:p>
                      <a:r>
                        <a:rPr lang="en-US" dirty="0"/>
                        <a:t>2</a:t>
                      </a:r>
                    </a:p>
                  </a:txBody>
                  <a:tcPr/>
                </a:tc>
                <a:extLst>
                  <a:ext uri="{0D108BD9-81ED-4DB2-BD59-A6C34878D82A}">
                    <a16:rowId xmlns:a16="http://schemas.microsoft.com/office/drawing/2014/main" val="4257127016"/>
                  </a:ext>
                </a:extLst>
              </a:tr>
              <a:tr h="370840">
                <a:tc>
                  <a:txBody>
                    <a:bodyPr/>
                    <a:lstStyle/>
                    <a:p>
                      <a:r>
                        <a:rPr lang="en-US" dirty="0"/>
                        <a:t>6</a:t>
                      </a:r>
                    </a:p>
                  </a:txBody>
                  <a:tcPr/>
                </a:tc>
                <a:tc>
                  <a:txBody>
                    <a:bodyPr/>
                    <a:lstStyle/>
                    <a:p>
                      <a:r>
                        <a:rPr lang="en-US" dirty="0"/>
                        <a:t>2</a:t>
                      </a:r>
                    </a:p>
                  </a:txBody>
                  <a:tcPr/>
                </a:tc>
                <a:extLst>
                  <a:ext uri="{0D108BD9-81ED-4DB2-BD59-A6C34878D82A}">
                    <a16:rowId xmlns:a16="http://schemas.microsoft.com/office/drawing/2014/main" val="3192143803"/>
                  </a:ext>
                </a:extLst>
              </a:tr>
              <a:tr h="370840">
                <a:tc>
                  <a:txBody>
                    <a:bodyPr/>
                    <a:lstStyle/>
                    <a:p>
                      <a:r>
                        <a:rPr lang="en-US" dirty="0"/>
                        <a:t>7</a:t>
                      </a:r>
                    </a:p>
                  </a:txBody>
                  <a:tcPr/>
                </a:tc>
                <a:tc>
                  <a:txBody>
                    <a:bodyPr/>
                    <a:lstStyle/>
                    <a:p>
                      <a:r>
                        <a:rPr lang="en-US" dirty="0"/>
                        <a:t>2</a:t>
                      </a:r>
                    </a:p>
                  </a:txBody>
                  <a:tcPr/>
                </a:tc>
                <a:extLst>
                  <a:ext uri="{0D108BD9-81ED-4DB2-BD59-A6C34878D82A}">
                    <a16:rowId xmlns:a16="http://schemas.microsoft.com/office/drawing/2014/main" val="2950209392"/>
                  </a:ext>
                </a:extLst>
              </a:tr>
              <a:tr h="370840">
                <a:tc>
                  <a:txBody>
                    <a:bodyPr/>
                    <a:lstStyle/>
                    <a:p>
                      <a:r>
                        <a:rPr lang="en-US" dirty="0"/>
                        <a:t>8</a:t>
                      </a:r>
                    </a:p>
                  </a:txBody>
                  <a:tcPr/>
                </a:tc>
                <a:tc>
                  <a:txBody>
                    <a:bodyPr/>
                    <a:lstStyle/>
                    <a:p>
                      <a:r>
                        <a:rPr lang="en-US" dirty="0"/>
                        <a:t>3</a:t>
                      </a:r>
                    </a:p>
                  </a:txBody>
                  <a:tcPr/>
                </a:tc>
                <a:extLst>
                  <a:ext uri="{0D108BD9-81ED-4DB2-BD59-A6C34878D82A}">
                    <a16:rowId xmlns:a16="http://schemas.microsoft.com/office/drawing/2014/main" val="2189004576"/>
                  </a:ext>
                </a:extLst>
              </a:tr>
            </a:tbl>
          </a:graphicData>
        </a:graphic>
      </p:graphicFrame>
    </p:spTree>
    <p:extLst>
      <p:ext uri="{BB962C8B-B14F-4D97-AF65-F5344CB8AC3E}">
        <p14:creationId xmlns:p14="http://schemas.microsoft.com/office/powerpoint/2010/main" val="3859213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55E3-942D-42BE-B34B-2DF97B14D984}"/>
              </a:ext>
            </a:extLst>
          </p:cNvPr>
          <p:cNvSpPr>
            <a:spLocks noGrp="1"/>
          </p:cNvSpPr>
          <p:nvPr>
            <p:ph type="title"/>
          </p:nvPr>
        </p:nvSpPr>
        <p:spPr/>
        <p:txBody>
          <a:bodyPr/>
          <a:lstStyle/>
          <a:p>
            <a:r>
              <a:rPr lang="en-US" dirty="0"/>
              <a:t>Maintaining Heap Property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C6C2C2-4DFB-414C-907A-085496096A9B}"/>
                  </a:ext>
                </a:extLst>
              </p:cNvPr>
              <p:cNvSpPr>
                <a:spLocks noGrp="1"/>
              </p:cNvSpPr>
              <p:nvPr>
                <p:ph idx="1"/>
              </p:nvPr>
            </p:nvSpPr>
            <p:spPr>
              <a:xfrm>
                <a:off x="545925" y="1853248"/>
                <a:ext cx="6437175" cy="4195481"/>
              </a:xfrm>
            </p:spPr>
            <p:txBody>
              <a:bodyPr>
                <a:normAutofit lnSpcReduction="10000"/>
              </a:bodyPr>
              <a:lstStyle/>
              <a:p>
                <a:r>
                  <a:rPr lang="en-US" dirty="0"/>
                  <a:t>Max heap property: For a node </a:t>
                </a:r>
                <a:r>
                  <a:rPr lang="en-US" b="1" dirty="0" err="1">
                    <a:solidFill>
                      <a:srgbClr val="FFFF00"/>
                    </a:solidFill>
                  </a:rPr>
                  <a:t>i</a:t>
                </a:r>
                <a:r>
                  <a:rPr lang="en-US" dirty="0"/>
                  <a:t>, </a:t>
                </a:r>
                <a14:m>
                  <m:oMath xmlns:m="http://schemas.openxmlformats.org/officeDocument/2006/math">
                    <m:r>
                      <a:rPr lang="en-US" b="1" i="1">
                        <a:solidFill>
                          <a:srgbClr val="FFFF00"/>
                        </a:solidFill>
                        <a:latin typeface="Cambria Math" panose="02040503050406030204" pitchFamily="18" charset="0"/>
                      </a:rPr>
                      <m:t>𝑨</m:t>
                    </m:r>
                    <m:d>
                      <m:dPr>
                        <m:begChr m:val="["/>
                        <m:endChr m:val="]"/>
                        <m:ctrlPr>
                          <a:rPr lang="en-US" b="1" i="1">
                            <a:solidFill>
                              <a:srgbClr val="FFFF00"/>
                            </a:solidFill>
                            <a:latin typeface="Cambria Math" panose="02040503050406030204" pitchFamily="18" charset="0"/>
                          </a:rPr>
                        </m:ctrlPr>
                      </m:dPr>
                      <m:e>
                        <m:r>
                          <a:rPr lang="en-US" b="1" i="1">
                            <a:solidFill>
                              <a:srgbClr val="FFFF00"/>
                            </a:solidFill>
                            <a:latin typeface="Cambria Math" panose="02040503050406030204" pitchFamily="18" charset="0"/>
                          </a:rPr>
                          <m:t>𝑷𝒂𝒓𝒆𝒏𝒕</m:t>
                        </m:r>
                        <m:d>
                          <m:dPr>
                            <m:begChr m:val="["/>
                            <m:endChr m:val="]"/>
                            <m:ctrlPr>
                              <a:rPr lang="en-US" b="1" i="1">
                                <a:solidFill>
                                  <a:srgbClr val="FFFF00"/>
                                </a:solidFill>
                                <a:latin typeface="Cambria Math" panose="02040503050406030204" pitchFamily="18" charset="0"/>
                              </a:rPr>
                            </m:ctrlPr>
                          </m:dPr>
                          <m:e>
                            <m:r>
                              <a:rPr lang="en-US" b="1" i="1">
                                <a:solidFill>
                                  <a:srgbClr val="FFFF00"/>
                                </a:solidFill>
                                <a:latin typeface="Cambria Math" panose="02040503050406030204" pitchFamily="18" charset="0"/>
                              </a:rPr>
                              <m:t>𝒊</m:t>
                            </m:r>
                          </m:e>
                        </m:d>
                      </m:e>
                    </m:d>
                    <m:r>
                      <a:rPr lang="en-US" b="1" i="1">
                        <a:solidFill>
                          <a:srgbClr val="FFFF00"/>
                        </a:solidFill>
                        <a:latin typeface="Cambria Math" panose="02040503050406030204" pitchFamily="18" charset="0"/>
                        <a:ea typeface="Cambria Math" panose="02040503050406030204" pitchFamily="18" charset="0"/>
                      </a:rPr>
                      <m:t>≥</m:t>
                    </m:r>
                    <m:r>
                      <a:rPr lang="en-US" b="1" i="1">
                        <a:solidFill>
                          <a:srgbClr val="FFFF00"/>
                        </a:solidFill>
                        <a:latin typeface="Cambria Math" panose="02040503050406030204" pitchFamily="18" charset="0"/>
                        <a:ea typeface="Cambria Math" panose="02040503050406030204" pitchFamily="18" charset="0"/>
                      </a:rPr>
                      <m:t>𝑨</m:t>
                    </m:r>
                    <m:r>
                      <a:rPr lang="en-US" b="1" i="1">
                        <a:solidFill>
                          <a:srgbClr val="FFFF00"/>
                        </a:solidFill>
                        <a:latin typeface="Cambria Math" panose="02040503050406030204" pitchFamily="18" charset="0"/>
                        <a:ea typeface="Cambria Math" panose="02040503050406030204" pitchFamily="18" charset="0"/>
                      </a:rPr>
                      <m:t>[</m:t>
                    </m:r>
                    <m:r>
                      <a:rPr lang="en-US" b="1" i="1">
                        <a:solidFill>
                          <a:srgbClr val="FFFF00"/>
                        </a:solidFill>
                        <a:latin typeface="Cambria Math" panose="02040503050406030204" pitchFamily="18" charset="0"/>
                        <a:ea typeface="Cambria Math" panose="02040503050406030204" pitchFamily="18" charset="0"/>
                      </a:rPr>
                      <m:t>𝒊</m:t>
                    </m:r>
                    <m:r>
                      <a:rPr lang="en-US" b="1" i="1">
                        <a:solidFill>
                          <a:srgbClr val="FFFF00"/>
                        </a:solidFill>
                        <a:latin typeface="Cambria Math" panose="02040503050406030204" pitchFamily="18" charset="0"/>
                        <a:ea typeface="Cambria Math" panose="02040503050406030204" pitchFamily="18" charset="0"/>
                      </a:rPr>
                      <m:t>]</m:t>
                    </m:r>
                  </m:oMath>
                </a14:m>
                <a:r>
                  <a:rPr lang="en-US" b="1" dirty="0">
                    <a:solidFill>
                      <a:srgbClr val="FFFF00"/>
                    </a:solidFill>
                  </a:rPr>
                  <a:t>. </a:t>
                </a:r>
              </a:p>
              <a:p>
                <a:r>
                  <a:rPr lang="en-US" dirty="0"/>
                  <a:t>To define algorithm to maintain max-heap property, we define a procedure named </a:t>
                </a:r>
                <a14:m>
                  <m:oMath xmlns:m="http://schemas.openxmlformats.org/officeDocument/2006/math">
                    <m:r>
                      <a:rPr lang="en-US" b="1" i="1" dirty="0" smtClean="0">
                        <a:solidFill>
                          <a:srgbClr val="FFFF00"/>
                        </a:solidFill>
                        <a:latin typeface="Cambria Math" panose="02040503050406030204" pitchFamily="18" charset="0"/>
                      </a:rPr>
                      <m:t>𝑴𝒂𝒙</m:t>
                    </m:r>
                    <m:r>
                      <a:rPr lang="en-US" b="1" i="1" dirty="0" smtClean="0">
                        <a:solidFill>
                          <a:srgbClr val="FFFF00"/>
                        </a:solidFill>
                        <a:latin typeface="Cambria Math" panose="02040503050406030204" pitchFamily="18" charset="0"/>
                      </a:rPr>
                      <m:t>_</m:t>
                    </m:r>
                    <m:r>
                      <a:rPr lang="en-US" b="1" i="1" dirty="0" smtClean="0">
                        <a:solidFill>
                          <a:srgbClr val="FFFF00"/>
                        </a:solidFill>
                        <a:latin typeface="Cambria Math" panose="02040503050406030204" pitchFamily="18" charset="0"/>
                      </a:rPr>
                      <m:t>𝑯𝒆𝒂𝒑𝒊𝒇𝒚</m:t>
                    </m:r>
                    <m:r>
                      <a:rPr lang="en-US" b="1" i="1" dirty="0" smtClean="0">
                        <a:solidFill>
                          <a:srgbClr val="FFFF00"/>
                        </a:solidFill>
                        <a:latin typeface="Cambria Math" panose="02040503050406030204" pitchFamily="18" charset="0"/>
                      </a:rPr>
                      <m:t>(</m:t>
                    </m:r>
                    <m:r>
                      <a:rPr lang="en-US" b="1" i="1" dirty="0" err="1" smtClean="0">
                        <a:solidFill>
                          <a:srgbClr val="FFFF00"/>
                        </a:solidFill>
                        <a:latin typeface="Cambria Math" panose="02040503050406030204" pitchFamily="18" charset="0"/>
                      </a:rPr>
                      <m:t>𝑨</m:t>
                    </m:r>
                    <m:r>
                      <a:rPr lang="en-US" b="1" i="1" dirty="0" err="1" smtClean="0">
                        <a:solidFill>
                          <a:srgbClr val="FFFF00"/>
                        </a:solidFill>
                        <a:latin typeface="Cambria Math" panose="02040503050406030204" pitchFamily="18" charset="0"/>
                      </a:rPr>
                      <m:t>,</m:t>
                    </m:r>
                    <m:r>
                      <a:rPr lang="en-US" b="1" i="1" dirty="0" err="1" smtClean="0">
                        <a:solidFill>
                          <a:srgbClr val="FFFF00"/>
                        </a:solidFill>
                        <a:latin typeface="Cambria Math" panose="02040503050406030204" pitchFamily="18" charset="0"/>
                      </a:rPr>
                      <m:t>𝒊</m:t>
                    </m:r>
                    <m:r>
                      <a:rPr lang="en-US" b="1" i="1" dirty="0" smtClean="0">
                        <a:solidFill>
                          <a:srgbClr val="FFFF00"/>
                        </a:solidFill>
                        <a:latin typeface="Cambria Math" panose="02040503050406030204" pitchFamily="18" charset="0"/>
                      </a:rPr>
                      <m:t>)</m:t>
                    </m:r>
                  </m:oMath>
                </a14:m>
                <a:endParaRPr lang="en-US" b="1" dirty="0">
                  <a:solidFill>
                    <a:srgbClr val="FFFF00"/>
                  </a:solidFill>
                </a:endParaRPr>
              </a:p>
              <a:p>
                <a:pPr lvl="1"/>
                <a14:m>
                  <m:oMath xmlns:m="http://schemas.openxmlformats.org/officeDocument/2006/math">
                    <m:r>
                      <a:rPr lang="en-US" i="1" dirty="0" smtClean="0">
                        <a:solidFill>
                          <a:srgbClr val="FFFF00"/>
                        </a:solidFill>
                        <a:latin typeface="Cambria Math" panose="02040503050406030204" pitchFamily="18" charset="0"/>
                      </a:rPr>
                      <m:t>𝑀𝑎𝑥</m:t>
                    </m:r>
                    <m:r>
                      <a:rPr lang="en-US" i="1" dirty="0" smtClean="0">
                        <a:solidFill>
                          <a:srgbClr val="FFFF00"/>
                        </a:solidFill>
                        <a:latin typeface="Cambria Math" panose="02040503050406030204" pitchFamily="18" charset="0"/>
                      </a:rPr>
                      <m:t>_</m:t>
                    </m:r>
                    <m:r>
                      <a:rPr lang="en-US" i="1" dirty="0" smtClean="0">
                        <a:solidFill>
                          <a:srgbClr val="FFFF00"/>
                        </a:solidFill>
                        <a:latin typeface="Cambria Math" panose="02040503050406030204" pitchFamily="18" charset="0"/>
                      </a:rPr>
                      <m:t>h𝑒𝑎𝑝𝑖𝑓𝑦</m:t>
                    </m:r>
                    <m:r>
                      <a:rPr lang="en-US" i="1" dirty="0" smtClean="0">
                        <a:solidFill>
                          <a:srgbClr val="FFFF00"/>
                        </a:solidFill>
                        <a:latin typeface="Cambria Math" panose="02040503050406030204" pitchFamily="18" charset="0"/>
                      </a:rPr>
                      <m:t> </m:t>
                    </m:r>
                  </m:oMath>
                </a14:m>
                <a:r>
                  <a:rPr lang="en-US" dirty="0"/>
                  <a:t>assumes that the binary trees rooted at </a:t>
                </a:r>
                <a14:m>
                  <m:oMath xmlns:m="http://schemas.openxmlformats.org/officeDocument/2006/math">
                    <m:r>
                      <a:rPr lang="en-US" i="1" dirty="0" smtClean="0">
                        <a:solidFill>
                          <a:srgbClr val="FFFF00"/>
                        </a:solidFill>
                        <a:latin typeface="Cambria Math" panose="02040503050406030204" pitchFamily="18" charset="0"/>
                      </a:rPr>
                      <m:t>𝐿𝑒𝑓𝑡</m:t>
                    </m:r>
                    <m:r>
                      <a:rPr lang="en-US" i="1" dirty="0" smtClean="0">
                        <a:solidFill>
                          <a:srgbClr val="FFFF00"/>
                        </a:solidFill>
                        <a:latin typeface="Cambria Math" panose="02040503050406030204" pitchFamily="18" charset="0"/>
                      </a:rPr>
                      <m:t>[</m:t>
                    </m:r>
                    <m:r>
                      <a:rPr lang="en-US" i="1" dirty="0" err="1" smtClean="0">
                        <a:solidFill>
                          <a:srgbClr val="FFFF00"/>
                        </a:solidFill>
                        <a:latin typeface="Cambria Math" panose="02040503050406030204" pitchFamily="18" charset="0"/>
                      </a:rPr>
                      <m:t>𝑖</m:t>
                    </m:r>
                    <m:r>
                      <a:rPr lang="en-US" i="1" dirty="0" smtClean="0">
                        <a:solidFill>
                          <a:srgbClr val="FFFF00"/>
                        </a:solidFill>
                        <a:latin typeface="Cambria Math" panose="02040503050406030204" pitchFamily="18" charset="0"/>
                      </a:rPr>
                      <m:t>]</m:t>
                    </m:r>
                  </m:oMath>
                </a14:m>
                <a:r>
                  <a:rPr lang="en-US" dirty="0"/>
                  <a:t> and </a:t>
                </a:r>
                <a14:m>
                  <m:oMath xmlns:m="http://schemas.openxmlformats.org/officeDocument/2006/math">
                    <m:r>
                      <a:rPr lang="en-US" i="1" dirty="0" smtClean="0">
                        <a:solidFill>
                          <a:srgbClr val="FFFF00"/>
                        </a:solidFill>
                        <a:latin typeface="Cambria Math" panose="02040503050406030204" pitchFamily="18" charset="0"/>
                      </a:rPr>
                      <m:t>𝑅𝑖𝑔h𝑡</m:t>
                    </m:r>
                    <m:r>
                      <a:rPr lang="en-US" i="1" dirty="0" smtClean="0">
                        <a:solidFill>
                          <a:srgbClr val="FFFF00"/>
                        </a:solidFill>
                        <a:latin typeface="Cambria Math" panose="02040503050406030204" pitchFamily="18" charset="0"/>
                      </a:rPr>
                      <m:t>[</m:t>
                    </m:r>
                    <m:r>
                      <a:rPr lang="en-US" i="1" dirty="0" err="1" smtClean="0">
                        <a:solidFill>
                          <a:srgbClr val="FFFF00"/>
                        </a:solidFill>
                        <a:latin typeface="Cambria Math" panose="02040503050406030204" pitchFamily="18" charset="0"/>
                      </a:rPr>
                      <m:t>𝑖</m:t>
                    </m:r>
                    <m:r>
                      <a:rPr lang="en-US" i="1" dirty="0" smtClean="0">
                        <a:solidFill>
                          <a:srgbClr val="FFFF00"/>
                        </a:solidFill>
                        <a:latin typeface="Cambria Math" panose="02040503050406030204" pitchFamily="18" charset="0"/>
                      </a:rPr>
                      <m:t>]</m:t>
                    </m:r>
                  </m:oMath>
                </a14:m>
                <a:r>
                  <a:rPr lang="en-US" dirty="0"/>
                  <a:t> are maxheaps, but that </a:t>
                </a:r>
                <a14:m>
                  <m:oMath xmlns:m="http://schemas.openxmlformats.org/officeDocument/2006/math">
                    <m:r>
                      <a:rPr lang="en-US" i="1" dirty="0" smtClean="0">
                        <a:solidFill>
                          <a:srgbClr val="FFFF00"/>
                        </a:solidFill>
                        <a:latin typeface="Cambria Math" panose="02040503050406030204" pitchFamily="18" charset="0"/>
                      </a:rPr>
                      <m:t>𝐴</m:t>
                    </m:r>
                    <m:r>
                      <a:rPr lang="en-US" i="1" dirty="0" smtClean="0">
                        <a:solidFill>
                          <a:srgbClr val="FFFF00"/>
                        </a:solidFill>
                        <a:latin typeface="Cambria Math" panose="02040503050406030204" pitchFamily="18" charset="0"/>
                      </a:rPr>
                      <m:t>[</m:t>
                    </m:r>
                    <m:r>
                      <a:rPr lang="en-US" i="1" dirty="0" err="1" smtClean="0">
                        <a:solidFill>
                          <a:srgbClr val="FFFF00"/>
                        </a:solidFill>
                        <a:latin typeface="Cambria Math" panose="02040503050406030204" pitchFamily="18" charset="0"/>
                      </a:rPr>
                      <m:t>𝑖</m:t>
                    </m:r>
                    <m:r>
                      <a:rPr lang="en-US" i="1" dirty="0" smtClean="0">
                        <a:solidFill>
                          <a:srgbClr val="FFFF00"/>
                        </a:solidFill>
                        <a:latin typeface="Cambria Math" panose="02040503050406030204" pitchFamily="18" charset="0"/>
                      </a:rPr>
                      <m:t>]</m:t>
                    </m:r>
                  </m:oMath>
                </a14:m>
                <a:r>
                  <a:rPr lang="en-US" dirty="0"/>
                  <a:t> might violate the max-heap</a:t>
                </a:r>
                <a:br>
                  <a:rPr lang="en-US" dirty="0"/>
                </a:br>
                <a:r>
                  <a:rPr lang="en-US" dirty="0"/>
                  <a:t>property. </a:t>
                </a:r>
              </a:p>
              <a:p>
                <a:pPr lvl="1"/>
                <a14:m>
                  <m:oMath xmlns:m="http://schemas.openxmlformats.org/officeDocument/2006/math">
                    <m:r>
                      <a:rPr lang="en-US" i="1" dirty="0" smtClean="0">
                        <a:solidFill>
                          <a:srgbClr val="FFFF00"/>
                        </a:solidFill>
                        <a:latin typeface="Cambria Math" panose="02040503050406030204" pitchFamily="18" charset="0"/>
                      </a:rPr>
                      <m:t>𝑀𝑎𝑥</m:t>
                    </m:r>
                    <m:r>
                      <a:rPr lang="en-US" i="1" dirty="0" smtClean="0">
                        <a:solidFill>
                          <a:srgbClr val="FFFF00"/>
                        </a:solidFill>
                        <a:latin typeface="Cambria Math" panose="02040503050406030204" pitchFamily="18" charset="0"/>
                      </a:rPr>
                      <m:t>_</m:t>
                    </m:r>
                    <m:r>
                      <a:rPr lang="en-US" i="1" dirty="0" smtClean="0">
                        <a:solidFill>
                          <a:srgbClr val="FFFF00"/>
                        </a:solidFill>
                        <a:latin typeface="Cambria Math" panose="02040503050406030204" pitchFamily="18" charset="0"/>
                      </a:rPr>
                      <m:t>𝐻𝑒𝑎𝑝𝑖𝑓𝑦</m:t>
                    </m:r>
                    <m:r>
                      <a:rPr lang="en-US" i="1" dirty="0" smtClean="0">
                        <a:solidFill>
                          <a:srgbClr val="FFFF00"/>
                        </a:solidFill>
                        <a:latin typeface="Cambria Math" panose="02040503050406030204" pitchFamily="18" charset="0"/>
                      </a:rPr>
                      <m:t> </m:t>
                    </m:r>
                  </m:oMath>
                </a14:m>
                <a:r>
                  <a:rPr lang="en-US" dirty="0"/>
                  <a:t>lets the value at </a:t>
                </a:r>
                <a14:m>
                  <m:oMath xmlns:m="http://schemas.openxmlformats.org/officeDocument/2006/math">
                    <m:r>
                      <a:rPr lang="en-US" i="1" dirty="0" smtClean="0">
                        <a:solidFill>
                          <a:srgbClr val="FFFF00"/>
                        </a:solidFill>
                        <a:latin typeface="Cambria Math" panose="02040503050406030204" pitchFamily="18" charset="0"/>
                      </a:rPr>
                      <m:t>𝐴</m:t>
                    </m:r>
                    <m:r>
                      <a:rPr lang="en-US" i="1" dirty="0" smtClean="0">
                        <a:solidFill>
                          <a:srgbClr val="FFFF00"/>
                        </a:solidFill>
                        <a:latin typeface="Cambria Math" panose="02040503050406030204" pitchFamily="18" charset="0"/>
                      </a:rPr>
                      <m:t>[</m:t>
                    </m:r>
                    <m:r>
                      <a:rPr lang="en-US" i="1" dirty="0" err="1" smtClean="0">
                        <a:solidFill>
                          <a:srgbClr val="FFFF00"/>
                        </a:solidFill>
                        <a:latin typeface="Cambria Math" panose="02040503050406030204" pitchFamily="18" charset="0"/>
                      </a:rPr>
                      <m:t>𝑖</m:t>
                    </m:r>
                    <m:r>
                      <a:rPr lang="en-US" i="1" dirty="0" smtClean="0">
                        <a:solidFill>
                          <a:srgbClr val="FFFF00"/>
                        </a:solidFill>
                        <a:latin typeface="Cambria Math" panose="02040503050406030204" pitchFamily="18" charset="0"/>
                      </a:rPr>
                      <m:t>]</m:t>
                    </m:r>
                  </m:oMath>
                </a14:m>
                <a:r>
                  <a:rPr lang="en-US" dirty="0"/>
                  <a:t> “float down” in the max-heap so that the subtree rooted at index </a:t>
                </a:r>
                <a14:m>
                  <m:oMath xmlns:m="http://schemas.openxmlformats.org/officeDocument/2006/math">
                    <m:r>
                      <a:rPr lang="en-US" i="1" dirty="0" smtClean="0">
                        <a:solidFill>
                          <a:srgbClr val="FFFF00"/>
                        </a:solidFill>
                        <a:latin typeface="Cambria Math" panose="02040503050406030204" pitchFamily="18" charset="0"/>
                      </a:rPr>
                      <m:t>𝑖</m:t>
                    </m:r>
                  </m:oMath>
                </a14:m>
                <a:r>
                  <a:rPr lang="en-US" dirty="0"/>
                  <a:t> obeys the max-heap property. </a:t>
                </a:r>
                <a:br>
                  <a:rPr lang="en-US" dirty="0"/>
                </a:br>
                <a:endParaRPr lang="en-US" b="1" dirty="0">
                  <a:solidFill>
                    <a:srgbClr val="FFFF00"/>
                  </a:solidFill>
                </a:endParaRPr>
              </a:p>
              <a:p>
                <a:endParaRPr lang="en-US" dirty="0"/>
              </a:p>
            </p:txBody>
          </p:sp>
        </mc:Choice>
        <mc:Fallback xmlns="">
          <p:sp>
            <p:nvSpPr>
              <p:cNvPr id="3" name="Content Placeholder 2">
                <a:extLst>
                  <a:ext uri="{FF2B5EF4-FFF2-40B4-BE49-F238E27FC236}">
                    <a16:creationId xmlns:a16="http://schemas.microsoft.com/office/drawing/2014/main" id="{81C6C2C2-4DFB-414C-907A-085496096A9B}"/>
                  </a:ext>
                </a:extLst>
              </p:cNvPr>
              <p:cNvSpPr>
                <a:spLocks noGrp="1" noRot="1" noChangeAspect="1" noMove="1" noResize="1" noEditPoints="1" noAdjustHandles="1" noChangeArrowheads="1" noChangeShapeType="1" noTextEdit="1"/>
              </p:cNvSpPr>
              <p:nvPr>
                <p:ph idx="1"/>
              </p:nvPr>
            </p:nvSpPr>
            <p:spPr>
              <a:xfrm>
                <a:off x="545925" y="1853248"/>
                <a:ext cx="6437175" cy="4195481"/>
              </a:xfrm>
              <a:blipFill>
                <a:blip r:embed="rId2"/>
                <a:stretch>
                  <a:fillRect l="-473" t="-1163" r="-151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2FEC3CB-A550-45A9-88F5-B8EE1C316E93}"/>
              </a:ext>
            </a:extLst>
          </p:cNvPr>
          <p:cNvSpPr>
            <a:spLocks noGrp="1"/>
          </p:cNvSpPr>
          <p:nvPr>
            <p:ph type="ftr" sz="quarter" idx="11"/>
          </p:nvPr>
        </p:nvSpPr>
        <p:spPr/>
        <p:txBody>
          <a:bodyPr/>
          <a:lstStyle/>
          <a:p>
            <a:r>
              <a:rPr lang="en-US"/>
              <a:t>By: Dr. Sajid Iqbal, COMputer EDucation eXplaineD - COMEDXD</a:t>
            </a:r>
          </a:p>
        </p:txBody>
      </p:sp>
      <p:sp>
        <p:nvSpPr>
          <p:cNvPr id="5" name="Slide Number Placeholder 4">
            <a:extLst>
              <a:ext uri="{FF2B5EF4-FFF2-40B4-BE49-F238E27FC236}">
                <a16:creationId xmlns:a16="http://schemas.microsoft.com/office/drawing/2014/main" id="{BAB6F319-F55B-4AFE-A93A-1F8505CFAC20}"/>
              </a:ext>
            </a:extLst>
          </p:cNvPr>
          <p:cNvSpPr>
            <a:spLocks noGrp="1"/>
          </p:cNvSpPr>
          <p:nvPr>
            <p:ph type="sldNum" sz="quarter" idx="12"/>
          </p:nvPr>
        </p:nvSpPr>
        <p:spPr/>
        <p:txBody>
          <a:bodyPr/>
          <a:lstStyle/>
          <a:p>
            <a:fld id="{C9330682-99BE-4071-AC2E-0FDA91FFAE9F}" type="slidenum">
              <a:rPr lang="en-US" smtClean="0"/>
              <a:t>9</a:t>
            </a:fld>
            <a:endParaRPr lang="en-US"/>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02FD7AC-4E8C-4F70-B6CF-33425458F81E}"/>
                  </a:ext>
                </a:extLst>
              </p:cNvPr>
              <p:cNvGraphicFramePr>
                <a:graphicFrameLocks noGrp="1"/>
              </p:cNvGraphicFramePr>
              <p:nvPr>
                <p:extLst>
                  <p:ext uri="{D42A27DB-BD31-4B8C-83A1-F6EECF244321}">
                    <p14:modId xmlns:p14="http://schemas.microsoft.com/office/powerpoint/2010/main" val="4198956032"/>
                  </p:ext>
                </p:extLst>
              </p:nvPr>
            </p:nvGraphicFramePr>
            <p:xfrm>
              <a:off x="7083286" y="1853248"/>
              <a:ext cx="4969565" cy="4079240"/>
            </p:xfrm>
            <a:graphic>
              <a:graphicData uri="http://schemas.openxmlformats.org/drawingml/2006/table">
                <a:tbl>
                  <a:tblPr firstRow="1" bandRow="1">
                    <a:tableStyleId>{00A15C55-8517-42AA-B614-E9B94910E393}</a:tableStyleId>
                  </a:tblPr>
                  <a:tblGrid>
                    <a:gridCol w="410529">
                      <a:extLst>
                        <a:ext uri="{9D8B030D-6E8A-4147-A177-3AD203B41FA5}">
                          <a16:colId xmlns:a16="http://schemas.microsoft.com/office/drawing/2014/main" val="761774169"/>
                        </a:ext>
                      </a:extLst>
                    </a:gridCol>
                    <a:gridCol w="4559036">
                      <a:extLst>
                        <a:ext uri="{9D8B030D-6E8A-4147-A177-3AD203B41FA5}">
                          <a16:colId xmlns:a16="http://schemas.microsoft.com/office/drawing/2014/main" val="981376717"/>
                        </a:ext>
                      </a:extLst>
                    </a:gridCol>
                  </a:tblGrid>
                  <a:tr h="370840">
                    <a:tc gridSpan="2">
                      <a:txBody>
                        <a:bodyPr/>
                        <a:lstStyle/>
                        <a:p>
                          <a:r>
                            <a:rPr lang="en-US" dirty="0" err="1"/>
                            <a:t>Max_Heapify</a:t>
                          </a:r>
                          <a:r>
                            <a:rPr lang="en-US" dirty="0"/>
                            <a:t>(</a:t>
                          </a:r>
                          <a:r>
                            <a:rPr lang="en-US" dirty="0" err="1"/>
                            <a:t>A,i</a:t>
                          </a:r>
                          <a:r>
                            <a:rPr lang="en-US" dirty="0"/>
                            <a:t>)</a:t>
                          </a:r>
                        </a:p>
                      </a:txBody>
                      <a:tcPr/>
                    </a:tc>
                    <a:tc hMerge="1">
                      <a:txBody>
                        <a:bodyPr/>
                        <a:lstStyle/>
                        <a:p>
                          <a:endParaRPr lang="en-US" dirty="0"/>
                        </a:p>
                      </a:txBody>
                      <a:tcPr/>
                    </a:tc>
                    <a:extLst>
                      <a:ext uri="{0D108BD9-81ED-4DB2-BD59-A6C34878D82A}">
                        <a16:rowId xmlns:a16="http://schemas.microsoft.com/office/drawing/2014/main" val="994375996"/>
                      </a:ext>
                    </a:extLst>
                  </a:tr>
                  <a:tr h="370840">
                    <a:tc>
                      <a:txBody>
                        <a:bodyPr/>
                        <a:lstStyle/>
                        <a:p>
                          <a:r>
                            <a:rPr lang="en-US" sz="1600" dirty="0"/>
                            <a:t>1</a:t>
                          </a:r>
                        </a:p>
                      </a:txBody>
                      <a:tcPr/>
                    </a:tc>
                    <a:tc>
                      <a:txBody>
                        <a:bodyPr/>
                        <a:lstStyle/>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𝑙</m:t>
                                </m:r>
                                <m:r>
                                  <a:rPr lang="en-US" i="1" dirty="0" smtClean="0">
                                    <a:latin typeface="Cambria Math" panose="02040503050406030204" pitchFamily="18" charset="0"/>
                                  </a:rPr>
                                  <m:t>=</m:t>
                                </m:r>
                                <m:r>
                                  <a:rPr lang="en-US" i="1" dirty="0" smtClean="0">
                                    <a:latin typeface="Cambria Math" panose="02040503050406030204" pitchFamily="18" charset="0"/>
                                  </a:rPr>
                                  <m:t>𝐿𝑒𝑓𝑡</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02935684"/>
                      </a:ext>
                    </a:extLst>
                  </a:tr>
                  <a:tr h="370840">
                    <a:tc>
                      <a:txBody>
                        <a:bodyPr/>
                        <a:lstStyle/>
                        <a:p>
                          <a:r>
                            <a:rPr lang="en-US" sz="1600" dirty="0"/>
                            <a:t>2</a:t>
                          </a:r>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𝑅𝑖𝑔h𝑡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8529645"/>
                      </a:ext>
                    </a:extLst>
                  </a:tr>
                  <a:tr h="370840">
                    <a:tc>
                      <a:txBody>
                        <a:bodyPr/>
                        <a:lstStyle/>
                        <a:p>
                          <a:r>
                            <a:rPr lang="en-US" sz="1600" dirty="0"/>
                            <a:t>3</a:t>
                          </a:r>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h𝑒𝑎𝑝</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𝑠𝑖𝑧𝑒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2509035567"/>
                      </a:ext>
                    </a:extLst>
                  </a:tr>
                  <a:tr h="370840">
                    <a:tc>
                      <a:txBody>
                        <a:bodyPr/>
                        <a:lstStyle/>
                        <a:p>
                          <a:r>
                            <a:rPr lang="en-US" sz="1600" dirty="0"/>
                            <a:t>4</a:t>
                          </a:r>
                        </a:p>
                      </a:txBody>
                      <a:tcPr/>
                    </a:tc>
                    <a:tc>
                      <a:txBody>
                        <a:bodyPr/>
                        <a:lstStyle/>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𝑙𝑎𝑟𝑔𝑒𝑠𝑡</m:t>
                                </m:r>
                                <m:r>
                                  <a:rPr lang="en-US" b="0" i="1" smtClean="0">
                                    <a:latin typeface="Cambria Math" panose="02040503050406030204" pitchFamily="18" charset="0"/>
                                  </a:rPr>
                                  <m:t>=</m:t>
                                </m:r>
                                <m:r>
                                  <a:rPr lang="en-US" b="0" i="1" smtClean="0">
                                    <a:latin typeface="Cambria Math" panose="02040503050406030204" pitchFamily="18" charset="0"/>
                                  </a:rPr>
                                  <m:t>𝑙</m:t>
                                </m:r>
                              </m:oMath>
                            </m:oMathPara>
                          </a14:m>
                          <a:endParaRPr lang="en-US" dirty="0"/>
                        </a:p>
                      </a:txBody>
                      <a:tcPr/>
                    </a:tc>
                    <a:extLst>
                      <a:ext uri="{0D108BD9-81ED-4DB2-BD59-A6C34878D82A}">
                        <a16:rowId xmlns:a16="http://schemas.microsoft.com/office/drawing/2014/main" val="593267684"/>
                      </a:ext>
                    </a:extLst>
                  </a:tr>
                  <a:tr h="370840">
                    <a:tc>
                      <a:txBody>
                        <a:bodyPr/>
                        <a:lstStyle/>
                        <a:p>
                          <a:r>
                            <a:rPr lang="en-US" sz="1600" dirty="0"/>
                            <a:t>5</a:t>
                          </a:r>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𝑒𝑙𝑠𝑒</m:t>
                                </m:r>
                                <m:r>
                                  <a:rPr lang="en-US" b="0" i="1" smtClean="0">
                                    <a:latin typeface="Cambria Math" panose="02040503050406030204" pitchFamily="18" charset="0"/>
                                  </a:rPr>
                                  <m:t> </m:t>
                                </m:r>
                                <m:r>
                                  <a:rPr lang="en-US" b="0" i="1" smtClean="0">
                                    <a:latin typeface="Cambria Math" panose="02040503050406030204" pitchFamily="18" charset="0"/>
                                  </a:rPr>
                                  <m:t>𝑙𝑎𝑟𝑔𝑒𝑠𝑡</m:t>
                                </m:r>
                                <m:r>
                                  <a:rPr lang="en-US" b="0" i="1" smtClean="0">
                                    <a:latin typeface="Cambria Math" panose="02040503050406030204" pitchFamily="18" charset="0"/>
                                  </a:rPr>
                                  <m:t>=</m:t>
                                </m:r>
                                <m:r>
                                  <a:rPr lang="en-US" b="0" i="1" smtClean="0">
                                    <a:latin typeface="Cambria Math" panose="02040503050406030204" pitchFamily="18" charset="0"/>
                                  </a:rPr>
                                  <m:t>𝑖</m:t>
                                </m:r>
                              </m:oMath>
                            </m:oMathPara>
                          </a14:m>
                          <a:endParaRPr lang="en-US" dirty="0"/>
                        </a:p>
                      </a:txBody>
                      <a:tcPr/>
                    </a:tc>
                    <a:extLst>
                      <a:ext uri="{0D108BD9-81ED-4DB2-BD59-A6C34878D82A}">
                        <a16:rowId xmlns:a16="http://schemas.microsoft.com/office/drawing/2014/main" val="3130168429"/>
                      </a:ext>
                    </a:extLst>
                  </a:tr>
                  <a:tr h="370840">
                    <a:tc>
                      <a:txBody>
                        <a:bodyPr/>
                        <a:lstStyle/>
                        <a:p>
                          <a:r>
                            <a:rPr lang="en-US" sz="1600" dirty="0"/>
                            <a:t>6</a:t>
                          </a:r>
                        </a:p>
                      </a:txBody>
                      <a:tcPr/>
                    </a:tc>
                    <a:tc>
                      <a:txBody>
                        <a:bodyPr/>
                        <a:lstStyle/>
                        <a:p>
                          <a14:m>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h𝑒𝑎𝑝</m:t>
                              </m:r>
                              <m:r>
                                <a:rPr lang="en-US" b="0"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𝑠𝑖𝑧𝑒</m:t>
                              </m:r>
                            </m:oMath>
                          </a14:m>
                          <a:r>
                            <a:rPr lang="en-US" dirty="0"/>
                            <a:t> </a:t>
                          </a:r>
                          <a14:m>
                            <m:oMath xmlns:m="http://schemas.openxmlformats.org/officeDocument/2006/math">
                              <m:r>
                                <a:rPr lang="en-US" b="0" i="1" dirty="0" smtClean="0">
                                  <a:latin typeface="Cambria Math" panose="02040503050406030204" pitchFamily="18" charset="0"/>
                                </a:rPr>
                                <m:t>𝑎𝑛𝑑</m:t>
                              </m:r>
                              <m:r>
                                <a:rPr lang="en-US" b="0" i="1" dirty="0" smtClean="0">
                                  <a:latin typeface="Cambria Math" panose="02040503050406030204" pitchFamily="18" charset="0"/>
                                </a:rPr>
                                <m:t> </m:t>
                              </m:r>
                              <m:r>
                                <a:rPr lang="en-US" b="0" i="1" dirty="0" smtClean="0">
                                  <a:latin typeface="Cambria Math" panose="02040503050406030204" pitchFamily="18" charset="0"/>
                                </a:rPr>
                                <m:t>𝐴</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𝑟</m:t>
                                  </m:r>
                                </m:e>
                              </m:d>
                              <m:r>
                                <a:rPr lang="en-US" b="0" i="1" dirty="0" smtClean="0">
                                  <a:latin typeface="Cambria Math" panose="02040503050406030204" pitchFamily="18" charset="0"/>
                                </a:rPr>
                                <m:t>&gt;</m:t>
                              </m:r>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𝑙𝑎𝑟𝑔𝑒𝑠𝑡</m:t>
                              </m:r>
                              <m:r>
                                <a:rPr lang="en-US" b="0" i="1" dirty="0" smtClean="0">
                                  <a:latin typeface="Cambria Math" panose="02040503050406030204" pitchFamily="18" charset="0"/>
                                </a:rPr>
                                <m:t>]</m:t>
                              </m:r>
                            </m:oMath>
                          </a14:m>
                          <a:endParaRPr lang="en-US" dirty="0"/>
                        </a:p>
                      </a:txBody>
                      <a:tcPr/>
                    </a:tc>
                    <a:extLst>
                      <a:ext uri="{0D108BD9-81ED-4DB2-BD59-A6C34878D82A}">
                        <a16:rowId xmlns:a16="http://schemas.microsoft.com/office/drawing/2014/main" val="2430036930"/>
                      </a:ext>
                    </a:extLst>
                  </a:tr>
                  <a:tr h="370840">
                    <a:tc>
                      <a:txBody>
                        <a:bodyPr/>
                        <a:lstStyle/>
                        <a:p>
                          <a:r>
                            <a:rPr lang="en-US" sz="1600" dirty="0"/>
                            <a:t>7</a:t>
                          </a:r>
                        </a:p>
                      </a:txBody>
                      <a:tcPr/>
                    </a:tc>
                    <a:tc>
                      <a:txBody>
                        <a:bodyPr/>
                        <a:lstStyle/>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𝑙𝑎𝑟𝑔𝑒𝑠𝑡</m:t>
                                </m:r>
                                <m:r>
                                  <a:rPr lang="en-US" b="0" i="1" smtClean="0">
                                    <a:latin typeface="Cambria Math" panose="02040503050406030204" pitchFamily="18" charset="0"/>
                                  </a:rPr>
                                  <m:t>=</m:t>
                                </m:r>
                                <m:r>
                                  <a:rPr lang="en-US" b="0" i="1" smtClean="0">
                                    <a:latin typeface="Cambria Math" panose="02040503050406030204" pitchFamily="18" charset="0"/>
                                  </a:rPr>
                                  <m:t>𝑟</m:t>
                                </m:r>
                              </m:oMath>
                            </m:oMathPara>
                          </a14:m>
                          <a:endParaRPr lang="en-US" dirty="0"/>
                        </a:p>
                      </a:txBody>
                      <a:tcPr/>
                    </a:tc>
                    <a:extLst>
                      <a:ext uri="{0D108BD9-81ED-4DB2-BD59-A6C34878D82A}">
                        <a16:rowId xmlns:a16="http://schemas.microsoft.com/office/drawing/2014/main" val="2758265880"/>
                      </a:ext>
                    </a:extLst>
                  </a:tr>
                  <a:tr h="370840">
                    <a:tc>
                      <a:txBody>
                        <a:bodyPr/>
                        <a:lstStyle/>
                        <a:p>
                          <a:r>
                            <a:rPr lang="en-US" sz="1600" dirty="0"/>
                            <a:t>8</a:t>
                          </a:r>
                        </a:p>
                      </a:txBody>
                      <a:tcPr/>
                    </a:tc>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𝑙𝑎𝑟𝑔𝑒𝑠𝑡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oMath>
                            </m:oMathPara>
                          </a14:m>
                          <a:endParaRPr lang="en-US" dirty="0"/>
                        </a:p>
                      </a:txBody>
                      <a:tcPr/>
                    </a:tc>
                    <a:extLst>
                      <a:ext uri="{0D108BD9-81ED-4DB2-BD59-A6C34878D82A}">
                        <a16:rowId xmlns:a16="http://schemas.microsoft.com/office/drawing/2014/main" val="3266689862"/>
                      </a:ext>
                    </a:extLst>
                  </a:tr>
                  <a:tr h="370840">
                    <a:tc>
                      <a:txBody>
                        <a:bodyPr/>
                        <a:lstStyle/>
                        <a:p>
                          <a:r>
                            <a:rPr lang="en-US" sz="1600" dirty="0"/>
                            <a:t>9</a:t>
                          </a:r>
                        </a:p>
                      </a:txBody>
                      <a:tcPr/>
                    </a:tc>
                    <a:tc>
                      <a:txBody>
                        <a:bodyPr/>
                        <a:lstStyle/>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𝑒𝑥𝑐h𝑎𝑛𝑔𝑒</m:t>
                                </m:r>
                                <m:r>
                                  <a:rPr lang="en-US" b="0" i="1" smtClean="0">
                                    <a:latin typeface="Cambria Math" panose="02040503050406030204" pitchFamily="18" charset="0"/>
                                  </a:rPr>
                                  <m:t>(</m:t>
                                </m:r>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𝑙𝑎𝑟𝑔𝑒𝑠𝑡</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142025668"/>
                      </a:ext>
                    </a:extLst>
                  </a:tr>
                  <a:tr h="370840">
                    <a:tc>
                      <a:txBody>
                        <a:bodyPr/>
                        <a:lstStyle/>
                        <a:p>
                          <a:r>
                            <a:rPr lang="en-US" sz="1600" dirty="0"/>
                            <a:t>10</a:t>
                          </a:r>
                        </a:p>
                      </a:txBody>
                      <a:tcPr/>
                    </a:tc>
                    <a:tc>
                      <a:txBody>
                        <a:bodyPr/>
                        <a:lstStyle/>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𝑀𝑎𝑥</m:t>
                                </m:r>
                                <m:r>
                                  <a:rPr lang="en-US" b="0" i="1" smtClean="0">
                                    <a:latin typeface="Cambria Math" panose="02040503050406030204" pitchFamily="18" charset="0"/>
                                  </a:rPr>
                                  <m:t>_</m:t>
                                </m:r>
                                <m:r>
                                  <a:rPr lang="en-US" b="0" i="1" smtClean="0">
                                    <a:latin typeface="Cambria Math" panose="02040503050406030204" pitchFamily="18" charset="0"/>
                                  </a:rPr>
                                  <m:t>𝐻𝑒𝑎𝑝𝑖𝑓𝑦</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𝑙𝑎𝑟𝑔𝑒𝑠𝑡</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847205439"/>
                      </a:ext>
                    </a:extLst>
                  </a:tr>
                </a:tbl>
              </a:graphicData>
            </a:graphic>
          </p:graphicFrame>
        </mc:Choice>
        <mc:Fallback xmlns="">
          <p:graphicFrame>
            <p:nvGraphicFramePr>
              <p:cNvPr id="6" name="Table 5">
                <a:extLst>
                  <a:ext uri="{FF2B5EF4-FFF2-40B4-BE49-F238E27FC236}">
                    <a16:creationId xmlns:a16="http://schemas.microsoft.com/office/drawing/2014/main" id="{B02FD7AC-4E8C-4F70-B6CF-33425458F81E}"/>
                  </a:ext>
                </a:extLst>
              </p:cNvPr>
              <p:cNvGraphicFramePr>
                <a:graphicFrameLocks noGrp="1"/>
              </p:cNvGraphicFramePr>
              <p:nvPr>
                <p:extLst>
                  <p:ext uri="{D42A27DB-BD31-4B8C-83A1-F6EECF244321}">
                    <p14:modId xmlns:p14="http://schemas.microsoft.com/office/powerpoint/2010/main" val="4198956032"/>
                  </p:ext>
                </p:extLst>
              </p:nvPr>
            </p:nvGraphicFramePr>
            <p:xfrm>
              <a:off x="7083286" y="1853248"/>
              <a:ext cx="4969565" cy="4079240"/>
            </p:xfrm>
            <a:graphic>
              <a:graphicData uri="http://schemas.openxmlformats.org/drawingml/2006/table">
                <a:tbl>
                  <a:tblPr firstRow="1" bandRow="1">
                    <a:tableStyleId>{00A15C55-8517-42AA-B614-E9B94910E393}</a:tableStyleId>
                  </a:tblPr>
                  <a:tblGrid>
                    <a:gridCol w="410529">
                      <a:extLst>
                        <a:ext uri="{9D8B030D-6E8A-4147-A177-3AD203B41FA5}">
                          <a16:colId xmlns:a16="http://schemas.microsoft.com/office/drawing/2014/main" val="761774169"/>
                        </a:ext>
                      </a:extLst>
                    </a:gridCol>
                    <a:gridCol w="4559036">
                      <a:extLst>
                        <a:ext uri="{9D8B030D-6E8A-4147-A177-3AD203B41FA5}">
                          <a16:colId xmlns:a16="http://schemas.microsoft.com/office/drawing/2014/main" val="981376717"/>
                        </a:ext>
                      </a:extLst>
                    </a:gridCol>
                  </a:tblGrid>
                  <a:tr h="370840">
                    <a:tc gridSpan="2">
                      <a:txBody>
                        <a:bodyPr/>
                        <a:lstStyle/>
                        <a:p>
                          <a:r>
                            <a:rPr lang="en-US" dirty="0" err="1"/>
                            <a:t>Max_Heapify</a:t>
                          </a:r>
                          <a:r>
                            <a:rPr lang="en-US" dirty="0"/>
                            <a:t>(</a:t>
                          </a:r>
                          <a:r>
                            <a:rPr lang="en-US" dirty="0" err="1"/>
                            <a:t>A,i</a:t>
                          </a:r>
                          <a:r>
                            <a:rPr lang="en-US" dirty="0"/>
                            <a:t>)</a:t>
                          </a:r>
                        </a:p>
                      </a:txBody>
                      <a:tcPr/>
                    </a:tc>
                    <a:tc hMerge="1">
                      <a:txBody>
                        <a:bodyPr/>
                        <a:lstStyle/>
                        <a:p>
                          <a:endParaRPr lang="en-US" dirty="0"/>
                        </a:p>
                      </a:txBody>
                      <a:tcPr/>
                    </a:tc>
                    <a:extLst>
                      <a:ext uri="{0D108BD9-81ED-4DB2-BD59-A6C34878D82A}">
                        <a16:rowId xmlns:a16="http://schemas.microsoft.com/office/drawing/2014/main" val="994375996"/>
                      </a:ext>
                    </a:extLst>
                  </a:tr>
                  <a:tr h="370840">
                    <a:tc>
                      <a:txBody>
                        <a:bodyPr/>
                        <a:lstStyle/>
                        <a:p>
                          <a:r>
                            <a:rPr lang="en-US" sz="1600" dirty="0"/>
                            <a:t>1</a:t>
                          </a:r>
                        </a:p>
                      </a:txBody>
                      <a:tcPr/>
                    </a:tc>
                    <a:tc>
                      <a:txBody>
                        <a:bodyPr/>
                        <a:lstStyle/>
                        <a:p>
                          <a:endParaRPr lang="en-US"/>
                        </a:p>
                      </a:txBody>
                      <a:tcPr>
                        <a:blipFill>
                          <a:blip r:embed="rId3"/>
                          <a:stretch>
                            <a:fillRect l="-9067" t="-108197" r="-533" b="-913115"/>
                          </a:stretch>
                        </a:blipFill>
                      </a:tcPr>
                    </a:tc>
                    <a:extLst>
                      <a:ext uri="{0D108BD9-81ED-4DB2-BD59-A6C34878D82A}">
                        <a16:rowId xmlns:a16="http://schemas.microsoft.com/office/drawing/2014/main" val="202935684"/>
                      </a:ext>
                    </a:extLst>
                  </a:tr>
                  <a:tr h="370840">
                    <a:tc>
                      <a:txBody>
                        <a:bodyPr/>
                        <a:lstStyle/>
                        <a:p>
                          <a:r>
                            <a:rPr lang="en-US" sz="1600" dirty="0"/>
                            <a:t>2</a:t>
                          </a:r>
                        </a:p>
                      </a:txBody>
                      <a:tcPr/>
                    </a:tc>
                    <a:tc>
                      <a:txBody>
                        <a:bodyPr/>
                        <a:lstStyle/>
                        <a:p>
                          <a:endParaRPr lang="en-US"/>
                        </a:p>
                      </a:txBody>
                      <a:tcPr>
                        <a:blipFill>
                          <a:blip r:embed="rId3"/>
                          <a:stretch>
                            <a:fillRect l="-9067" t="-208197" r="-533" b="-813115"/>
                          </a:stretch>
                        </a:blipFill>
                      </a:tcPr>
                    </a:tc>
                    <a:extLst>
                      <a:ext uri="{0D108BD9-81ED-4DB2-BD59-A6C34878D82A}">
                        <a16:rowId xmlns:a16="http://schemas.microsoft.com/office/drawing/2014/main" val="1188529645"/>
                      </a:ext>
                    </a:extLst>
                  </a:tr>
                  <a:tr h="370840">
                    <a:tc>
                      <a:txBody>
                        <a:bodyPr/>
                        <a:lstStyle/>
                        <a:p>
                          <a:r>
                            <a:rPr lang="en-US" sz="1600" dirty="0"/>
                            <a:t>3</a:t>
                          </a:r>
                        </a:p>
                      </a:txBody>
                      <a:tcPr/>
                    </a:tc>
                    <a:tc>
                      <a:txBody>
                        <a:bodyPr/>
                        <a:lstStyle/>
                        <a:p>
                          <a:endParaRPr lang="en-US"/>
                        </a:p>
                      </a:txBody>
                      <a:tcPr>
                        <a:blipFill>
                          <a:blip r:embed="rId3"/>
                          <a:stretch>
                            <a:fillRect l="-9067" t="-308197" r="-533" b="-713115"/>
                          </a:stretch>
                        </a:blipFill>
                      </a:tcPr>
                    </a:tc>
                    <a:extLst>
                      <a:ext uri="{0D108BD9-81ED-4DB2-BD59-A6C34878D82A}">
                        <a16:rowId xmlns:a16="http://schemas.microsoft.com/office/drawing/2014/main" val="2509035567"/>
                      </a:ext>
                    </a:extLst>
                  </a:tr>
                  <a:tr h="370840">
                    <a:tc>
                      <a:txBody>
                        <a:bodyPr/>
                        <a:lstStyle/>
                        <a:p>
                          <a:r>
                            <a:rPr lang="en-US" sz="1600" dirty="0"/>
                            <a:t>4</a:t>
                          </a:r>
                        </a:p>
                      </a:txBody>
                      <a:tcPr/>
                    </a:tc>
                    <a:tc>
                      <a:txBody>
                        <a:bodyPr/>
                        <a:lstStyle/>
                        <a:p>
                          <a:endParaRPr lang="en-US"/>
                        </a:p>
                      </a:txBody>
                      <a:tcPr>
                        <a:blipFill>
                          <a:blip r:embed="rId3"/>
                          <a:stretch>
                            <a:fillRect l="-9067" t="-408197" r="-533" b="-613115"/>
                          </a:stretch>
                        </a:blipFill>
                      </a:tcPr>
                    </a:tc>
                    <a:extLst>
                      <a:ext uri="{0D108BD9-81ED-4DB2-BD59-A6C34878D82A}">
                        <a16:rowId xmlns:a16="http://schemas.microsoft.com/office/drawing/2014/main" val="593267684"/>
                      </a:ext>
                    </a:extLst>
                  </a:tr>
                  <a:tr h="370840">
                    <a:tc>
                      <a:txBody>
                        <a:bodyPr/>
                        <a:lstStyle/>
                        <a:p>
                          <a:r>
                            <a:rPr lang="en-US" sz="1600" dirty="0"/>
                            <a:t>5</a:t>
                          </a:r>
                        </a:p>
                      </a:txBody>
                      <a:tcPr/>
                    </a:tc>
                    <a:tc>
                      <a:txBody>
                        <a:bodyPr/>
                        <a:lstStyle/>
                        <a:p>
                          <a:endParaRPr lang="en-US"/>
                        </a:p>
                      </a:txBody>
                      <a:tcPr>
                        <a:blipFill>
                          <a:blip r:embed="rId3"/>
                          <a:stretch>
                            <a:fillRect l="-9067" t="-516667" r="-533" b="-523333"/>
                          </a:stretch>
                        </a:blipFill>
                      </a:tcPr>
                    </a:tc>
                    <a:extLst>
                      <a:ext uri="{0D108BD9-81ED-4DB2-BD59-A6C34878D82A}">
                        <a16:rowId xmlns:a16="http://schemas.microsoft.com/office/drawing/2014/main" val="3130168429"/>
                      </a:ext>
                    </a:extLst>
                  </a:tr>
                  <a:tr h="370840">
                    <a:tc>
                      <a:txBody>
                        <a:bodyPr/>
                        <a:lstStyle/>
                        <a:p>
                          <a:r>
                            <a:rPr lang="en-US" sz="1600" dirty="0"/>
                            <a:t>6</a:t>
                          </a:r>
                        </a:p>
                      </a:txBody>
                      <a:tcPr/>
                    </a:tc>
                    <a:tc>
                      <a:txBody>
                        <a:bodyPr/>
                        <a:lstStyle/>
                        <a:p>
                          <a:endParaRPr lang="en-US"/>
                        </a:p>
                      </a:txBody>
                      <a:tcPr>
                        <a:blipFill>
                          <a:blip r:embed="rId3"/>
                          <a:stretch>
                            <a:fillRect l="-9067" t="-606557" r="-533" b="-414754"/>
                          </a:stretch>
                        </a:blipFill>
                      </a:tcPr>
                    </a:tc>
                    <a:extLst>
                      <a:ext uri="{0D108BD9-81ED-4DB2-BD59-A6C34878D82A}">
                        <a16:rowId xmlns:a16="http://schemas.microsoft.com/office/drawing/2014/main" val="2430036930"/>
                      </a:ext>
                    </a:extLst>
                  </a:tr>
                  <a:tr h="370840">
                    <a:tc>
                      <a:txBody>
                        <a:bodyPr/>
                        <a:lstStyle/>
                        <a:p>
                          <a:r>
                            <a:rPr lang="en-US" sz="1600" dirty="0"/>
                            <a:t>7</a:t>
                          </a:r>
                        </a:p>
                      </a:txBody>
                      <a:tcPr/>
                    </a:tc>
                    <a:tc>
                      <a:txBody>
                        <a:bodyPr/>
                        <a:lstStyle/>
                        <a:p>
                          <a:endParaRPr lang="en-US"/>
                        </a:p>
                      </a:txBody>
                      <a:tcPr>
                        <a:blipFill>
                          <a:blip r:embed="rId3"/>
                          <a:stretch>
                            <a:fillRect l="-9067" t="-706557" r="-533" b="-314754"/>
                          </a:stretch>
                        </a:blipFill>
                      </a:tcPr>
                    </a:tc>
                    <a:extLst>
                      <a:ext uri="{0D108BD9-81ED-4DB2-BD59-A6C34878D82A}">
                        <a16:rowId xmlns:a16="http://schemas.microsoft.com/office/drawing/2014/main" val="2758265880"/>
                      </a:ext>
                    </a:extLst>
                  </a:tr>
                  <a:tr h="370840">
                    <a:tc>
                      <a:txBody>
                        <a:bodyPr/>
                        <a:lstStyle/>
                        <a:p>
                          <a:r>
                            <a:rPr lang="en-US" sz="1600" dirty="0"/>
                            <a:t>8</a:t>
                          </a:r>
                        </a:p>
                      </a:txBody>
                      <a:tcPr/>
                    </a:tc>
                    <a:tc>
                      <a:txBody>
                        <a:bodyPr/>
                        <a:lstStyle/>
                        <a:p>
                          <a:endParaRPr lang="en-US"/>
                        </a:p>
                      </a:txBody>
                      <a:tcPr>
                        <a:blipFill>
                          <a:blip r:embed="rId3"/>
                          <a:stretch>
                            <a:fillRect l="-9067" t="-806557" r="-533" b="-214754"/>
                          </a:stretch>
                        </a:blipFill>
                      </a:tcPr>
                    </a:tc>
                    <a:extLst>
                      <a:ext uri="{0D108BD9-81ED-4DB2-BD59-A6C34878D82A}">
                        <a16:rowId xmlns:a16="http://schemas.microsoft.com/office/drawing/2014/main" val="3266689862"/>
                      </a:ext>
                    </a:extLst>
                  </a:tr>
                  <a:tr h="370840">
                    <a:tc>
                      <a:txBody>
                        <a:bodyPr/>
                        <a:lstStyle/>
                        <a:p>
                          <a:r>
                            <a:rPr lang="en-US" sz="1600" dirty="0"/>
                            <a:t>9</a:t>
                          </a:r>
                        </a:p>
                      </a:txBody>
                      <a:tcPr/>
                    </a:tc>
                    <a:tc>
                      <a:txBody>
                        <a:bodyPr/>
                        <a:lstStyle/>
                        <a:p>
                          <a:endParaRPr lang="en-US"/>
                        </a:p>
                      </a:txBody>
                      <a:tcPr>
                        <a:blipFill>
                          <a:blip r:embed="rId3"/>
                          <a:stretch>
                            <a:fillRect l="-9067" t="-906557" r="-533" b="-114754"/>
                          </a:stretch>
                        </a:blipFill>
                      </a:tcPr>
                    </a:tc>
                    <a:extLst>
                      <a:ext uri="{0D108BD9-81ED-4DB2-BD59-A6C34878D82A}">
                        <a16:rowId xmlns:a16="http://schemas.microsoft.com/office/drawing/2014/main" val="3142025668"/>
                      </a:ext>
                    </a:extLst>
                  </a:tr>
                  <a:tr h="370840">
                    <a:tc>
                      <a:txBody>
                        <a:bodyPr/>
                        <a:lstStyle/>
                        <a:p>
                          <a:r>
                            <a:rPr lang="en-US" sz="1600" dirty="0"/>
                            <a:t>10</a:t>
                          </a:r>
                        </a:p>
                      </a:txBody>
                      <a:tcPr/>
                    </a:tc>
                    <a:tc>
                      <a:txBody>
                        <a:bodyPr/>
                        <a:lstStyle/>
                        <a:p>
                          <a:endParaRPr lang="en-US"/>
                        </a:p>
                      </a:txBody>
                      <a:tcPr>
                        <a:blipFill>
                          <a:blip r:embed="rId3"/>
                          <a:stretch>
                            <a:fillRect l="-9067" t="-1006557" r="-533" b="-14754"/>
                          </a:stretch>
                        </a:blipFill>
                      </a:tcPr>
                    </a:tc>
                    <a:extLst>
                      <a:ext uri="{0D108BD9-81ED-4DB2-BD59-A6C34878D82A}">
                        <a16:rowId xmlns:a16="http://schemas.microsoft.com/office/drawing/2014/main" val="1847205439"/>
                      </a:ext>
                    </a:extLst>
                  </a:tr>
                </a:tbl>
              </a:graphicData>
            </a:graphic>
          </p:graphicFrame>
        </mc:Fallback>
      </mc:AlternateContent>
    </p:spTree>
    <p:extLst>
      <p:ext uri="{BB962C8B-B14F-4D97-AF65-F5344CB8AC3E}">
        <p14:creationId xmlns:p14="http://schemas.microsoft.com/office/powerpoint/2010/main" val="1742093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2267</TotalTime>
  <Words>2498</Words>
  <Application>Microsoft Office PowerPoint</Application>
  <PresentationFormat>Widescreen</PresentationFormat>
  <Paragraphs>440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 Math</vt:lpstr>
      <vt:lpstr>Century Gothic</vt:lpstr>
      <vt:lpstr>JetBrains Mono</vt:lpstr>
      <vt:lpstr>Wingdings 3</vt:lpstr>
      <vt:lpstr>Ion</vt:lpstr>
      <vt:lpstr>Design and Analysis of Algorithms</vt:lpstr>
      <vt:lpstr>The Heap</vt:lpstr>
      <vt:lpstr>Introduction</vt:lpstr>
      <vt:lpstr>Elements of Tree</vt:lpstr>
      <vt:lpstr>The Heap data structure</vt:lpstr>
      <vt:lpstr>A heap</vt:lpstr>
      <vt:lpstr>Addressing Nodes</vt:lpstr>
      <vt:lpstr>Height of heap</vt:lpstr>
      <vt:lpstr>Maintaining Heap Property</vt:lpstr>
      <vt:lpstr>PowerPoint Presentation</vt:lpstr>
      <vt:lpstr>Max_Heapify Time Complexity</vt:lpstr>
      <vt:lpstr>Sub-Tree sizes</vt:lpstr>
      <vt:lpstr>Worst case of recurrence</vt:lpstr>
      <vt:lpstr>Building a Heap</vt:lpstr>
      <vt:lpstr>Building Max-heap</vt:lpstr>
      <vt:lpstr>Building Max-heap</vt:lpstr>
      <vt:lpstr>PowerPoint Presentation</vt:lpstr>
      <vt:lpstr>Time Complexity of Build Heap</vt:lpstr>
      <vt:lpstr>Python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226</cp:revision>
  <dcterms:created xsi:type="dcterms:W3CDTF">2020-04-04T05:11:36Z</dcterms:created>
  <dcterms:modified xsi:type="dcterms:W3CDTF">2020-05-07T13:14:44Z</dcterms:modified>
</cp:coreProperties>
</file>