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83" r:id="rId4"/>
    <p:sldId id="291" r:id="rId5"/>
    <p:sldId id="284" r:id="rId6"/>
    <p:sldId id="292" r:id="rId7"/>
    <p:sldId id="293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Dr. Sajid Iqbal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fr-FR" sz="5400" b="1" dirty="0"/>
              <a:t>The </a:t>
            </a:r>
            <a:r>
              <a:rPr lang="fr-FR" sz="5400" b="1" dirty="0" err="1"/>
              <a:t>HeapSort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Sorting</a:t>
            </a:r>
            <a:r>
              <a:rPr lang="fr-FR" b="1" dirty="0"/>
              <a:t> </a:t>
            </a:r>
            <a:r>
              <a:rPr lang="fr-FR" b="1" dirty="0" err="1"/>
              <a:t>using</a:t>
            </a:r>
            <a:r>
              <a:rPr lang="fr-FR" b="1" dirty="0"/>
              <a:t> </a:t>
            </a:r>
            <a:r>
              <a:rPr lang="fr-FR" b="1" dirty="0" err="1"/>
              <a:t>heap</a:t>
            </a:r>
            <a:r>
              <a:rPr lang="fr-FR" b="1" dirty="0"/>
              <a:t>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138-269F-4264-BE82-6E807C56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5DDC5-149A-4237-9E54-B1141D6DC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7295" y="1655353"/>
                <a:ext cx="8946541" cy="41954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Heapsort uses heap data structure to sort a list of items</a:t>
                </a:r>
              </a:p>
              <a:p>
                <a:r>
                  <a:rPr lang="en-US" dirty="0"/>
                  <a:t>Heapsort is an application of heap</a:t>
                </a:r>
              </a:p>
              <a:p>
                <a:r>
                  <a:rPr lang="en-US" dirty="0"/>
                  <a:t>We will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𝐻𝑒𝑎𝑝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property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𝑷𝒂𝒓𝒆𝒏𝒕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 to sort elements in ascending order</a:t>
                </a:r>
              </a:p>
              <a:p>
                <a:r>
                  <a:rPr lang="en-US" dirty="0"/>
                  <a:t>We will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𝐵𝑈𝐼𝐿𝐷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𝑀𝐴𝑋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𝐻𝐸𝐴𝑃</m:t>
                    </m:r>
                  </m:oMath>
                </a14:m>
                <a:r>
                  <a:rPr lang="en-US" dirty="0"/>
                  <a:t> procedure to build a max-heap on the input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[1,…,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In max-heap, maximum element is present at root location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It can be placed in its proper location by exchanging it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Remove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element to get heap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New root can violate the max-heap property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So adjust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property by calling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Repeat the process from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5DDC5-149A-4237-9E54-B1141D6DC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295" y="1655353"/>
                <a:ext cx="8946541" cy="4195481"/>
              </a:xfrm>
              <a:blipFill>
                <a:blip r:embed="rId2"/>
                <a:stretch>
                  <a:fillRect l="-273" t="-2180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5EDA9-B524-4A2A-94D6-075D6E4A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3064-8290-42C1-A467-5E8FFCCF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FFE51-C409-4EC6-A889-8CD1F742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852" y="3649753"/>
            <a:ext cx="2801376" cy="22010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96CC95-7B46-4953-A852-6A16AA55EF20}"/>
              </a:ext>
            </a:extLst>
          </p:cNvPr>
          <p:cNvSpPr/>
          <p:nvPr/>
        </p:nvSpPr>
        <p:spPr>
          <a:xfrm>
            <a:off x="8951852" y="5850834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[ 1  2  3  4  7  8  9 10 14 16]</a:t>
            </a:r>
          </a:p>
        </p:txBody>
      </p:sp>
    </p:spTree>
    <p:extLst>
      <p:ext uri="{BB962C8B-B14F-4D97-AF65-F5344CB8AC3E}">
        <p14:creationId xmlns:p14="http://schemas.microsoft.com/office/powerpoint/2010/main" val="170951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FA77-2DF7-4228-B55E-B1E08500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Max_Heapify</a:t>
            </a:r>
            <a:r>
              <a:rPr lang="en-US" dirty="0"/>
              <a:t> 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27F-F8C8-4AB9-8E32-29FF165A0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2091061"/>
                <a:ext cx="5595662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Time to fix one element: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to maintain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𝒉𝒆𝒂𝒑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property on a subtree rooted at one of the children of node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children’s subtrees each have size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dirty="0"/>
                  <a:t>  (the worst case)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By case 2 of the master theorem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𝒍𝒐𝒈𝒏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1" dirty="0">
                    <a:solidFill>
                      <a:srgbClr val="FFFF00"/>
                    </a:solidFill>
                  </a:rPr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3227F-F8C8-4AB9-8E32-29FF165A0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2091061"/>
                <a:ext cx="5595662" cy="4195481"/>
              </a:xfrm>
              <a:blipFill>
                <a:blip r:embed="rId2"/>
                <a:stretch>
                  <a:fillRect l="-545" t="-727" r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B1AB6-28A9-444F-96C8-6AF3BC7E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F67D5-EA66-42F2-9679-F2FA5902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7A7F50D-61A2-4B71-8C5C-4408CA71DA1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41773" y="2149182"/>
              <a:ext cx="5804453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56591">
                      <a:extLst>
                        <a:ext uri="{9D8B030D-6E8A-4147-A177-3AD203B41FA5}">
                          <a16:colId xmlns:a16="http://schemas.microsoft.com/office/drawing/2014/main" val="761774169"/>
                        </a:ext>
                      </a:extLst>
                    </a:gridCol>
                    <a:gridCol w="4585252">
                      <a:extLst>
                        <a:ext uri="{9D8B030D-6E8A-4147-A177-3AD203B41FA5}">
                          <a16:colId xmlns:a16="http://schemas.microsoft.com/office/drawing/2014/main" val="981376717"/>
                        </a:ext>
                      </a:extLst>
                    </a:gridCol>
                    <a:gridCol w="662610">
                      <a:extLst>
                        <a:ext uri="{9D8B030D-6E8A-4147-A177-3AD203B41FA5}">
                          <a16:colId xmlns:a16="http://schemas.microsoft.com/office/drawing/2014/main" val="137415848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Max_Heapify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375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35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52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h𝑒𝑎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𝑠𝑖𝑧𝑒</m:t>
                                    </m:r>
                                  </m:e>
                                  <m:sub/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035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𝑙𝑎𝑟𝑔𝑒𝑠𝑡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3267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𝑙𝑎𝑟𝑔𝑒𝑠𝑡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0168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h𝑒𝑎𝑝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𝑙𝑎𝑟𝑔𝑒𝑠𝑡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036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𝑙𝑎𝑟𝑔𝑒𝑠𝑡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265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𝑙𝑎𝑟𝑔𝑒𝑠𝑡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689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𝑒𝑥𝑐h𝑎𝑛𝑔𝑒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𝑙𝑎𝑟𝑔𝑒𝑠𝑡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025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𝐻𝑒𝑎𝑝𝑖𝑓𝑦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𝑙𝑎𝑟𝑔𝑒𝑠𝑡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205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7A7F50D-61A2-4B71-8C5C-4408CA71DA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321520"/>
                  </p:ext>
                </p:extLst>
              </p:nvPr>
            </p:nvGraphicFramePr>
            <p:xfrm>
              <a:off x="6241773" y="2149182"/>
              <a:ext cx="5804453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56591">
                      <a:extLst>
                        <a:ext uri="{9D8B030D-6E8A-4147-A177-3AD203B41FA5}">
                          <a16:colId xmlns:a16="http://schemas.microsoft.com/office/drawing/2014/main" val="761774169"/>
                        </a:ext>
                      </a:extLst>
                    </a:gridCol>
                    <a:gridCol w="4585252">
                      <a:extLst>
                        <a:ext uri="{9D8B030D-6E8A-4147-A177-3AD203B41FA5}">
                          <a16:colId xmlns:a16="http://schemas.microsoft.com/office/drawing/2014/main" val="981376717"/>
                        </a:ext>
                      </a:extLst>
                    </a:gridCol>
                    <a:gridCol w="662610">
                      <a:extLst>
                        <a:ext uri="{9D8B030D-6E8A-4147-A177-3AD203B41FA5}">
                          <a16:colId xmlns:a16="http://schemas.microsoft.com/office/drawing/2014/main" val="1374158481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Max_Heapify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375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108197" r="-14987" b="-9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108197" r="-3670" b="-9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935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208197" r="-14987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208197" r="-3670" b="-8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52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308197" r="-14987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308197" r="-3670" b="-7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9035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408197" r="-14987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408197" r="-3670" b="-6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267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516667" r="-14987" b="-5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516667" r="-3670" b="-5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168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606557" r="-14987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606557" r="-3670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036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706557" r="-1498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706557" r="-3670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265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806557" r="-14987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806557" r="-3670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689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906557" r="-1498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906557" r="-3670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025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2" t="-1006557" r="-1498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76147" t="-1006557" r="-367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2054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432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A92-7B7F-422B-B5D3-5B6CF841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Time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4B6B44B-B750-42D7-A209-47F9AED095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4603747"/>
                  </p:ext>
                </p:extLst>
              </p:nvPr>
            </p:nvGraphicFramePr>
            <p:xfrm>
              <a:off x="6290758" y="2539792"/>
              <a:ext cx="5507818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027">
                      <a:extLst>
                        <a:ext uri="{9D8B030D-6E8A-4147-A177-3AD203B41FA5}">
                          <a16:colId xmlns:a16="http://schemas.microsoft.com/office/drawing/2014/main" val="2966939452"/>
                        </a:ext>
                      </a:extLst>
                    </a:gridCol>
                    <a:gridCol w="4530233">
                      <a:extLst>
                        <a:ext uri="{9D8B030D-6E8A-4147-A177-3AD203B41FA5}">
                          <a16:colId xmlns:a16="http://schemas.microsoft.com/office/drawing/2014/main" val="4052466359"/>
                        </a:ext>
                      </a:extLst>
                    </a:gridCol>
                    <a:gridCol w="737558">
                      <a:extLst>
                        <a:ext uri="{9D8B030D-6E8A-4147-A177-3AD203B41FA5}">
                          <a16:colId xmlns:a16="http://schemas.microsoft.com/office/drawing/2014/main" val="356073457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HeapSort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0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𝐵𝑢𝑖𝑙𝑑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𝐻𝑒𝑎𝑝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6727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err="1" smtClean="0">
                                    <a:latin typeface="Cambria Math" panose="02040503050406030204" pitchFamily="18" charset="0"/>
                                  </a:rPr>
                                  <m:t>𝒅𝒐𝒘𝒏𝒕𝒐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826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𝐸𝑥𝑐h𝑎𝑛𝑔𝑒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[1])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518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h𝑒𝑎𝑝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468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𝐻𝑒𝑎𝑝𝑖𝑓𝑦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3758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4B6B44B-B750-42D7-A209-47F9AED095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4603747"/>
                  </p:ext>
                </p:extLst>
              </p:nvPr>
            </p:nvGraphicFramePr>
            <p:xfrm>
              <a:off x="6290758" y="2539792"/>
              <a:ext cx="5507818" cy="22250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027">
                      <a:extLst>
                        <a:ext uri="{9D8B030D-6E8A-4147-A177-3AD203B41FA5}">
                          <a16:colId xmlns:a16="http://schemas.microsoft.com/office/drawing/2014/main" val="2966939452"/>
                        </a:ext>
                      </a:extLst>
                    </a:gridCol>
                    <a:gridCol w="4530233">
                      <a:extLst>
                        <a:ext uri="{9D8B030D-6E8A-4147-A177-3AD203B41FA5}">
                          <a16:colId xmlns:a16="http://schemas.microsoft.com/office/drawing/2014/main" val="4052466359"/>
                        </a:ext>
                      </a:extLst>
                    </a:gridCol>
                    <a:gridCol w="737558">
                      <a:extLst>
                        <a:ext uri="{9D8B030D-6E8A-4147-A177-3AD203B41FA5}">
                          <a16:colId xmlns:a16="http://schemas.microsoft.com/office/drawing/2014/main" val="356073457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HeapSort</a:t>
                          </a:r>
                          <a:r>
                            <a:rPr lang="en-US" dirty="0"/>
                            <a:t>(A)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01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108197" r="-2230769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9" t="-108197" r="-16779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8760" t="-108197" r="-3306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727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208197" r="-2230769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9" t="-208197" r="-16779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8760" t="-208197" r="-3306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826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308197" r="-223076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9" t="-308197" r="-16779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8760" t="-308197" r="-3306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518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408197" r="-2230769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9" t="-408197" r="-16779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8760" t="-408197" r="-3306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468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64" t="-508197" r="-223076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69" t="-508197" r="-1677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8760" t="-508197" r="-3306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3758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A43CF-BE85-48FD-B898-835B0E15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FD222-B96C-476B-A03E-FDA16A84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2B50CC-912F-4F3B-A7A2-F7283D5C7D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111" y="2091061"/>
                <a:ext cx="6059489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−1)(?)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𝑐𝑛𝑙𝑜𝑔𝑛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𝑐𝑙𝑜𝑔𝑛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𝑐𝑛𝑙𝑜𝑔𝑛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𝑐𝑙𝑜𝑔𝑛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𝑛𝑙𝑜𝑔𝑛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2B50CC-912F-4F3B-A7A2-F7283D5C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091061"/>
                <a:ext cx="6059489" cy="4195481"/>
              </a:xfrm>
              <a:prstGeom prst="rect">
                <a:avLst/>
              </a:prstGeom>
              <a:blipFill>
                <a:blip r:embed="rId3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1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6A33-1A01-4E21-ACB2-9C8CFC6C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859795" cy="1400530"/>
          </a:xfrm>
        </p:spPr>
        <p:txBody>
          <a:bodyPr/>
          <a:lstStyle/>
          <a:p>
            <a:r>
              <a:rPr lang="en-US" dirty="0"/>
              <a:t>Heap Sort Illustration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CFD94-6D2F-4834-8F2E-B536A6E7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0587" y="144813"/>
            <a:ext cx="7215188" cy="65683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B44DA-9565-4A99-9F08-F62CA741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013DB-A437-4FB4-A800-5D78D6B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F171-548F-4A5E-89FE-CE038162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of Heap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237CE-7EB0-42E0-9C55-B5BD96C1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2109-B7EE-463F-AB20-2CBECEB1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AFB55C-9563-4F02-A258-E3785EDA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86" y="1853248"/>
            <a:ext cx="2711452" cy="83099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largest=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BF033E-F107-4624-A10B-59D40EE4E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86" y="2864358"/>
            <a:ext cx="2711452" cy="156966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Parent(i):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i//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Left(i):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*i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Right(i):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*i+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21B4E4A-3B72-4CED-8E36-1E1FAD0D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906" y="1836425"/>
            <a:ext cx="3468689" cy="329320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Max_Heapify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A,i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l=Left(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r=Right(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A[l]&gt;A[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largest=l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  largest=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A[r]&gt;A[largest]):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largest=r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largest!=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t=A[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]=A[largest]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A[largest]=t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Max_Heapify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A,largest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7DFC282-2A5A-489B-B9F5-31774DB6C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6" y="1093583"/>
            <a:ext cx="3468689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Build_Max_Heap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global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(A)//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Max_Heapify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A,i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0322B42-EA2C-4409-A319-27A09672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6" y="3049061"/>
            <a:ext cx="3468689" cy="23083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global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A=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Build_Max_Heap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808080"/>
                </a:solidFill>
                <a:latin typeface="JetBrains Mono"/>
              </a:rPr>
              <a:t>       # </a:t>
            </a:r>
            <a:r>
              <a:rPr lang="en-US" altLang="en-US" sz="1600" i="1" dirty="0" err="1">
                <a:solidFill>
                  <a:srgbClr val="808080"/>
                </a:solidFill>
                <a:latin typeface="JetBrains Mono"/>
              </a:rPr>
              <a:t>swaping</a:t>
            </a:r>
            <a:r>
              <a:rPr lang="en-US" altLang="en-US" sz="1600" i="1" dirty="0">
                <a:solidFill>
                  <a:srgbClr val="808080"/>
                </a:solidFill>
                <a:latin typeface="JetBrains Mono"/>
              </a:rPr>
              <a:t> of two variables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],A[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]=A[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],A[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Max_Heapify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E4DB172-8329-4703-8289-36F46C41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356" y="5445129"/>
            <a:ext cx="3468689" cy="132343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#Driver Code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np.asarray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Heap_Sort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57A539-68EF-4B86-BA17-1DE4C283714B}"/>
              </a:ext>
            </a:extLst>
          </p:cNvPr>
          <p:cNvSpPr/>
          <p:nvPr/>
        </p:nvSpPr>
        <p:spPr>
          <a:xfrm>
            <a:off x="3685845" y="186337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71A0D-341E-4B14-8B0B-EDA086FC994D}"/>
              </a:ext>
            </a:extLst>
          </p:cNvPr>
          <p:cNvSpPr/>
          <p:nvPr/>
        </p:nvSpPr>
        <p:spPr>
          <a:xfrm>
            <a:off x="3686061" y="279683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4A49E-7A27-4A31-874E-666345DA822A}"/>
              </a:ext>
            </a:extLst>
          </p:cNvPr>
          <p:cNvSpPr/>
          <p:nvPr/>
        </p:nvSpPr>
        <p:spPr>
          <a:xfrm>
            <a:off x="7223912" y="183769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2BED5-3064-4808-AD73-1297AC8FF8BB}"/>
              </a:ext>
            </a:extLst>
          </p:cNvPr>
          <p:cNvSpPr/>
          <p:nvPr/>
        </p:nvSpPr>
        <p:spPr>
          <a:xfrm>
            <a:off x="11171307" y="109862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91CE2-D487-48D8-8329-683AC0B5A497}"/>
              </a:ext>
            </a:extLst>
          </p:cNvPr>
          <p:cNvSpPr/>
          <p:nvPr/>
        </p:nvSpPr>
        <p:spPr>
          <a:xfrm>
            <a:off x="11170171" y="295772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FA6F9-736F-413D-A246-1EDDA40A2744}"/>
              </a:ext>
            </a:extLst>
          </p:cNvPr>
          <p:cNvSpPr/>
          <p:nvPr/>
        </p:nvSpPr>
        <p:spPr>
          <a:xfrm>
            <a:off x="11170171" y="593298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444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2426</TotalTime>
  <Words>1049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JetBrains Mono</vt:lpstr>
      <vt:lpstr>Wingdings 3</vt:lpstr>
      <vt:lpstr>Ion</vt:lpstr>
      <vt:lpstr>Design and Analysis of Algorithms</vt:lpstr>
      <vt:lpstr>The HeapSort</vt:lpstr>
      <vt:lpstr>Introduction</vt:lpstr>
      <vt:lpstr>Max_Heapify Time Complexity</vt:lpstr>
      <vt:lpstr>Heapsort Time Complexity</vt:lpstr>
      <vt:lpstr>Heap Sort Illustration</vt:lpstr>
      <vt:lpstr>Python Implementation of Heap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243</cp:revision>
  <dcterms:created xsi:type="dcterms:W3CDTF">2020-04-04T05:11:36Z</dcterms:created>
  <dcterms:modified xsi:type="dcterms:W3CDTF">2020-05-08T00:04:25Z</dcterms:modified>
</cp:coreProperties>
</file>