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83" r:id="rId4"/>
    <p:sldId id="284" r:id="rId5"/>
    <p:sldId id="287" r:id="rId6"/>
    <p:sldId id="285" r:id="rId7"/>
    <p:sldId id="286" r:id="rId8"/>
    <p:sldId id="288" r:id="rId9"/>
    <p:sldId id="28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FR" sz="5400" b="1" dirty="0"/>
              <a:t>The </a:t>
            </a:r>
            <a:r>
              <a:rPr lang="fr-FR" sz="5400" b="1" dirty="0" err="1"/>
              <a:t>Priority</a:t>
            </a:r>
            <a:r>
              <a:rPr lang="fr-FR" sz="5400" b="1" dirty="0"/>
              <a:t> Queue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An Application of </a:t>
            </a:r>
            <a:r>
              <a:rPr lang="fr-FR" b="1" dirty="0" err="1"/>
              <a:t>heap</a:t>
            </a:r>
            <a:r>
              <a:rPr lang="fr-FR" b="1" dirty="0"/>
              <a:t>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CDEE-5697-4A02-866F-197FDD00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767C-F6DB-46FF-8538-C8286A28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15596"/>
            <a:ext cx="8946541" cy="4195481"/>
          </a:xfrm>
        </p:spPr>
        <p:txBody>
          <a:bodyPr/>
          <a:lstStyle/>
          <a:p>
            <a:r>
              <a:rPr lang="en-US" dirty="0"/>
              <a:t>Heapsort is an excellent algorithm and has many uses. </a:t>
            </a:r>
          </a:p>
          <a:p>
            <a:r>
              <a:rPr lang="en-US" dirty="0"/>
              <a:t>Priority queue is one of the most popular applications of a heap</a:t>
            </a:r>
          </a:p>
          <a:p>
            <a:r>
              <a:rPr lang="en-US" dirty="0"/>
              <a:t>As with heaps, priority queues come in two forms: max-priority queues and min-priority queues. </a:t>
            </a:r>
          </a:p>
          <a:p>
            <a:r>
              <a:rPr lang="en-US" dirty="0"/>
              <a:t>We will focus here on how to implement max-priority queues, which are in turn based on maxheaps</a:t>
            </a:r>
          </a:p>
          <a:p>
            <a:r>
              <a:rPr lang="en-US" dirty="0"/>
              <a:t>You can use similar procedure to write min-priority queues.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74D57-5E95-46F8-9231-C6F9C82C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0DF07-3EC2-431E-9B54-0C76CC33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F2919C-AF6F-4054-B481-892373527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47453"/>
              </p:ext>
            </p:extLst>
          </p:nvPr>
        </p:nvGraphicFramePr>
        <p:xfrm>
          <a:off x="2575340" y="505698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928492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1561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37113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07224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013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283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E76458-1D3B-4A4D-B9A3-6C8FD2EEA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53170"/>
              </p:ext>
            </p:extLst>
          </p:nvPr>
        </p:nvGraphicFramePr>
        <p:xfrm>
          <a:off x="2575340" y="4673731"/>
          <a:ext cx="8128000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928492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1561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37113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07224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013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283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73DAB-B0C0-4931-B5F2-C2374CE9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94597"/>
              </p:ext>
            </p:extLst>
          </p:nvPr>
        </p:nvGraphicFramePr>
        <p:xfrm>
          <a:off x="2569654" y="541541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928492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1561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37113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07224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013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283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B8D6C3-A909-4A4D-A2D8-2DB89A83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93166"/>
              </p:ext>
            </p:extLst>
          </p:nvPr>
        </p:nvGraphicFramePr>
        <p:xfrm>
          <a:off x="1104293" y="4673731"/>
          <a:ext cx="130754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08783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</a:t>
                      </a:r>
                      <a:r>
                        <a:rPr lang="en-US" dirty="0" err="1"/>
                        <a:t>Idx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6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9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Elm.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4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2162-2C16-448D-8559-84201766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Priority Queue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D9B4E-A29B-4D97-8604-6130DF351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It is a data structure for maintaining a set S of elements with associated values called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𝒌𝒆𝒚𝒔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𝒑𝒓𝒊𝒐𝒓𝒊𝒕𝒚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𝒒𝒖𝒆𝒖𝒆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supports the following operations: </a:t>
                </a:r>
              </a:p>
              <a:p>
                <a:pPr lvl="1"/>
                <a:r>
                  <a:rPr lang="en-US" b="1" i="0" dirty="0">
                    <a:solidFill>
                      <a:srgbClr val="FFFF00"/>
                    </a:solidFill>
                    <a:latin typeface="+mj-lt"/>
                  </a:rPr>
                  <a:t>INSERT(S, x):  </a:t>
                </a:r>
                <a:r>
                  <a:rPr lang="en-US" dirty="0"/>
                  <a:t>inserts the element x into the 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, which is equivalent to the operation </a:t>
                </a:r>
                <a:r>
                  <a:rPr lang="en-US" b="1" i="0" dirty="0">
                    <a:solidFill>
                      <a:srgbClr val="FFFF00"/>
                    </a:solidFill>
                  </a:rPr>
                  <a:t>S = S </a:t>
                </a:r>
                <a:r>
                  <a:rPr lang="en-US" b="1" i="0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⋃</a:t>
                </a:r>
                <a:r>
                  <a:rPr lang="en-US" b="1" i="0" dirty="0">
                    <a:solidFill>
                      <a:srgbClr val="FFFF00"/>
                    </a:solidFill>
                  </a:rPr>
                  <a:t> {x}</a:t>
                </a:r>
                <a:r>
                  <a:rPr lang="en-US" b="1" dirty="0">
                    <a:solidFill>
                      <a:srgbClr val="FFFF00"/>
                    </a:solidFill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𝑴𝑨𝑿𝑰𝑴𝑼𝑴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returns the element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with the largest key.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𝑬𝑿𝑻𝑹𝑨𝑪𝑻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𝑴𝑨𝑿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removes and returns the element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with the largest key.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𝑰𝑵𝑪𝑹𝑬𝑨𝑺𝑬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𝑲𝑬𝒀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increases the value of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’s key to the new value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’s current key value.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D9B4E-A29B-4D97-8604-6130DF351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2CC2C-2780-4C18-8DAD-F805BA7E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6A01F-03D2-4B24-9A32-6DFF6071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2162-2C16-448D-8559-84201766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Priority Queue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D9B4E-A29B-4D97-8604-6130DF351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𝒑𝒓𝒊𝒐𝒓𝒊𝒕𝒚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𝒒𝒖𝒆𝒖𝒆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supports the following operations: </a:t>
                </a:r>
              </a:p>
              <a:p>
                <a:pPr lvl="1"/>
                <a:r>
                  <a:rPr lang="en-US" b="1" i="0" dirty="0">
                    <a:solidFill>
                      <a:srgbClr val="FFFF00"/>
                    </a:solidFill>
                    <a:latin typeface="+mj-lt"/>
                  </a:rPr>
                  <a:t>INSERT(S, x):  </a:t>
                </a:r>
                <a:r>
                  <a:rPr lang="en-US" dirty="0"/>
                  <a:t>inserts the element x into the 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, which is equivalent to the operation </a:t>
                </a:r>
                <a:r>
                  <a:rPr lang="en-US" b="1" i="0" dirty="0">
                    <a:solidFill>
                      <a:srgbClr val="FFFF00"/>
                    </a:solidFill>
                  </a:rPr>
                  <a:t>S = S </a:t>
                </a:r>
                <a:r>
                  <a:rPr lang="en-US" b="1" i="0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⋃</a:t>
                </a:r>
                <a:r>
                  <a:rPr lang="en-US" b="1" i="0" dirty="0">
                    <a:solidFill>
                      <a:srgbClr val="FFFF00"/>
                    </a:solidFill>
                  </a:rPr>
                  <a:t> {x}</a:t>
                </a:r>
                <a:r>
                  <a:rPr lang="en-US" b="1" dirty="0">
                    <a:solidFill>
                      <a:srgbClr val="FFFF00"/>
                    </a:solidFill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𝑴𝒊𝒏𝒊𝒎𝒖𝒎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returns the element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with the largest key.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𝑬𝒙𝒕𝒓𝒂𝒄𝒕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𝑴𝒊𝒏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removes and returns the element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with the largest key.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𝑫𝒆𝒄𝒓𝒆𝒂𝒔𝒆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𝑲𝒆𝒚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increases the value of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’s key to the new value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’s current key value.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D9B4E-A29B-4D97-8604-6130DF351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2CC2C-2780-4C18-8DAD-F805BA7E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6A01F-03D2-4B24-9A32-6DFF6071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06E3-D714-414E-B0C0-1B4F06EC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Priority Queues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277C8-CE2F-44F4-826C-F7FBC0935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44488"/>
                <a:ext cx="9249228" cy="48039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One of use of max-priority queues is to schedule jobs on a shared computer </a:t>
                </a:r>
              </a:p>
              <a:p>
                <a:pPr lvl="1"/>
                <a:r>
                  <a:rPr lang="en-US" dirty="0"/>
                  <a:t>The max-priority queue keeps track of the jobs to be performed and their relative priorities. </a:t>
                </a:r>
              </a:p>
              <a:p>
                <a:pPr lvl="1"/>
                <a:r>
                  <a:rPr lang="en-US" dirty="0"/>
                  <a:t>When a job is finished or interrupted, the scheduler selects the highest-priority job from pending jobs by calling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𝑬𝑿𝑻𝑹𝑨𝑪𝑻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𝑴𝑨𝑿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The scheduler can add a new job to the queue at any time by calling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𝑰𝑵𝑺𝑬𝑹𝑻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One of use of min-priority queue is in an event-driven simulator</a:t>
                </a:r>
              </a:p>
              <a:p>
                <a:pPr lvl="1"/>
                <a:r>
                  <a:rPr lang="en-US" dirty="0"/>
                  <a:t>The items in the queue are events to be simulated, each with an associated time of occurrence that serves as its key. </a:t>
                </a:r>
              </a:p>
              <a:p>
                <a:pPr lvl="1"/>
                <a:r>
                  <a:rPr lang="en-US" dirty="0"/>
                  <a:t>The events must be simulated in order of their time of occurrence</a:t>
                </a:r>
              </a:p>
              <a:p>
                <a:pPr lvl="1"/>
                <a:r>
                  <a:rPr lang="en-US" dirty="0"/>
                  <a:t>The simulation program calls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𝑬𝑿𝑻𝑹𝑨𝑪𝑻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𝑴𝑰𝑵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each step to choose the next event to simulate. </a:t>
                </a:r>
              </a:p>
              <a:p>
                <a:pPr lvl="1"/>
                <a:r>
                  <a:rPr lang="en-US" dirty="0"/>
                  <a:t>As new events are produced, the simulator inserts them into the min-priority queue by calling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𝑰𝑵𝑺𝑬𝑹𝑻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277C8-CE2F-44F4-826C-F7FBC0935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44488"/>
                <a:ext cx="9249228" cy="4803912"/>
              </a:xfrm>
              <a:blipFill>
                <a:blip r:embed="rId2"/>
                <a:stretch>
                  <a:fillRect l="-26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57F6B-E0C8-47FF-A486-D6994343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8488-7CA9-4F6A-9977-734ECF4A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E9ED-0F1D-4F5E-9DF2-EF26095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Heap in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D91F-496B-4437-9532-1BF3EC28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91" y="154933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In a given application elements of a priority queue correspond to objects in the application</a:t>
            </a:r>
          </a:p>
          <a:p>
            <a:r>
              <a:rPr lang="en-US" dirty="0"/>
              <a:t>We often need to determine which application object corresponds to a given priority-queue element, and vice versa.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handle</a:t>
            </a:r>
            <a:r>
              <a:rPr lang="en-US" b="1" dirty="0"/>
              <a:t> </a:t>
            </a:r>
            <a:r>
              <a:rPr lang="en-US" i="1" dirty="0"/>
              <a:t>(address, pointer or anything else) </a:t>
            </a:r>
            <a:r>
              <a:rPr lang="en-US" dirty="0"/>
              <a:t>of the object is required to be kept in each heap element as data item</a:t>
            </a:r>
          </a:p>
          <a:p>
            <a:r>
              <a:rPr lang="en-US" dirty="0"/>
              <a:t>The exact makeup of the handle depends on the application</a:t>
            </a:r>
          </a:p>
          <a:p>
            <a:r>
              <a:rPr lang="en-US" dirty="0"/>
              <a:t>We also need to link the handle in application using array index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0D24-0DD5-4D58-8767-DA6EE625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236D1-F2F7-49CA-8678-837B754E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AF473D-8792-47FA-BFC8-308C65BB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78542"/>
              </p:ext>
            </p:extLst>
          </p:nvPr>
        </p:nvGraphicFramePr>
        <p:xfrm>
          <a:off x="6825442" y="5004753"/>
          <a:ext cx="4865760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86576">
                  <a:extLst>
                    <a:ext uri="{9D8B030D-6E8A-4147-A177-3AD203B41FA5}">
                      <a16:colId xmlns:a16="http://schemas.microsoft.com/office/drawing/2014/main" val="403527810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1658130431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131066131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529269358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149993600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520188991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32553427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420281191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343911421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2965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062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ACB264-AA70-41C1-AA9C-5554D39CB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36315"/>
              </p:ext>
            </p:extLst>
          </p:nvPr>
        </p:nvGraphicFramePr>
        <p:xfrm>
          <a:off x="6825446" y="5409533"/>
          <a:ext cx="486576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6576">
                  <a:extLst>
                    <a:ext uri="{9D8B030D-6E8A-4147-A177-3AD203B41FA5}">
                      <a16:colId xmlns:a16="http://schemas.microsoft.com/office/drawing/2014/main" val="403527810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1658130431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131066131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529269358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149993600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520188991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32553427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4202811919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343911421"/>
                    </a:ext>
                  </a:extLst>
                </a:gridCol>
                <a:gridCol w="486576">
                  <a:extLst>
                    <a:ext uri="{9D8B030D-6E8A-4147-A177-3AD203B41FA5}">
                      <a16:colId xmlns:a16="http://schemas.microsoft.com/office/drawing/2014/main" val="22965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0629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51061510-0658-4595-9A4B-27029A8CAD9D}"/>
              </a:ext>
            </a:extLst>
          </p:cNvPr>
          <p:cNvGrpSpPr/>
          <p:nvPr/>
        </p:nvGrpSpPr>
        <p:grpSpPr>
          <a:xfrm>
            <a:off x="2274668" y="4829387"/>
            <a:ext cx="7776166" cy="1591293"/>
            <a:chOff x="2274668" y="4829387"/>
            <a:chExt cx="7776166" cy="15912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45E9D87-C95B-4E2E-99BC-AD0E6D2AD495}"/>
                </a:ext>
              </a:extLst>
            </p:cNvPr>
            <p:cNvSpPr/>
            <p:nvPr/>
          </p:nvSpPr>
          <p:spPr>
            <a:xfrm>
              <a:off x="2274668" y="4829387"/>
              <a:ext cx="4094921" cy="128546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  <a:p>
              <a:pPr algn="ctr"/>
              <a:r>
                <a:rPr lang="en-US" dirty="0"/>
                <a:t>[1,5,7]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B362C17B-5951-42C2-A0CC-A103A68861F5}"/>
                </a:ext>
              </a:extLst>
            </p:cNvPr>
            <p:cNvCxnSpPr>
              <a:stCxn id="8" idx="2"/>
            </p:cNvCxnSpPr>
            <p:nvPr/>
          </p:nvCxnSpPr>
          <p:spPr>
            <a:xfrm rot="16200000" flipH="1">
              <a:off x="5543167" y="4893810"/>
              <a:ext cx="299204" cy="27412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B60F0BA-E300-4BBD-9AE7-BA2D3EA4FEC5}"/>
                </a:ext>
              </a:extLst>
            </p:cNvPr>
            <p:cNvCxnSpPr/>
            <p:nvPr/>
          </p:nvCxnSpPr>
          <p:spPr>
            <a:xfrm flipV="1">
              <a:off x="7063409" y="5780373"/>
              <a:ext cx="0" cy="63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3BF8BA-6BBA-47D1-9621-CFBB3447B1C0}"/>
                </a:ext>
              </a:extLst>
            </p:cNvPr>
            <p:cNvCxnSpPr/>
            <p:nvPr/>
          </p:nvCxnSpPr>
          <p:spPr>
            <a:xfrm>
              <a:off x="7063409" y="6414052"/>
              <a:ext cx="2987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91390F-BEBA-45C4-B422-5524BB89BEFB}"/>
                </a:ext>
              </a:extLst>
            </p:cNvPr>
            <p:cNvCxnSpPr/>
            <p:nvPr/>
          </p:nvCxnSpPr>
          <p:spPr>
            <a:xfrm flipV="1">
              <a:off x="8991600" y="5767121"/>
              <a:ext cx="0" cy="63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3651C8-C372-40E3-A1DF-A633B7F8ACED}"/>
                </a:ext>
              </a:extLst>
            </p:cNvPr>
            <p:cNvCxnSpPr/>
            <p:nvPr/>
          </p:nvCxnSpPr>
          <p:spPr>
            <a:xfrm flipV="1">
              <a:off x="10025273" y="5787001"/>
              <a:ext cx="0" cy="63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826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C844-86E8-4240-A77A-3561503B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Operations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C7DC28-CEC1-412E-8D0A-F1ED82286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196013"/>
              </p:ext>
            </p:extLst>
          </p:nvPr>
        </p:nvGraphicFramePr>
        <p:xfrm>
          <a:off x="7361850" y="1853248"/>
          <a:ext cx="455185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447">
                  <a:extLst>
                    <a:ext uri="{9D8B030D-6E8A-4147-A177-3AD203B41FA5}">
                      <a16:colId xmlns:a16="http://schemas.microsoft.com/office/drawing/2014/main" val="3656764048"/>
                    </a:ext>
                  </a:extLst>
                </a:gridCol>
                <a:gridCol w="3307007">
                  <a:extLst>
                    <a:ext uri="{9D8B030D-6E8A-4147-A177-3AD203B41FA5}">
                      <a16:colId xmlns:a16="http://schemas.microsoft.com/office/drawing/2014/main" val="794295005"/>
                    </a:ext>
                  </a:extLst>
                </a:gridCol>
                <a:gridCol w="914397">
                  <a:extLst>
                    <a:ext uri="{9D8B030D-6E8A-4147-A177-3AD203B41FA5}">
                      <a16:colId xmlns:a16="http://schemas.microsoft.com/office/drawing/2014/main" val="30437594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Heap_Maximum</a:t>
                      </a:r>
                      <a:r>
                        <a:rPr lang="en-US" dirty="0"/>
                        <a:t>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5618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D8A7-3BB7-4AFF-A734-AA58FF65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4804-055A-4742-BF01-6E63FED9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4A0DC57-BCF7-4558-8F13-8E3DB595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432253"/>
                  </p:ext>
                </p:extLst>
              </p:nvPr>
            </p:nvGraphicFramePr>
            <p:xfrm>
              <a:off x="7361850" y="2779713"/>
              <a:ext cx="4551852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012">
                      <a:extLst>
                        <a:ext uri="{9D8B030D-6E8A-4147-A177-3AD203B41FA5}">
                          <a16:colId xmlns:a16="http://schemas.microsoft.com/office/drawing/2014/main" val="1565257995"/>
                        </a:ext>
                      </a:extLst>
                    </a:gridCol>
                    <a:gridCol w="3369190">
                      <a:extLst>
                        <a:ext uri="{9D8B030D-6E8A-4147-A177-3AD203B41FA5}">
                          <a16:colId xmlns:a16="http://schemas.microsoft.com/office/drawing/2014/main" val="606207822"/>
                        </a:ext>
                      </a:extLst>
                    </a:gridCol>
                    <a:gridCol w="927650">
                      <a:extLst>
                        <a:ext uri="{9D8B030D-6E8A-4147-A177-3AD203B41FA5}">
                          <a16:colId xmlns:a16="http://schemas.microsoft.com/office/drawing/2014/main" val="66487091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Heap_Extract_Max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40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662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"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𝑢𝑛𝑑𝑒𝑟𝑓𝑙𝑜𝑤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32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224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0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dirty="0"/>
                            <a:t> 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4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𝐻𝑒𝑎𝑝𝑖𝑓𝑦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510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594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4A0DC57-BCF7-4558-8F13-8E3DB595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432253"/>
                  </p:ext>
                </p:extLst>
              </p:nvPr>
            </p:nvGraphicFramePr>
            <p:xfrm>
              <a:off x="7361850" y="2779713"/>
              <a:ext cx="4551852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012">
                      <a:extLst>
                        <a:ext uri="{9D8B030D-6E8A-4147-A177-3AD203B41FA5}">
                          <a16:colId xmlns:a16="http://schemas.microsoft.com/office/drawing/2014/main" val="1565257995"/>
                        </a:ext>
                      </a:extLst>
                    </a:gridCol>
                    <a:gridCol w="3369190">
                      <a:extLst>
                        <a:ext uri="{9D8B030D-6E8A-4147-A177-3AD203B41FA5}">
                          <a16:colId xmlns:a16="http://schemas.microsoft.com/office/drawing/2014/main" val="606207822"/>
                        </a:ext>
                      </a:extLst>
                    </a:gridCol>
                    <a:gridCol w="927650">
                      <a:extLst>
                        <a:ext uri="{9D8B030D-6E8A-4147-A177-3AD203B41FA5}">
                          <a16:colId xmlns:a16="http://schemas.microsoft.com/office/drawing/2014/main" val="66487091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Heap_Extract_Max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40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108197" r="-169047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62" t="-108197" r="-2815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763" t="-108197" r="-2632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662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208197" r="-169047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62" t="-208197" r="-2815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763" t="-208197" r="-263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3298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308197" r="-16904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62" t="-308197" r="-2815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763" t="-308197" r="-2632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224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408197" r="-16904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62" t="-408197" r="-2815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763" t="-408197" r="-263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0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508197" r="-16904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62" t="-508197" r="-2815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763" t="-508197" r="-263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41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608197" r="-16904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62" t="-608197" r="-2815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763" t="-608197" r="-263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510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1" t="-708197" r="-1690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62" t="-708197" r="-281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763" t="-708197" r="-263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5940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E3E380-1267-4304-9B2C-DF33361DB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234" y="1853248"/>
                <a:ext cx="8946541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Time Complexities of basic operations</a:t>
                </a:r>
              </a:p>
              <a:p>
                <a:pPr lvl="1"/>
                <a:r>
                  <a:rPr lang="en-US" dirty="0" err="1"/>
                  <a:t>Heap_Maximum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Heap_Extract_Max</a:t>
                </a:r>
                <a:r>
                  <a:rPr lang="en-US" dirty="0"/>
                  <a:t>(A)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+5→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E3E380-1267-4304-9B2C-DF33361DB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34" y="1853248"/>
                <a:ext cx="8946541" cy="4195481"/>
              </a:xfrm>
              <a:prstGeom prst="rect">
                <a:avLst/>
              </a:prstGeom>
              <a:blipFill>
                <a:blip r:embed="rId3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7289F1D-E25A-4BD9-B0E9-3104F514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127" y="3429000"/>
            <a:ext cx="3481081" cy="27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5F35-9C5F-461C-932A-8806879B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87E3E5C-E299-40B5-BB18-E1F138EFA9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77655588"/>
                  </p:ext>
                </p:extLst>
              </p:nvPr>
            </p:nvGraphicFramePr>
            <p:xfrm>
              <a:off x="6390929" y="1727454"/>
              <a:ext cx="5589037" cy="2595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3458">
                      <a:extLst>
                        <a:ext uri="{9D8B030D-6E8A-4147-A177-3AD203B41FA5}">
                          <a16:colId xmlns:a16="http://schemas.microsoft.com/office/drawing/2014/main" val="1464558326"/>
                        </a:ext>
                      </a:extLst>
                    </a:gridCol>
                    <a:gridCol w="3985404">
                      <a:extLst>
                        <a:ext uri="{9D8B030D-6E8A-4147-A177-3AD203B41FA5}">
                          <a16:colId xmlns:a16="http://schemas.microsoft.com/office/drawing/2014/main" val="902947547"/>
                        </a:ext>
                      </a:extLst>
                    </a:gridCol>
                    <a:gridCol w="1060175">
                      <a:extLst>
                        <a:ext uri="{9D8B030D-6E8A-4147-A177-3AD203B41FA5}">
                          <a16:colId xmlns:a16="http://schemas.microsoft.com/office/drawing/2014/main" val="24242751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Heap_Increase_Key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A,I,key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79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&lt;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016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"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&lt;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18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227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𝑃𝑎𝑟𝑒𝑛𝑡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70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163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917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87E3E5C-E299-40B5-BB18-E1F138EFA9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77655588"/>
                  </p:ext>
                </p:extLst>
              </p:nvPr>
            </p:nvGraphicFramePr>
            <p:xfrm>
              <a:off x="6390929" y="1727454"/>
              <a:ext cx="5589037" cy="2595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3458">
                      <a:extLst>
                        <a:ext uri="{9D8B030D-6E8A-4147-A177-3AD203B41FA5}">
                          <a16:colId xmlns:a16="http://schemas.microsoft.com/office/drawing/2014/main" val="1464558326"/>
                        </a:ext>
                      </a:extLst>
                    </a:gridCol>
                    <a:gridCol w="3985404">
                      <a:extLst>
                        <a:ext uri="{9D8B030D-6E8A-4147-A177-3AD203B41FA5}">
                          <a16:colId xmlns:a16="http://schemas.microsoft.com/office/drawing/2014/main" val="902947547"/>
                        </a:ext>
                      </a:extLst>
                    </a:gridCol>
                    <a:gridCol w="1060175">
                      <a:extLst>
                        <a:ext uri="{9D8B030D-6E8A-4147-A177-3AD203B41FA5}">
                          <a16:colId xmlns:a16="http://schemas.microsoft.com/office/drawing/2014/main" val="24242751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Heap_Increase_Key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A,I,key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79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108197" r="-935955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0" t="-108197" r="-27176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8161" t="-108197" r="-2299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016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08197" r="-93595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0" t="-208197" r="-27176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8161" t="-208197" r="-2299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018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308197" r="-93595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0" t="-308197" r="-27176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8161" t="-308197" r="-2299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2274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408197" r="-935955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0" t="-408197" r="-27176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8161" t="-408197" r="-2299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0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508197" r="-935955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0" t="-508197" r="-2717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8161" t="-508197" r="-229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3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608197" r="-93595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0" t="-608197" r="-2717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8161" t="-608197" r="-2299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91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96E17-DA9F-463B-9071-465D2E14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AB08-5B6D-4E9A-876A-D761C036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B4DEAAFA-3A2E-46C3-A4F7-14A5B967F9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33763997"/>
                  </p:ext>
                </p:extLst>
              </p:nvPr>
            </p:nvGraphicFramePr>
            <p:xfrm>
              <a:off x="6390929" y="4590902"/>
              <a:ext cx="5589037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3458">
                      <a:extLst>
                        <a:ext uri="{9D8B030D-6E8A-4147-A177-3AD203B41FA5}">
                          <a16:colId xmlns:a16="http://schemas.microsoft.com/office/drawing/2014/main" val="1464558326"/>
                        </a:ext>
                      </a:extLst>
                    </a:gridCol>
                    <a:gridCol w="4064917">
                      <a:extLst>
                        <a:ext uri="{9D8B030D-6E8A-4147-A177-3AD203B41FA5}">
                          <a16:colId xmlns:a16="http://schemas.microsoft.com/office/drawing/2014/main" val="902947547"/>
                        </a:ext>
                      </a:extLst>
                    </a:gridCol>
                    <a:gridCol w="980662">
                      <a:extLst>
                        <a:ext uri="{9D8B030D-6E8A-4147-A177-3AD203B41FA5}">
                          <a16:colId xmlns:a16="http://schemas.microsoft.com/office/drawing/2014/main" val="24242751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Max_Heap_Insert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A,key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79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dirty="0"/>
                            <a:t> + 1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016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18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𝐻𝑒𝑎𝑝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𝐼𝑛𝑐𝑟𝑒𝑎𝑠𝑒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𝐾𝑒𝑦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𝑘𝑒𝑦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22745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B4DEAAFA-3A2E-46C3-A4F7-14A5B967F9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33763997"/>
                  </p:ext>
                </p:extLst>
              </p:nvPr>
            </p:nvGraphicFramePr>
            <p:xfrm>
              <a:off x="6390929" y="4590902"/>
              <a:ext cx="5589037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3458">
                      <a:extLst>
                        <a:ext uri="{9D8B030D-6E8A-4147-A177-3AD203B41FA5}">
                          <a16:colId xmlns:a16="http://schemas.microsoft.com/office/drawing/2014/main" val="1464558326"/>
                        </a:ext>
                      </a:extLst>
                    </a:gridCol>
                    <a:gridCol w="4064917">
                      <a:extLst>
                        <a:ext uri="{9D8B030D-6E8A-4147-A177-3AD203B41FA5}">
                          <a16:colId xmlns:a16="http://schemas.microsoft.com/office/drawing/2014/main" val="902947547"/>
                        </a:ext>
                      </a:extLst>
                    </a:gridCol>
                    <a:gridCol w="980662">
                      <a:extLst>
                        <a:ext uri="{9D8B030D-6E8A-4147-A177-3AD203B41FA5}">
                          <a16:colId xmlns:a16="http://schemas.microsoft.com/office/drawing/2014/main" val="242427511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Max_Heap_Insert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A,key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791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08197" r="-935955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73" t="-108197" r="-24701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0807" t="-108197" r="-2484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016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208197" r="-935955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73" t="-208197" r="-24701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0807" t="-208197" r="-2484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018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308197" r="-93595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73" t="-308197" r="-24701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0807" t="-308197" r="-248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22745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CA30676-85F3-4766-94CA-83BC6B242F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45" y="1851991"/>
                <a:ext cx="5737633" cy="4553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Time Complexities of basic operations</a:t>
                </a:r>
              </a:p>
              <a:p>
                <a:pPr lvl="1"/>
                <a:r>
                  <a:rPr lang="en-US" dirty="0" err="1"/>
                  <a:t>Heap_Increase_Key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  <a:p>
                <a:pPr lvl="1"/>
                <a:r>
                  <a:rPr lang="en-US" dirty="0" err="1"/>
                  <a:t>Max_Heap_Insert</a:t>
                </a:r>
                <a:r>
                  <a:rPr lang="en-US" dirty="0"/>
                  <a:t> 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b="1" dirty="0">
                    <a:solidFill>
                      <a:srgbClr val="FFFF00"/>
                    </a:solidFill>
                  </a:rPr>
                  <a:t>A heap can support any operation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 time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CA30676-85F3-4766-94CA-83BC6B24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5" y="1851991"/>
                <a:ext cx="5737633" cy="4553291"/>
              </a:xfrm>
              <a:prstGeom prst="rect">
                <a:avLst/>
              </a:prstGeom>
              <a:blipFill>
                <a:blip r:embed="rId4"/>
                <a:stretch>
                  <a:fillRect l="-425" t="-803"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DE06176-A18D-4079-8834-15FE0C940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84" y="3252521"/>
            <a:ext cx="2856396" cy="2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2511</TotalTime>
  <Words>1137</Words>
  <Application>Microsoft Office PowerPoint</Application>
  <PresentationFormat>Widescreen</PresentationFormat>
  <Paragraphs>188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The Priority Queue</vt:lpstr>
      <vt:lpstr>Background</vt:lpstr>
      <vt:lpstr>Max Priority Queue Operations</vt:lpstr>
      <vt:lpstr>Min Priority Queue Operations</vt:lpstr>
      <vt:lpstr>Uses of Priority Queues</vt:lpstr>
      <vt:lpstr>Use of Heap in Priority Queue</vt:lpstr>
      <vt:lpstr>Priority Queue Operations</vt:lpstr>
      <vt:lpstr>Priority Queue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260</cp:revision>
  <dcterms:created xsi:type="dcterms:W3CDTF">2020-04-04T05:11:36Z</dcterms:created>
  <dcterms:modified xsi:type="dcterms:W3CDTF">2020-05-08T01:39:32Z</dcterms:modified>
</cp:coreProperties>
</file>