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  <p:sldId id="286" r:id="rId13"/>
    <p:sldId id="287" r:id="rId14"/>
    <p:sldId id="28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indu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988156" y="4079479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67B3-7DD2-4327-9443-A02EDCC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F2A03-2589-46AB-9435-421AE1621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17984"/>
                <a:ext cx="10187540" cy="4830416"/>
              </a:xfrm>
            </p:spPr>
            <p:txBody>
              <a:bodyPr/>
              <a:lstStyle/>
              <a:p>
                <a:r>
                  <a:rPr lang="en-US" dirty="0"/>
                  <a:t>Let for natural numbers</a:t>
                </a:r>
              </a:p>
              <a:p>
                <a:pPr lvl="1"/>
                <a:r>
                  <a:rPr lang="en-US" dirty="0"/>
                  <a:t>Proposition: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)=0+1+2+3+…..+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we prove it with the help of induction</a:t>
                </a:r>
              </a:p>
              <a:p>
                <a:pPr lvl="1"/>
                <a:r>
                  <a:rPr lang="en-US" dirty="0">
                    <a:solidFill>
                      <a:srgbClr val="FFFF00"/>
                    </a:solidFill>
                  </a:rPr>
                  <a:t>Base Case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r>
                  <a:rPr lang="en-US" dirty="0"/>
                  <a:t>can be easily seen to be true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0+1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0=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0=0</m:t>
                    </m:r>
                  </m:oMath>
                </a14:m>
                <a:endParaRPr lang="en-US" dirty="0">
                  <a:solidFill>
                    <a:srgbClr val="FFFF0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rgbClr val="FFFF00"/>
                    </a:solidFill>
                  </a:rPr>
                  <a:t>Inductive Hypothesis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true for some n.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FF00"/>
                    </a:solidFill>
                  </a:rPr>
                  <a:t>Inductive Step: </a:t>
                </a:r>
                <a:r>
                  <a:rPr lang="en-US" sz="2000" dirty="0"/>
                  <a:t>prove that the proposition is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+1)=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	</a:t>
                </a:r>
              </a:p>
              <a:p>
                <a:pPr lvl="2"/>
                <a:r>
                  <a:rPr lang="en-US" dirty="0"/>
                  <a:t>now we work on LHS to prove it equal to RHS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RHS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F2A03-2589-46AB-9435-421AE1621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17984"/>
                <a:ext cx="10187540" cy="4830416"/>
              </a:xfrm>
              <a:blipFill>
                <a:blip r:embed="rId2"/>
                <a:stretch>
                  <a:fillRect l="-299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8F21F-514C-47C0-A9EF-5F69EA4C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1997-5824-436C-8DB8-CF631E78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913FA-45B9-49E6-AE33-50423D620AAA}"/>
              </a:ext>
            </a:extLst>
          </p:cNvPr>
          <p:cNvSpPr/>
          <p:nvPr/>
        </p:nvSpPr>
        <p:spPr>
          <a:xfrm>
            <a:off x="5903843" y="6233636"/>
            <a:ext cx="6288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https://en.wikipedia.org/wiki/Mathematical_induction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799A-6C0B-453A-A685-A79B66FE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Loop Invariant(LI)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B848-84FC-4889-9BC1-563760DE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6654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Initialization</a:t>
            </a:r>
            <a:r>
              <a:rPr lang="en-US" b="1" dirty="0"/>
              <a:t>: </a:t>
            </a:r>
            <a:r>
              <a:rPr lang="en-US" dirty="0"/>
              <a:t>It is true prior to the first iteration of the loop.</a:t>
            </a:r>
          </a:p>
          <a:p>
            <a:r>
              <a:rPr lang="en-US" b="1" dirty="0">
                <a:solidFill>
                  <a:srgbClr val="FFFF00"/>
                </a:solidFill>
              </a:rPr>
              <a:t>Maintenance</a:t>
            </a:r>
            <a:r>
              <a:rPr lang="en-US" b="1" dirty="0"/>
              <a:t>: </a:t>
            </a:r>
            <a:r>
              <a:rPr lang="en-US" dirty="0"/>
              <a:t>If it is true before an iteration of the loop, it remains true before the next iteration.</a:t>
            </a:r>
          </a:p>
          <a:p>
            <a:r>
              <a:rPr lang="en-US" b="1" dirty="0">
                <a:solidFill>
                  <a:srgbClr val="FFFF00"/>
                </a:solidFill>
              </a:rPr>
              <a:t>Termination</a:t>
            </a:r>
            <a:r>
              <a:rPr lang="en-US" b="1" dirty="0"/>
              <a:t>: </a:t>
            </a:r>
            <a:r>
              <a:rPr lang="en-US" dirty="0"/>
              <a:t>When the loop terminates LI show that the algorithm is correct. </a:t>
            </a:r>
          </a:p>
          <a:p>
            <a:r>
              <a:rPr lang="en-US" dirty="0"/>
              <a:t>You can see that loop invariant is similar to mathematical induction which proves the correctness of algorithm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A5C5-E912-444B-8E85-51E2D878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512C2-CCE6-428F-B733-581BA6F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58812-C363-4DE2-B94E-2745DAEAA16D}"/>
              </a:ext>
            </a:extLst>
          </p:cNvPr>
          <p:cNvSpPr/>
          <p:nvPr/>
        </p:nvSpPr>
        <p:spPr>
          <a:xfrm>
            <a:off x="8168045" y="4923471"/>
            <a:ext cx="1881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[2, </a:t>
            </a:r>
            <a:r>
              <a:rPr lang="en-US" b="1" dirty="0">
                <a:solidFill>
                  <a:srgbClr val="FFFF00"/>
                </a:solidFill>
              </a:rPr>
              <a:t>5</a:t>
            </a:r>
            <a:r>
              <a:rPr lang="en-US" dirty="0"/>
              <a:t>, 4, 6, 1, 3]</a:t>
            </a:r>
          </a:p>
          <a:p>
            <a:r>
              <a:rPr lang="en-US" dirty="0"/>
              <a:t>[2, 4, </a:t>
            </a:r>
            <a:r>
              <a:rPr lang="en-US" b="1" dirty="0">
                <a:solidFill>
                  <a:srgbClr val="FFFF00"/>
                </a:solidFill>
              </a:rPr>
              <a:t>5</a:t>
            </a:r>
            <a:r>
              <a:rPr lang="en-US" dirty="0"/>
              <a:t>, 6, 1, 3]</a:t>
            </a:r>
          </a:p>
          <a:p>
            <a:r>
              <a:rPr lang="en-US" dirty="0"/>
              <a:t>[2, 4, 5, </a:t>
            </a:r>
            <a:r>
              <a:rPr lang="en-US" b="1" dirty="0">
                <a:solidFill>
                  <a:srgbClr val="FFFF00"/>
                </a:solidFill>
              </a:rPr>
              <a:t>6</a:t>
            </a:r>
            <a:r>
              <a:rPr lang="en-US" dirty="0"/>
              <a:t>, 1, 3]</a:t>
            </a:r>
          </a:p>
          <a:p>
            <a:r>
              <a:rPr lang="en-US" dirty="0"/>
              <a:t>[1, 2, 4, 5, </a:t>
            </a:r>
            <a:r>
              <a:rPr lang="en-US" b="1" dirty="0">
                <a:solidFill>
                  <a:srgbClr val="FFFF00"/>
                </a:solidFill>
              </a:rPr>
              <a:t>6</a:t>
            </a:r>
            <a:r>
              <a:rPr lang="en-US" dirty="0"/>
              <a:t>, 3]</a:t>
            </a:r>
          </a:p>
          <a:p>
            <a:r>
              <a:rPr lang="en-US" dirty="0"/>
              <a:t>[1, 2, 3, 4, 5, </a:t>
            </a:r>
            <a:r>
              <a:rPr lang="en-US" b="1" dirty="0">
                <a:solidFill>
                  <a:srgbClr val="FFFF00"/>
                </a:solidFill>
              </a:rPr>
              <a:t>6</a:t>
            </a:r>
            <a:r>
              <a:rPr lang="en-US" dirty="0"/>
              <a:t>]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6AD265-84BA-4177-92CF-824F0D5F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295" y="4054446"/>
            <a:ext cx="34861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arr[j]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 = j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arr[i]&lt;key: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arr[i]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 i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2,5,4,6,1,3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"Sorted array is:"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arr[i])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7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765-C364-4006-9486-81B29901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EE75-B357-442A-B5C9-2EAAD914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time taken by the INSERTION-SORT procedure depends on the input size </a:t>
            </a:r>
          </a:p>
          <a:p>
            <a:r>
              <a:rPr lang="en-US" dirty="0"/>
              <a:t>Different permutations of same input size may take different time</a:t>
            </a:r>
          </a:p>
          <a:p>
            <a:r>
              <a:rPr lang="en-US" dirty="0"/>
              <a:t>Generally, the as the size of input grows, the running time of algorithm grows</a:t>
            </a:r>
          </a:p>
          <a:p>
            <a:pPr lvl="1"/>
            <a:r>
              <a:rPr lang="en-US" dirty="0"/>
              <a:t>So we define the terms “</a:t>
            </a:r>
            <a:r>
              <a:rPr lang="en-US" dirty="0">
                <a:solidFill>
                  <a:srgbClr val="FFFF00"/>
                </a:solidFill>
              </a:rPr>
              <a:t>running time</a:t>
            </a:r>
            <a:r>
              <a:rPr lang="en-US" dirty="0"/>
              <a:t>” and “</a:t>
            </a:r>
            <a:r>
              <a:rPr lang="en-US" dirty="0">
                <a:solidFill>
                  <a:srgbClr val="FFFF00"/>
                </a:solidFill>
              </a:rPr>
              <a:t>size of input</a:t>
            </a:r>
            <a:r>
              <a:rPr lang="en-US" dirty="0"/>
              <a:t>” more carefully.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Input size </a:t>
            </a:r>
            <a:r>
              <a:rPr lang="en-US" dirty="0"/>
              <a:t>may be count of numbers to sorted, number of input bits, single or multiple inputs</a:t>
            </a:r>
          </a:p>
          <a:p>
            <a:pPr lvl="2"/>
            <a:r>
              <a:rPr lang="en-US" dirty="0"/>
              <a:t>The </a:t>
            </a:r>
            <a:r>
              <a:rPr lang="en-US" b="1" i="1" dirty="0"/>
              <a:t>running time </a:t>
            </a:r>
            <a:r>
              <a:rPr lang="en-US" dirty="0"/>
              <a:t>of an algorithm on a particular input is the number of primitive</a:t>
            </a:r>
            <a:br>
              <a:rPr lang="en-US" dirty="0"/>
            </a:br>
            <a:r>
              <a:rPr lang="en-US" dirty="0"/>
              <a:t>operations or “steps” executed. </a:t>
            </a:r>
          </a:p>
          <a:p>
            <a:pPr lvl="3"/>
            <a:r>
              <a:rPr lang="en-US" dirty="0"/>
              <a:t>Notion of step is usually defined platform independent.</a:t>
            </a:r>
          </a:p>
          <a:p>
            <a:pPr lvl="3"/>
            <a:r>
              <a:rPr lang="en-US" dirty="0"/>
              <a:t>We, as already discussed, assume that one instruction will take constant time i.e.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78A16-0757-474D-844C-421254E6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0D524-C673-48EE-AA4D-6915A95E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63F84-049D-4E90-BED7-766E846C8901}"/>
              </a:ext>
            </a:extLst>
          </p:cNvPr>
          <p:cNvSpPr/>
          <p:nvPr/>
        </p:nvSpPr>
        <p:spPr>
          <a:xfrm>
            <a:off x="9837817" y="2213062"/>
            <a:ext cx="21421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[0, 1, 2, 3, 4, 5, </a:t>
            </a:r>
            <a:r>
              <a:rPr lang="en-US" b="1" dirty="0"/>
              <a:t>6</a:t>
            </a:r>
            <a:r>
              <a:rPr lang="en-US" dirty="0"/>
              <a:t>]</a:t>
            </a:r>
          </a:p>
          <a:p>
            <a:r>
              <a:rPr lang="en-US" dirty="0"/>
              <a:t>[1, 2, 3, 4, 6, 0, 5]</a:t>
            </a:r>
          </a:p>
          <a:p>
            <a:r>
              <a:rPr lang="en-US" dirty="0"/>
              <a:t>[2, 4, </a:t>
            </a:r>
            <a:r>
              <a:rPr lang="en-US" b="1" dirty="0"/>
              <a:t>5</a:t>
            </a:r>
            <a:r>
              <a:rPr lang="en-US" dirty="0"/>
              <a:t>, 6, 1, 3, 0]</a:t>
            </a:r>
          </a:p>
          <a:p>
            <a:r>
              <a:rPr lang="en-US" dirty="0"/>
              <a:t>[6,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121059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F36F-73CD-49F3-AE5A-020A5244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CF1E714-0891-4A4A-ABE8-817F3CF884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0946921"/>
                  </p:ext>
                </p:extLst>
              </p:nvPr>
            </p:nvGraphicFramePr>
            <p:xfrm>
              <a:off x="800134" y="1284604"/>
              <a:ext cx="10591731" cy="37201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445">
                      <a:extLst>
                        <a:ext uri="{9D8B030D-6E8A-4147-A177-3AD203B41FA5}">
                          <a16:colId xmlns:a16="http://schemas.microsoft.com/office/drawing/2014/main" val="3042706028"/>
                        </a:ext>
                      </a:extLst>
                    </a:gridCol>
                    <a:gridCol w="4195094">
                      <a:extLst>
                        <a:ext uri="{9D8B030D-6E8A-4147-A177-3AD203B41FA5}">
                          <a16:colId xmlns:a16="http://schemas.microsoft.com/office/drawing/2014/main" val="2069228518"/>
                        </a:ext>
                      </a:extLst>
                    </a:gridCol>
                    <a:gridCol w="901147">
                      <a:extLst>
                        <a:ext uri="{9D8B030D-6E8A-4147-A177-3AD203B41FA5}">
                          <a16:colId xmlns:a16="http://schemas.microsoft.com/office/drawing/2014/main" val="502463838"/>
                        </a:ext>
                      </a:extLst>
                    </a:gridCol>
                    <a:gridCol w="4880045">
                      <a:extLst>
                        <a:ext uri="{9D8B030D-6E8A-4147-A177-3AD203B41FA5}">
                          <a16:colId xmlns:a16="http://schemas.microsoft.com/office/drawing/2014/main" val="1998339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InsertionSort(A)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467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for </a:t>
                          </a:r>
                          <a:r>
                            <a:rPr lang="en-US" alt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range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len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(arr)):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814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key = arr[j]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004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 = j -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126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while i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 &gt;=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0 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and </a:t>
                          </a:r>
                          <a:r>
                            <a:rPr lang="en-US" alt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arr[i]&lt;key: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1+2+3+…+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412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arr[i +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] = arr[i]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1+2+3+…+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296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 = i -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1+2+3+…+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048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arr[i +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] =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65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CF1E714-0891-4A4A-ABE8-817F3CF884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0946921"/>
                  </p:ext>
                </p:extLst>
              </p:nvPr>
            </p:nvGraphicFramePr>
            <p:xfrm>
              <a:off x="800134" y="1284604"/>
              <a:ext cx="10591731" cy="37201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5445">
                      <a:extLst>
                        <a:ext uri="{9D8B030D-6E8A-4147-A177-3AD203B41FA5}">
                          <a16:colId xmlns:a16="http://schemas.microsoft.com/office/drawing/2014/main" val="3042706028"/>
                        </a:ext>
                      </a:extLst>
                    </a:gridCol>
                    <a:gridCol w="4195094">
                      <a:extLst>
                        <a:ext uri="{9D8B030D-6E8A-4147-A177-3AD203B41FA5}">
                          <a16:colId xmlns:a16="http://schemas.microsoft.com/office/drawing/2014/main" val="2069228518"/>
                        </a:ext>
                      </a:extLst>
                    </a:gridCol>
                    <a:gridCol w="901147">
                      <a:extLst>
                        <a:ext uri="{9D8B030D-6E8A-4147-A177-3AD203B41FA5}">
                          <a16:colId xmlns:a16="http://schemas.microsoft.com/office/drawing/2014/main" val="502463838"/>
                        </a:ext>
                      </a:extLst>
                    </a:gridCol>
                    <a:gridCol w="4880045">
                      <a:extLst>
                        <a:ext uri="{9D8B030D-6E8A-4147-A177-3AD203B41FA5}">
                          <a16:colId xmlns:a16="http://schemas.microsoft.com/office/drawing/2014/main" val="1998339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InsertionSort(A)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8197" r="-543919" b="-9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467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for </a:t>
                          </a:r>
                          <a:r>
                            <a:rPr lang="en-US" alt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j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range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len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(arr)):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108197" r="-543919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108197" r="-499" b="-8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14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key = arr[j]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208197" r="-543919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208197" r="-499" b="-7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004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 = j -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308197" r="-543919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308197" r="-499" b="-6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126306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while i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 &gt;=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0 </a:t>
                          </a:r>
                          <a:r>
                            <a:rPr kumimoji="0" lang="en-US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8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and </a:t>
                          </a:r>
                          <a:r>
                            <a:rPr lang="en-US" altLang="en-US" sz="18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arr[i]&lt;key: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244118" r="-543919" b="-27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244118" r="-499" b="-27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412191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arr[i +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] = arr[i]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344118" r="-543919" b="-17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344118" r="-499" b="-17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296217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i = i -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444118" r="-543919" b="-7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444118" r="-499" b="-7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048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arr[i + 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onsolas" panose="020B0609020204030204" pitchFamily="49" charset="0"/>
                            </a:rPr>
                            <a:t>] = key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784" t="-909836" r="-54391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04" t="-909836" r="-499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65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7A449-A9B6-495B-8DEF-094A3E0E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A7BC-1B7D-4801-9679-A3756668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EDBA7-6A21-44A3-B25F-25AB15201026}"/>
                  </a:ext>
                </a:extLst>
              </p:cNvPr>
              <p:cNvSpPr txBox="1"/>
              <p:nvPr/>
            </p:nvSpPr>
            <p:spPr>
              <a:xfrm>
                <a:off x="256099" y="5225941"/>
                <a:ext cx="1210228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EDBA7-6A21-44A3-B25F-25AB1520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9" y="5225941"/>
                <a:ext cx="1210228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3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C774-AA6C-4017-B3F2-4FFAC8B5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- 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5675-10D7-42A1-8070-2B48DB72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5BDD6-A7DE-4C03-8A25-D726037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13CA48C-8169-4168-BA6C-E632A4B7E68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67209" y="1853248"/>
                <a:ext cx="11573681" cy="4720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−1+1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−1+1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13CA48C-8169-4168-BA6C-E632A4B7E6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09" y="1853248"/>
                <a:ext cx="11573681" cy="4720908"/>
              </a:xfrm>
              <a:prstGeom prst="rect">
                <a:avLst/>
              </a:prstGeom>
              <a:blipFill>
                <a:blip r:embed="rId2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F2A03A2-FAF2-4EC9-BFA3-9A48A8FF2D5F}"/>
              </a:ext>
            </a:extLst>
          </p:cNvPr>
          <p:cNvSpPr/>
          <p:nvPr/>
        </p:nvSpPr>
        <p:spPr>
          <a:xfrm>
            <a:off x="1948070" y="51887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-Roman"/>
              </a:rPr>
              <a:t>worst-case running time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7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6FE-6DDC-41A8-A771-701BEDDA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609A-4C99-4107-8EE8-6419DB92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89990"/>
            <a:ext cx="4316998" cy="4195481"/>
          </a:xfrm>
        </p:spPr>
        <p:txBody>
          <a:bodyPr/>
          <a:lstStyle/>
          <a:p>
            <a:r>
              <a:rPr lang="en-US" dirty="0"/>
              <a:t>An algorithm is a method to solve a computation problem</a:t>
            </a:r>
          </a:p>
          <a:p>
            <a:r>
              <a:rPr lang="en-US" dirty="0"/>
              <a:t>It can be written in different forms</a:t>
            </a:r>
          </a:p>
          <a:p>
            <a:pPr lvl="1"/>
            <a:r>
              <a:rPr lang="en-US" dirty="0"/>
              <a:t>Informal</a:t>
            </a:r>
          </a:p>
          <a:p>
            <a:pPr lvl="1"/>
            <a:r>
              <a:rPr lang="en-US" dirty="0"/>
              <a:t>Semi formal (pseudocode)</a:t>
            </a:r>
          </a:p>
          <a:p>
            <a:pPr lvl="1"/>
            <a:r>
              <a:rPr lang="en-US" dirty="0"/>
              <a:t>formal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E9AF-8CD5-4E8B-8127-A4DB31E7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CED58-BF20-45E9-8AB6-56B0370E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A582A1-EAE1-4D56-BA43-B0885ED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93687"/>
            <a:ext cx="58956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arr[j]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 = j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arr[i]&lt;key: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arr[i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arr[i]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 i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arr[i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"Sorted array is:"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"%d"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arr[i])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3126-0327-4DA5-BA00-6E5DB83E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E1AFB-C820-4B19-A5F1-53EBCE2E6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72209"/>
                <a:ext cx="8946541" cy="528098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i="1" dirty="0"/>
                  <a:t>Analyzing </a:t>
                </a:r>
                <a:r>
                  <a:rPr lang="en-US" dirty="0"/>
                  <a:t>an algorithm  is predicting the resources that the algorithm requires. </a:t>
                </a:r>
              </a:p>
              <a:p>
                <a:pPr lvl="1"/>
                <a:r>
                  <a:rPr lang="en-US" dirty="0"/>
                  <a:t>Memory, communication bandwidth, computer hardware </a:t>
                </a:r>
                <a:r>
                  <a:rPr lang="en-US" dirty="0">
                    <a:solidFill>
                      <a:srgbClr val="FFFF00"/>
                    </a:solidFill>
                  </a:rPr>
                  <a:t>computational time </a:t>
                </a:r>
              </a:p>
              <a:p>
                <a:pPr lvl="1"/>
                <a:r>
                  <a:rPr lang="en-US" dirty="0"/>
                  <a:t>We analyze several alternate solutions and select the best one</a:t>
                </a:r>
              </a:p>
              <a:p>
                <a:pPr lvl="1"/>
                <a:r>
                  <a:rPr lang="en-US" dirty="0"/>
                  <a:t>Analysis of model (Cost Model)</a:t>
                </a:r>
              </a:p>
              <a:p>
                <a:pPr lvl="2"/>
                <a:r>
                  <a:rPr lang="en-US" dirty="0"/>
                  <a:t>We will use RAM model by assuming</a:t>
                </a:r>
              </a:p>
              <a:p>
                <a:pPr lvl="3"/>
                <a:r>
                  <a:rPr lang="en-US" dirty="0"/>
                  <a:t>A generic one processor, </a:t>
                </a:r>
              </a:p>
              <a:p>
                <a:pPr lvl="3"/>
                <a:r>
                  <a:rPr lang="en-US" b="1" i="1" dirty="0"/>
                  <a:t>random-access machine (RAM) </a:t>
                </a:r>
                <a:r>
                  <a:rPr lang="en-US" dirty="0"/>
                  <a:t>model of computation </a:t>
                </a:r>
              </a:p>
              <a:p>
                <a:pPr lvl="3"/>
                <a:r>
                  <a:rPr lang="en-US" dirty="0"/>
                  <a:t>Sequential instructions execution</a:t>
                </a:r>
              </a:p>
              <a:p>
                <a:pPr lvl="2"/>
                <a:r>
                  <a:rPr lang="en-US" dirty="0"/>
                  <a:t>Although RAM model is good but should not be abused (realistic assumption should be made)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 	vs 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RAM model should contains instructions commonly found in real computers:</a:t>
                </a:r>
              </a:p>
              <a:p>
                <a:pPr lvl="1"/>
                <a:r>
                  <a:rPr lang="en-US" dirty="0"/>
                  <a:t>arithmetic (such as add, subtract, multiply, divide, remainder, floor, ceiling), </a:t>
                </a:r>
              </a:p>
              <a:p>
                <a:pPr lvl="1"/>
                <a:r>
                  <a:rPr lang="en-US" dirty="0"/>
                  <a:t>Data movement (load, store, copy), </a:t>
                </a:r>
              </a:p>
              <a:p>
                <a:pPr lvl="1"/>
                <a:r>
                  <a:rPr lang="en-US" dirty="0"/>
                  <a:t>control (conditional and unconditional branch, subroutine call and return). </a:t>
                </a:r>
              </a:p>
              <a:p>
                <a:pPr lvl="1"/>
                <a:r>
                  <a:rPr lang="en-US" dirty="0"/>
                  <a:t>Each such instruction takes a constant amount of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E1AFB-C820-4B19-A5F1-53EBCE2E6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72209"/>
                <a:ext cx="8946541" cy="5280989"/>
              </a:xfrm>
              <a:blipFill>
                <a:blip r:embed="rId2"/>
                <a:stretch>
                  <a:fillRect l="-136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D7D5C-BE22-4742-9B07-555E2DC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56A48-D75B-4BED-8F66-58CFE2C5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A996-10D5-4A0D-A0C0-7E8478BA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7E81-C092-4412-9830-00F5AA36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RAM model</a:t>
            </a:r>
          </a:p>
          <a:p>
            <a:pPr lvl="1"/>
            <a:r>
              <a:rPr lang="en-US" dirty="0"/>
              <a:t>The data types in the RAM model are integer and floating point </a:t>
            </a:r>
          </a:p>
          <a:p>
            <a:pPr lvl="1"/>
            <a:r>
              <a:rPr lang="en-US" dirty="0"/>
              <a:t>All instructions of a program are in RAM</a:t>
            </a:r>
          </a:p>
          <a:p>
            <a:r>
              <a:rPr lang="en-US" dirty="0"/>
              <a:t>In the rest of this lecture, we will</a:t>
            </a:r>
          </a:p>
          <a:p>
            <a:pPr lvl="1"/>
            <a:r>
              <a:rPr lang="en-US" dirty="0"/>
              <a:t>Consider a problem</a:t>
            </a:r>
          </a:p>
          <a:p>
            <a:pPr lvl="1"/>
            <a:r>
              <a:rPr lang="en-US" dirty="0"/>
              <a:t>Analyze it using our RAM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5EAC-6FC0-448D-9334-8379CDF8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941D-1E2B-451F-9C56-997CD21E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811E-9651-44C1-8747-244D515F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Sort – a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FB630-1DF0-4330-8114-CD5416FDE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Input: </a:t>
                </a:r>
                <a:r>
                  <a:rPr lang="en-US" dirty="0"/>
                  <a:t>A sequence of n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b="1" dirty="0"/>
                  <a:t>Output: </a:t>
                </a:r>
                <a:r>
                  <a:rPr lang="en-US" dirty="0"/>
                  <a:t>A permutation (reordering)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&gt;. </m:t>
                    </m:r>
                  </m:oMath>
                </a14:m>
                <a:r>
                  <a:rPr lang="en-US" dirty="0"/>
                  <a:t>of the input sequence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’≤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’≤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’≤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’≤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’≤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numbers to be sorted are also known as the </a:t>
                </a:r>
                <a:r>
                  <a:rPr lang="en-US" b="1" i="1" dirty="0"/>
                  <a:t>keys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Description of Insertion Sort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Insertion sort works the way many people sort a hand of playing cards.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We start with an empty left hand and the cards face down on the table.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We then remove one card at a time from the table and insert it into the correct position in the left hand.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To find the correct position for a card, we compare it with each of the cards already in the hand, from right to left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At all times, the cards held in the left hand are sorted, and these cards were originally the top cards of the pile on the table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FB630-1DF0-4330-8114-CD5416FDE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2180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57A5-DFD9-4E6C-B85B-426B3251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DE40-E198-4308-B41A-3761EAC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CD9B0-CE3E-4E79-AD0D-8140F204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51" y="1748118"/>
            <a:ext cx="2327176" cy="20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C37D-79BB-4BE1-BAE5-CD10178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3A18-91E8-4B6C-98B1-45FCE9E7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The algorithm sorts the input numbers </a:t>
            </a:r>
            <a:r>
              <a:rPr lang="en-US" b="1" i="1" dirty="0"/>
              <a:t>in place</a:t>
            </a:r>
            <a:r>
              <a:rPr lang="en-US" dirty="0"/>
              <a:t>: it rearranges the</a:t>
            </a:r>
            <a:br>
              <a:rPr lang="en-US" dirty="0"/>
            </a:br>
            <a:r>
              <a:rPr lang="en-US" dirty="0"/>
              <a:t>numbers within the array A, with at most a constant number of them stored outside the array at any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F85C-D21A-4BA1-846B-B09A1DD2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289ED-0C87-4A95-B23D-66FD1F2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2DF58-0048-4942-84AB-F68A9687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58" y="3272063"/>
            <a:ext cx="5473573" cy="140053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98395CC-29D1-4D51-AC8C-5E1DDE4E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56" y="2304394"/>
            <a:ext cx="58956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arr[j]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 = j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arr[i]&lt;key: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arr[i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arr[i]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 i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arr[i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"Sorted array is:"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"%d"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arr[i])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4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3CE7-D11F-4B94-897B-B12C784C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invariants and the correctness of insertion sort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C192E-C7BD-4199-8403-6D140079D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877" y="1853249"/>
                <a:ext cx="10624862" cy="2692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index j indicates the “current card” being inserted into the hand. </a:t>
                </a:r>
              </a:p>
              <a:p>
                <a:r>
                  <a:rPr lang="en-US" dirty="0"/>
                  <a:t>At the beginning of each iteration of the </a:t>
                </a:r>
                <a:r>
                  <a:rPr lang="en-US" b="1" dirty="0"/>
                  <a:t>for </a:t>
                </a:r>
                <a:r>
                  <a:rPr lang="en-US" dirty="0"/>
                  <a:t>loop, indexed by j </a:t>
                </a:r>
              </a:p>
              <a:p>
                <a:pPr lvl="1"/>
                <a:r>
                  <a:rPr lang="en-US" dirty="0"/>
                  <a:t>the subarray consisting of elements A[i…j-1] is already sorted array</a:t>
                </a:r>
              </a:p>
              <a:p>
                <a:pPr lvl="1"/>
                <a:r>
                  <a:rPr lang="en-US" dirty="0"/>
                  <a:t>Remaining elements A[j,….,n] are cards on table</a:t>
                </a:r>
              </a:p>
              <a:p>
                <a:pPr lvl="1"/>
                <a:r>
                  <a:rPr lang="en-US" b="1" i="1" dirty="0"/>
                  <a:t>Loop invariant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At the start of each iteration of the </a:t>
                </a:r>
                <a:r>
                  <a:rPr lang="en-US" b="1" dirty="0"/>
                  <a:t>for </a:t>
                </a:r>
                <a:r>
                  <a:rPr lang="en-US" dirty="0"/>
                  <a:t>loop (of lines 1–8), the subarray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[1,….,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−1]  </m:t>
                    </m:r>
                  </m:oMath>
                </a14:m>
                <a:r>
                  <a:rPr lang="en-US" dirty="0"/>
                  <a:t>consists of the elements originally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but in sorted order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7C192E-C7BD-4199-8403-6D140079D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877" y="1853249"/>
                <a:ext cx="10624862" cy="2692248"/>
              </a:xfrm>
              <a:blipFill>
                <a:blip r:embed="rId2"/>
                <a:stretch>
                  <a:fillRect l="-287" t="-1131" b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27C3-5407-42FE-9DA0-ADD1B685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06520-B531-4B54-B52D-BD87B0D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E73D0-D1BE-4F3E-B3AD-D0903A99971F}"/>
              </a:ext>
            </a:extLst>
          </p:cNvPr>
          <p:cNvSpPr/>
          <p:nvPr/>
        </p:nvSpPr>
        <p:spPr>
          <a:xfrm>
            <a:off x="646111" y="4903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Loop invariant is used to help us understand why an algorithm is correct. 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4776073-A102-4D3A-BE10-DEEE090E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949" y="4197267"/>
            <a:ext cx="33660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arr[j]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 = j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arr[i]&lt;key: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arr[i]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 i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"Sorted array is:"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arr[i])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2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7297-F305-46BA-BE3C-E28737D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7ED2-E03E-40BC-81A8-A6980005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784"/>
            <a:ext cx="8946541" cy="4525616"/>
          </a:xfrm>
        </p:spPr>
        <p:txBody>
          <a:bodyPr/>
          <a:lstStyle/>
          <a:p>
            <a:r>
              <a:rPr lang="en-US" dirty="0"/>
              <a:t>A technique for proving a statement to be true</a:t>
            </a:r>
          </a:p>
          <a:p>
            <a:r>
              <a:rPr lang="en-US" dirty="0"/>
              <a:t>This technique consists of three steps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Initial or base case</a:t>
            </a:r>
            <a:r>
              <a:rPr lang="en-US" dirty="0"/>
              <a:t>: prove that statement is true for some base case i.e. 0 or 1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Inductive Hypothesis</a:t>
            </a:r>
            <a:r>
              <a:rPr lang="en-US" dirty="0"/>
              <a:t>: Suppose that the statement hold (is true) for some case 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Induction Step</a:t>
            </a:r>
            <a:r>
              <a:rPr lang="en-US" dirty="0"/>
              <a:t>: Prove that the case is also true for n+1 case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r>
              <a:rPr lang="en-US" sz="1600" dirty="0">
                <a:solidFill>
                  <a:srgbClr val="FFFF00"/>
                </a:solidFill>
              </a:rPr>
              <a:t>Do not worry, you may have read mathematical induction in previous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A5CFD-0C5F-4E0C-A535-9C2DE1D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FF18C-C7ED-4B41-8372-B863BD3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</TotalTime>
  <Words>2091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Consolas</vt:lpstr>
      <vt:lpstr>Times-Roman</vt:lpstr>
      <vt:lpstr>Wingdings</vt:lpstr>
      <vt:lpstr>Wingdings 3</vt:lpstr>
      <vt:lpstr>Ion</vt:lpstr>
      <vt:lpstr>Design and Analysis of Algorithms</vt:lpstr>
      <vt:lpstr>Getting Started</vt:lpstr>
      <vt:lpstr>Background</vt:lpstr>
      <vt:lpstr>RECAP</vt:lpstr>
      <vt:lpstr>RECAP</vt:lpstr>
      <vt:lpstr>Insert Sort – a sorting problem</vt:lpstr>
      <vt:lpstr>Insertion Sort</vt:lpstr>
      <vt:lpstr>Loop invariants and the correctness of insertion sort </vt:lpstr>
      <vt:lpstr>Mathematical induction</vt:lpstr>
      <vt:lpstr>Mathematical Induction - Example</vt:lpstr>
      <vt:lpstr>Properties of Loop Invariant(LI)</vt:lpstr>
      <vt:lpstr>Analyzing Insertion Sort</vt:lpstr>
      <vt:lpstr>Time complexity of Insertion Sort</vt:lpstr>
      <vt:lpstr>Insertion Sort - 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55</cp:revision>
  <dcterms:created xsi:type="dcterms:W3CDTF">2020-04-04T05:11:36Z</dcterms:created>
  <dcterms:modified xsi:type="dcterms:W3CDTF">2020-04-26T07:29:03Z</dcterms:modified>
</cp:coreProperties>
</file>