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76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Function growth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nlogn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Sheet1!$C$2:$C$18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12</c:v>
                </c:pt>
                <c:pt idx="1">
                  <c:v>6.6666670000000003</c:v>
                </c:pt>
                <c:pt idx="2">
                  <c:v>5.6</c:v>
                </c:pt>
                <c:pt idx="3">
                  <c:v>5.1428570000000002</c:v>
                </c:pt>
                <c:pt idx="4">
                  <c:v>4.8888889999999998</c:v>
                </c:pt>
                <c:pt idx="5">
                  <c:v>4.7272730000000003</c:v>
                </c:pt>
                <c:pt idx="6">
                  <c:v>4.6153849999999998</c:v>
                </c:pt>
                <c:pt idx="7">
                  <c:v>4.5333329999999998</c:v>
                </c:pt>
                <c:pt idx="8">
                  <c:v>4.4705880000000002</c:v>
                </c:pt>
                <c:pt idx="9">
                  <c:v>4.4210529999999997</c:v>
                </c:pt>
                <c:pt idx="10">
                  <c:v>4.3809519999999997</c:v>
                </c:pt>
                <c:pt idx="11">
                  <c:v>4.3478260000000004</c:v>
                </c:pt>
                <c:pt idx="12">
                  <c:v>4.32</c:v>
                </c:pt>
                <c:pt idx="13">
                  <c:v>4.2962959999999999</c:v>
                </c:pt>
                <c:pt idx="14">
                  <c:v>4.2758620000000001</c:v>
                </c:pt>
                <c:pt idx="15">
                  <c:v>4.2580650000000002</c:v>
                </c:pt>
                <c:pt idx="16">
                  <c:v>4.2424239999999998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20-4189-8A44-7DB26A5036B6}"/>
            </c:ext>
          </c:extLst>
        </c:ser>
        <c:ser>
          <c:idx val="1"/>
          <c:order val="1"/>
          <c:tx>
            <c:v>square(n)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Sheet1!$C$2:$C$18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Sheet1!$E$2:$E$18</c:f>
              <c:numCache>
                <c:formatCode>General</c:formatCode>
                <c:ptCount val="1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520-4189-8A44-7DB26A503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203632"/>
        <c:axId val="1671472304"/>
      </c:scatterChart>
      <c:valAx>
        <c:axId val="167720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472304"/>
        <c:crosses val="autoZero"/>
        <c:crossBetween val="midCat"/>
      </c:valAx>
      <c:valAx>
        <c:axId val="167147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203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0A6F-802B-470D-B314-FF49629DA09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4C-C3E2-4B9F-A9C5-D56AF8ACCA47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E23A-8BD8-44A5-A15F-7C0F9C78522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76EA-1B26-4DD0-94E9-B0574B4B1B3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496A-F375-4419-A78C-3D6EF874937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B326-6503-4F91-B2A5-7C9069E01956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A936-A8D3-4869-B904-EB268412B390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A5FE-345E-4CF7-9261-58A2D77CED9F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2258-F051-473F-B3E7-92B1F2EB4BB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E163C3FE-9AE2-473C-82E3-DF5C72BF2AB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28B8-EAB8-4045-90B5-11A435B6DE3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A15-4CDB-4851-A53B-531DFCD7CA68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491-1DEE-4562-9ECE-3B3C997FD95A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EDD6-66E4-422E-A3DD-58408C35C89A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1BEF-C109-42F0-886E-4411FD4F46D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16A-6B32-45C4-89D6-90FEBEA348D3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4129-028A-4911-AD62-575F0572F865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440DEB-042F-475F-B260-BA310185642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988156" y="4079479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9543-286B-44DF-A06F-D349B9E7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Asymptotic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BFC1C-018E-4C1D-B876-7BC9D60D0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56522"/>
                <a:ext cx="8946541" cy="45918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may use asymptotic notations in equations like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Asymptotically tight bounds are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Asymptotically loose bounds are </a:t>
                </a:r>
              </a:p>
              <a:p>
                <a:r>
                  <a:rPr lang="en-US" dirty="0"/>
                  <a:t>Small o (o)</a:t>
                </a:r>
                <a:r>
                  <a:rPr lang="en-US" b="1" dirty="0"/>
                  <a:t>-notation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there exists positive constant c and n0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 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b="1" dirty="0"/>
                  <a:t>-notation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there exists positive constant c and n0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 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  <a:br>
                  <a:rPr lang="en-US" dirty="0"/>
                </a:br>
                <a:br>
                  <a:rPr lang="en-US" dirty="0"/>
                </a:br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BFC1C-018E-4C1D-B876-7BC9D60D0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56522"/>
                <a:ext cx="8946541" cy="4591877"/>
              </a:xfrm>
              <a:blipFill>
                <a:blip r:embed="rId2"/>
                <a:stretch>
                  <a:fillRect l="-272"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C77E-D365-4F3D-94DE-168FE622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F795C-7AD4-4EBC-A396-A1FA3812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media.geeksforgeeks.org/wp-content/uploads/Analysis-of-Algorithms-little-o-omega.png">
            <a:extLst>
              <a:ext uri="{FF2B5EF4-FFF2-40B4-BE49-F238E27FC236}">
                <a16:creationId xmlns:a16="http://schemas.microsoft.com/office/drawing/2014/main" id="{FC1B6112-2552-42A6-B7EC-18DE35BA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676" y="2267220"/>
            <a:ext cx="3403728" cy="27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0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E777-AEA6-4A9A-A99E-436AF7E5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functions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96BDD-F233-4340-91A4-A84D15FDE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of the real number properties hold for asymptotic comparisons</a:t>
                </a:r>
              </a:p>
              <a:p>
                <a:r>
                  <a:rPr lang="en-US" b="1" dirty="0"/>
                  <a:t>Transitivity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Reflexivity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96BDD-F233-4340-91A4-A84D15FDE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DAC18-18F3-4103-9E6F-D03BEDA8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9353C-BDDA-4EA3-9A86-1328F5D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193-5494-45ED-A57C-690E5C0C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notations and common functions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9AE37-6ECB-4E36-B11A-BB373836D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Monotonicity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Monotonically increase: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Monotonically decreasing: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Strictly increasing: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Strictly decreasing: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Floors and ceilings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Modular arithmetic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Polynomials: </a:t>
                </a:r>
                <a:r>
                  <a:rPr lang="en-US" dirty="0"/>
                  <a:t>Polynomial of degree n can be represented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Exponentials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9AE37-6ECB-4E36-B11A-BB373836D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D93CE-35CC-460C-B68F-E48B00F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78AD-0F2C-4470-BAD8-9CD8408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F900-3C64-430D-9FE0-04D4D7C7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0BFD6-BB1F-4ADE-9DF6-32CD4ACF7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Logarithm: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−→         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2.71828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0BFD6-BB1F-4ADE-9DF6-32CD4ACF7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CD8FC-B903-4063-B53E-2705BCBD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8534-B204-4536-9F53-ECB35F1F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8E16-8465-4EC1-8727-7733D1A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1021C-7B84-40EB-930B-AA6CBF0E8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1456570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From previous example, we know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𝟐𝟏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1021C-7B84-40EB-930B-AA6CBF0E8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1456570"/>
                <a:ext cx="8946541" cy="4195481"/>
              </a:xfrm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3456-1387-44D2-9FAA-9E971EF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10137-9A18-440C-87DF-6BAB2151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642CF82-9BCB-440B-AC78-681798B2E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649329"/>
                  </p:ext>
                </p:extLst>
              </p:nvPr>
            </p:nvGraphicFramePr>
            <p:xfrm>
              <a:off x="1103311" y="2857100"/>
              <a:ext cx="10087428" cy="344760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43714">
                      <a:extLst>
                        <a:ext uri="{9D8B030D-6E8A-4147-A177-3AD203B41FA5}">
                          <a16:colId xmlns:a16="http://schemas.microsoft.com/office/drawing/2014/main" val="2378997482"/>
                        </a:ext>
                      </a:extLst>
                    </a:gridCol>
                    <a:gridCol w="5043714">
                      <a:extLst>
                        <a:ext uri="{9D8B030D-6E8A-4147-A177-3AD203B41FA5}">
                          <a16:colId xmlns:a16="http://schemas.microsoft.com/office/drawing/2014/main" val="2862265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62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24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As the n becomes larges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 tend to be 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The equation becomes true even if n=1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Then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673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large enough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  <m:r>
                                  <a:rPr lang="en-U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75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So for any value of c below 5 the relationship will 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290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642CF82-9BCB-440B-AC78-681798B2E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649329"/>
                  </p:ext>
                </p:extLst>
              </p:nvPr>
            </p:nvGraphicFramePr>
            <p:xfrm>
              <a:off x="1103311" y="2857100"/>
              <a:ext cx="10087428" cy="344760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43714">
                      <a:extLst>
                        <a:ext uri="{9D8B030D-6E8A-4147-A177-3AD203B41FA5}">
                          <a16:colId xmlns:a16="http://schemas.microsoft.com/office/drawing/2014/main" val="2378997482"/>
                        </a:ext>
                      </a:extLst>
                    </a:gridCol>
                    <a:gridCol w="5043714">
                      <a:extLst>
                        <a:ext uri="{9D8B030D-6E8A-4147-A177-3AD203B41FA5}">
                          <a16:colId xmlns:a16="http://schemas.microsoft.com/office/drawing/2014/main" val="286226500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1639" r="-100483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1" t="-1639" r="-483" b="-85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629737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42759" r="-100483" b="-25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1" t="-42759" r="-483" b="-25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2458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138000" r="-100483" b="-1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1" t="-138000" r="-483" b="-1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6736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336792" r="-10048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1" t="-336792" r="-483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5405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So for any value of c below 5 the relationship will hold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290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06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Growth of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4BF-F3F5-451E-A5F4-34D6FF63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EA21-66CB-4173-AD55-4E230C4F5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5" y="1577010"/>
            <a:ext cx="10990333" cy="4671390"/>
          </a:xfrm>
        </p:spPr>
        <p:txBody>
          <a:bodyPr>
            <a:normAutofit/>
          </a:bodyPr>
          <a:lstStyle/>
          <a:p>
            <a:r>
              <a:rPr lang="en-US" dirty="0"/>
              <a:t>Order of growth of the running time of an algorithm shows a picture (measure) of algorithm efficiency</a:t>
            </a:r>
          </a:p>
          <a:p>
            <a:r>
              <a:rPr lang="en-US" dirty="0"/>
              <a:t>Using this picture (measure), we can approximately compare algorithms  </a:t>
            </a:r>
          </a:p>
          <a:p>
            <a:r>
              <a:rPr lang="en-US" b="1" dirty="0"/>
              <a:t>Asymptotic Efficiency</a:t>
            </a:r>
            <a:r>
              <a:rPr lang="en-US" dirty="0"/>
              <a:t>: The measure of approximate efficiency</a:t>
            </a:r>
          </a:p>
          <a:p>
            <a:pPr lvl="1"/>
            <a:r>
              <a:rPr lang="en-US" dirty="0"/>
              <a:t>We are concerned with how the running time of an algorithm increases with the increase in the size of the input</a:t>
            </a:r>
          </a:p>
          <a:p>
            <a:pPr lvl="1"/>
            <a:r>
              <a:rPr lang="en-US" dirty="0"/>
              <a:t>The Asymptotic efficiency is valid for large enough input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493E-7CA4-4FAA-B42A-996857E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EB8E7-0D12-48A9-AC46-352B872B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1E2D-D44F-46BC-8251-3B8B4A7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686" y="1340613"/>
            <a:ext cx="1857793" cy="1400530"/>
          </a:xfrm>
        </p:spPr>
        <p:txBody>
          <a:bodyPr/>
          <a:lstStyle/>
          <a:p>
            <a:r>
              <a:rPr lang="en-US" sz="2800" dirty="0"/>
              <a:t>The growth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AA7C3-4230-45D3-80F1-E68D38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5F87-51BA-42D0-9B04-EA8D471E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E0794D-9FC9-4BEF-9473-89C7F7E71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238838"/>
                  </p:ext>
                </p:extLst>
              </p:nvPr>
            </p:nvGraphicFramePr>
            <p:xfrm>
              <a:off x="280130" y="142305"/>
              <a:ext cx="6942306" cy="6227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8360">
                      <a:extLst>
                        <a:ext uri="{9D8B030D-6E8A-4147-A177-3AD203B41FA5}">
                          <a16:colId xmlns:a16="http://schemas.microsoft.com/office/drawing/2014/main" val="3332772167"/>
                        </a:ext>
                      </a:extLst>
                    </a:gridCol>
                    <a:gridCol w="1474798">
                      <a:extLst>
                        <a:ext uri="{9D8B030D-6E8A-4147-A177-3AD203B41FA5}">
                          <a16:colId xmlns:a16="http://schemas.microsoft.com/office/drawing/2014/main" val="435751354"/>
                        </a:ext>
                      </a:extLst>
                    </a:gridCol>
                    <a:gridCol w="1192695">
                      <a:extLst>
                        <a:ext uri="{9D8B030D-6E8A-4147-A177-3AD203B41FA5}">
                          <a16:colId xmlns:a16="http://schemas.microsoft.com/office/drawing/2014/main" val="2131605144"/>
                        </a:ext>
                      </a:extLst>
                    </a:gridCol>
                    <a:gridCol w="1974574">
                      <a:extLst>
                        <a:ext uri="{9D8B030D-6E8A-4147-A177-3AD203B41FA5}">
                          <a16:colId xmlns:a16="http://schemas.microsoft.com/office/drawing/2014/main" val="2514567550"/>
                        </a:ext>
                      </a:extLst>
                    </a:gridCol>
                    <a:gridCol w="781879">
                      <a:extLst>
                        <a:ext uri="{9D8B030D-6E8A-4147-A177-3AD203B41FA5}">
                          <a16:colId xmlns:a16="http://schemas.microsoft.com/office/drawing/2014/main" val="3960171517"/>
                        </a:ext>
                      </a:extLst>
                    </a:gridCol>
                  </a:tblGrid>
                  <a:tr h="4948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 1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Algo1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 2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 2 Growth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306965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0.602059991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176009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7.224719896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6312929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48.16479931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6.666667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823032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269.7228761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0910157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1387.14622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5.142857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262144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13663203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6781.603742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4.888889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4194304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7393899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32058.49042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4.727273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67108864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31004778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147962.2635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4.615385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1073741824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5382096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131072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670762.2611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4.533333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17179869184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92040055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524288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2998701.873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4.470588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2.74878E+11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60182006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2097152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13257418.81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4.421053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4.39805E+12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92967441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8388608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58080120.49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4.380952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7.03687E+13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83340031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33554432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252522263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4.347826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1.1259E+15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61068839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134217728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1090896176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1.80144E+16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25975385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536870912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4686813201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4.296296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2.8823E+17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9239224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2147483648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20040166791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4.275862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4.61169E+18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68796920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8589934592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85332323108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4.258065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7.3787E+19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68809475"/>
                      </a:ext>
                    </a:extLst>
                  </a:tr>
                  <a:tr h="26200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34359738368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3.62016E+11</a:t>
                          </a:r>
                        </a:p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 ns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4.242424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1.18059E+21</a:t>
                          </a:r>
                        </a:p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37436 years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17210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E0794D-9FC9-4BEF-9473-89C7F7E71E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238838"/>
                  </p:ext>
                </p:extLst>
              </p:nvPr>
            </p:nvGraphicFramePr>
            <p:xfrm>
              <a:off x="280130" y="142305"/>
              <a:ext cx="6942306" cy="6227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8360">
                      <a:extLst>
                        <a:ext uri="{9D8B030D-6E8A-4147-A177-3AD203B41FA5}">
                          <a16:colId xmlns:a16="http://schemas.microsoft.com/office/drawing/2014/main" val="3332772167"/>
                        </a:ext>
                      </a:extLst>
                    </a:gridCol>
                    <a:gridCol w="1474798">
                      <a:extLst>
                        <a:ext uri="{9D8B030D-6E8A-4147-A177-3AD203B41FA5}">
                          <a16:colId xmlns:a16="http://schemas.microsoft.com/office/drawing/2014/main" val="435751354"/>
                        </a:ext>
                      </a:extLst>
                    </a:gridCol>
                    <a:gridCol w="1192695">
                      <a:extLst>
                        <a:ext uri="{9D8B030D-6E8A-4147-A177-3AD203B41FA5}">
                          <a16:colId xmlns:a16="http://schemas.microsoft.com/office/drawing/2014/main" val="2131605144"/>
                        </a:ext>
                      </a:extLst>
                    </a:gridCol>
                    <a:gridCol w="1974574">
                      <a:extLst>
                        <a:ext uri="{9D8B030D-6E8A-4147-A177-3AD203B41FA5}">
                          <a16:colId xmlns:a16="http://schemas.microsoft.com/office/drawing/2014/main" val="2514567550"/>
                        </a:ext>
                      </a:extLst>
                    </a:gridCol>
                    <a:gridCol w="781879">
                      <a:extLst>
                        <a:ext uri="{9D8B030D-6E8A-4147-A177-3AD203B41FA5}">
                          <a16:colId xmlns:a16="http://schemas.microsoft.com/office/drawing/2014/main" val="3960171517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881" t="-833" r="-268313" b="-7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Algo1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1692" t="-833" r="-40615" b="-7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Algo 2 Growth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3069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0.602059991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176009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7.224719896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6312929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48.16479931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6.666667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823032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269.7228761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0910157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1387.14622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5.142857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262144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13663203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6781.603742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4.888889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4194304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7393899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32058.49042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4.727273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67108864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3100477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147962.2635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4.615385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1073741824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5382096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131072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670762.2611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4.533333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17179869184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92040055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524288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2998701.873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4.470588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2.74878E+11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60182006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2097152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13257418.81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4.421053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4.39805E+12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9296744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8388608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58080120.49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4.380952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7.03687E+13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83340031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33554432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252522263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4.347826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1.1259E+15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61068839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134217728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1090896176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1.80144E+16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25975385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536870912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4686813201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4.296296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2.8823E+17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9239224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2147483648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20040166791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4.275862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4.61169E+18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68796920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8589934592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85332323108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4.258065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7.3787E+19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68809475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34359738368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3.62016E+11</a:t>
                          </a:r>
                        </a:p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 ns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4.242424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1.18059E+21</a:t>
                          </a:r>
                        </a:p>
                        <a:p>
                          <a:pPr algn="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37436 years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172102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327568-C8CC-49D4-8247-C6BDA655D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92226"/>
              </p:ext>
            </p:extLst>
          </p:nvPr>
        </p:nvGraphicFramePr>
        <p:xfrm>
          <a:off x="7339870" y="27741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10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99A1-500E-4A5C-B0E1-EB0DB77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notation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89B1B-5DC2-4FD9-B555-D48A4825D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running time of an algorithm is represented using natural numbers</a:t>
                </a:r>
              </a:p>
              <a:p>
                <a:r>
                  <a:rPr lang="en-US" dirty="0"/>
                  <a:t>Let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size of input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function describing the running time of the algorithm</a:t>
                </a:r>
              </a:p>
              <a:p>
                <a:pPr lvl="1"/>
                <a:r>
                  <a:rPr lang="en-US" dirty="0"/>
                  <a:t>For example this running time could be of the 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can perform differently for different combination of same input</a:t>
                </a:r>
              </a:p>
              <a:p>
                <a:pPr lvl="2"/>
                <a:r>
                  <a:rPr lang="en-US" dirty="0"/>
                  <a:t>It may perform best – best case</a:t>
                </a:r>
              </a:p>
              <a:p>
                <a:pPr lvl="2"/>
                <a:r>
                  <a:rPr lang="en-US" dirty="0"/>
                  <a:t>It may perform average – average case</a:t>
                </a:r>
              </a:p>
              <a:p>
                <a:pPr lvl="2"/>
                <a:r>
                  <a:rPr lang="en-US" dirty="0"/>
                  <a:t>It may perform worst – worst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89B1B-5DC2-4FD9-B555-D48A4825D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6FFA0-CA2D-41B3-A871-0C03DAA4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123D5-22F6-4E97-AD72-57708A4D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DE74-6AEC-4F7F-B19A-1BAB51D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bounds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4A47B-AF30-4FB1-98B0-3C7FD9498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</p:spPr>
            <p:txBody>
              <a:bodyPr/>
              <a:lstStyle/>
              <a:p>
                <a:r>
                  <a:rPr lang="en-US" dirty="0"/>
                  <a:t>Let suppose the time complexity of our function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)=5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2+6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4A47B-AF30-4FB1-98B0-3C7FD9498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404723" cy="4195481"/>
              </a:xfrm>
              <a:blipFill>
                <a:blip r:embed="rId2"/>
                <a:stretch>
                  <a:fillRect l="-32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71BA1-730A-44FD-AB50-317AF97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13EDC-B334-4D8D-A110-4A513FE8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11F6AC-E16B-4C21-8418-007178ACDD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057998"/>
                  </p:ext>
                </p:extLst>
              </p:nvPr>
            </p:nvGraphicFramePr>
            <p:xfrm>
              <a:off x="1295467" y="2691260"/>
              <a:ext cx="6536568" cy="3511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230158">
                      <a:extLst>
                        <a:ext uri="{9D8B030D-6E8A-4147-A177-3AD203B41FA5}">
                          <a16:colId xmlns:a16="http://schemas.microsoft.com/office/drawing/2014/main" val="3668635211"/>
                        </a:ext>
                      </a:extLst>
                    </a:gridCol>
                    <a:gridCol w="3306410">
                      <a:extLst>
                        <a:ext uri="{9D8B030D-6E8A-4147-A177-3AD203B41FA5}">
                          <a16:colId xmlns:a16="http://schemas.microsoft.com/office/drawing/2014/main" val="2195877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Lower Bound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Upper Bound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70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)=5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)=5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3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)≥5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)≤5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47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)≤21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06672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then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159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)≥5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)≤21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283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)≥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782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)≤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  <m:sSup>
                                  <m:sSupPr>
                                    <m:ctrlP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66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11F6AC-E16B-4C21-8418-007178ACDD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057998"/>
                  </p:ext>
                </p:extLst>
              </p:nvPr>
            </p:nvGraphicFramePr>
            <p:xfrm>
              <a:off x="1295467" y="2691260"/>
              <a:ext cx="6536568" cy="3511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230158">
                      <a:extLst>
                        <a:ext uri="{9D8B030D-6E8A-4147-A177-3AD203B41FA5}">
                          <a16:colId xmlns:a16="http://schemas.microsoft.com/office/drawing/2014/main" val="3668635211"/>
                        </a:ext>
                      </a:extLst>
                    </a:gridCol>
                    <a:gridCol w="3306410">
                      <a:extLst>
                        <a:ext uri="{9D8B030D-6E8A-4147-A177-3AD203B41FA5}">
                          <a16:colId xmlns:a16="http://schemas.microsoft.com/office/drawing/2014/main" val="219587754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Lower Bound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Upper Bound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702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" t="-180328" r="-103208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180328" r="-737" b="-6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3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" t="-280328" r="-103208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280328" r="-737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47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380328" r="-737" b="-4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06672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" t="-480328" r="-373" b="-377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159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" t="-580328" r="-103208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580328" r="-737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7283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" t="-680328" r="-103208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680328" r="-737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5782292"/>
                      </a:ext>
                    </a:extLst>
                  </a:tr>
                  <a:tr h="64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90" t="-449057" r="-73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4266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B5944BE8-AC4A-4BA7-BBCB-54E504375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4027943"/>
            <a:ext cx="34861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arr[j]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 = j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arr[i]&lt;key: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arr[i]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 = i 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arr[i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key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2,5,4,6,1,3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insertionSort(arr)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"Sorted array is:"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"%d"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arr[i])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E6617-99F8-4E69-BB17-CE304B2CDDE6}"/>
              </a:ext>
            </a:extLst>
          </p:cNvPr>
          <p:cNvSpPr/>
          <p:nvPr/>
        </p:nvSpPr>
        <p:spPr>
          <a:xfrm>
            <a:off x="8059739" y="2550615"/>
            <a:ext cx="34861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6, 5, 4, 3, 2, 1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[2, 4,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, 6, 1, 3]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[2, 4, 5,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, 1, 3]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[1, 2, 4, 5,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, 3]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00B050"/>
                </a:solidFill>
              </a:rPr>
              <a:t>1, 2, 3, 4, 5, </a:t>
            </a:r>
            <a:r>
              <a:rPr lang="en-US" b="1" dirty="0">
                <a:solidFill>
                  <a:srgbClr val="00B050"/>
                </a:solidFill>
              </a:rPr>
              <a:t>6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06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346-90BD-40FC-8D24-86FFCF9B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O-notation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D3DDD-A4A0-4AB5-B4E2-110E47E8B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89092"/>
                <a:ext cx="894654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there exists positive constant c and n0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 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two different functions</a:t>
                </a:r>
              </a:p>
              <a:p>
                <a:pPr lvl="1"/>
                <a:r>
                  <a:rPr lang="en-US" dirty="0"/>
                  <a:t>C is some constant when multiplied with g(n) gives upper bound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 size after which the relationship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remains true</a:t>
                </a:r>
              </a:p>
              <a:p>
                <a:pPr lvl="2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when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D3DDD-A4A0-4AB5-B4E2-110E47E8B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89092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9DD0-0911-420D-85AA-BCFB15F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D1F6F-E777-45BB-977C-4C29CC36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03FF8-063E-42F7-8AAC-9ABEE871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559" y="3867149"/>
            <a:ext cx="2581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FCA0CF-7148-4653-92E6-23F758D9D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 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FCA0CF-7148-4653-92E6-23F758D9D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D50D-B389-43F6-A2A0-B3C47AB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07248-AF82-47AE-BECC-FAC0222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3C9E25-2BBD-4D3E-A5DA-F656C57D4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897" y="1655072"/>
                <a:ext cx="8947150" cy="4195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there exists positive constant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  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two different functions</a:t>
                </a:r>
              </a:p>
              <a:p>
                <a:pPr lvl="1"/>
                <a:r>
                  <a:rPr lang="en-US" dirty="0"/>
                  <a:t>C is some constant when multiplied with g(n) gives lower bound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 size after which the relationship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remains true</a:t>
                </a:r>
              </a:p>
              <a:p>
                <a:pPr lvl="2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 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3C9E25-2BBD-4D3E-A5DA-F656C57D4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897" y="1655072"/>
                <a:ext cx="8947150" cy="4195762"/>
              </a:xfrm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85A87B3-B314-4846-9A52-37A9C4F0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97" y="3919670"/>
            <a:ext cx="2609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FCA0CF-7148-4653-92E6-23F758D9D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-Notation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FCA0CF-7148-4653-92E6-23F758D9D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6D50D-B389-43F6-A2A0-B3C47AB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07248-AF82-47AE-BECC-FAC0222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3C9E25-2BBD-4D3E-A5DA-F656C57D4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896" y="1655072"/>
                <a:ext cx="9620825" cy="4195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there exists positive constant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  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two different functions</a:t>
                </a:r>
              </a:p>
              <a:p>
                <a:pPr lvl="1"/>
                <a:r>
                  <a:rPr lang="en-US" dirty="0"/>
                  <a:t>C is some constant when multiplied with g(n) gives lower bound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 size after which the relationship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remains true</a:t>
                </a:r>
              </a:p>
              <a:p>
                <a:pPr lvl="2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  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C3C9E25-2BBD-4D3E-A5DA-F656C57D4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896" y="1655072"/>
                <a:ext cx="9620825" cy="4195762"/>
              </a:xfrm>
              <a:blipFill>
                <a:blip r:embed="rId3"/>
                <a:stretch>
                  <a:fillRect l="-31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0CFF81-55A8-416B-BBC5-FDAB7462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634" y="3902765"/>
            <a:ext cx="2711200" cy="28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1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844</TotalTime>
  <Words>1653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Consolas</vt:lpstr>
      <vt:lpstr>Wingdings 3</vt:lpstr>
      <vt:lpstr>Ion</vt:lpstr>
      <vt:lpstr>Design and Analysis of Algorithms</vt:lpstr>
      <vt:lpstr>Growth of Function</vt:lpstr>
      <vt:lpstr>Background</vt:lpstr>
      <vt:lpstr>The growth rate</vt:lpstr>
      <vt:lpstr>Asymptotic notation </vt:lpstr>
      <vt:lpstr>Upper and lower bounds of a function</vt:lpstr>
      <vt:lpstr>Big O-notation  </vt:lpstr>
      <vt:lpstr>Big Omega Notation (Ω)</vt:lpstr>
      <vt:lpstr>θ-Notation (θ)</vt:lpstr>
      <vt:lpstr>Other Asymptotic notations</vt:lpstr>
      <vt:lpstr>Comparing functions </vt:lpstr>
      <vt:lpstr>Standard notations and common functions </vt:lpstr>
      <vt:lpstr>Common functions</vt:lpstr>
      <vt:lpstr>PowerPoint Presentation</vt:lpstr>
      <vt:lpstr>Finding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78</cp:revision>
  <dcterms:created xsi:type="dcterms:W3CDTF">2020-04-04T05:11:36Z</dcterms:created>
  <dcterms:modified xsi:type="dcterms:W3CDTF">2020-04-26T07:30:04Z</dcterms:modified>
</cp:coreProperties>
</file>