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77" r:id="rId4"/>
    <p:sldId id="278" r:id="rId5"/>
    <p:sldId id="279" r:id="rId6"/>
    <p:sldId id="280" r:id="rId7"/>
    <p:sldId id="282" r:id="rId8"/>
    <p:sldId id="281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07506" units="1/cm"/>
          <inkml:channelProperty channel="Y" name="resolution" value="32.82051" units="1/cm"/>
          <inkml:channelProperty channel="T" name="resolution" value="1" units="1/dev"/>
        </inkml:channelProperties>
      </inkml:inkSource>
      <inkml:timestamp xml:id="ts0" timeString="2020-04-12T09:14:21.7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10616 13419 0,'-24'0'78,"-1"0"-62,0 0 0,0 25-1,-24-25-15,24 25 16,-25 0-1,25-25 1,25 25-16,-24-25 16,-1 24-16,0-24 15,25 25-15,-25-25 16,-24 25-16,49 0 16,-25-25 46,25 25-31,-25 24-31,25 1 63,0-25-32,0-1-15,0 1-1,0 0-15,0 25 47,0-26-31,25-24-1,-25 25-15,25 0 16,-1 0 0,1-25 62,0 0-78,0 0 31,0 0-15,-1 0-1,1 0 1,0 0 0,0 0-1,0 0 1,-1 0-16,26 0 15,0 0-15,-26 0 16,26 0-16,-25 0 16,0-25-1,-25-25 48,0 26-32,-25 24 47,0-25-31,0 25-31,0-25-16,1 25 47,-1 0-32,0 0 1,0 0 15,0 0-15,1 0-1,-1-25-15,0 25 16,0 0 15,0 0-15,1 0-1,-1 0 17,0 0-17</inkml:trace>
  <inkml:trace contextRef="#ctx0" brushRef="#br0" timeOffset="1864.929">11013 13568 0,'0'25'141,"0"0"-125,0 0 15,0-1-31,0 1 16,0 0 30,0 0-30,0 0-16,0-1 31,0 1-15,0 0 31,0 0-32,25-25 48,0 0-47,0 0-1,-1 0-15,1 0 31,0 0-31,0 0 16,49 0-16,-49 0 16,50 0-16,-51 0 15,1 0 1,0 0 0,-25-25 46,0 0-46,0 0 15,0 1-15,0-1 15,0 0-16,0 0 1,-25 25 0,0-25 15,25 1-15,-24 24-1,24-25 1,-50 25 15,0-25 0,26 25 1,24-25-17,-25 25 1,0 0 15,0 0 0,0 0 1,0 0 14,1 0-46,-1 0 32,0 0 61</inkml:trace>
  <inkml:trace contextRef="#ctx0" brushRef="#br0" timeOffset="4368.216">9947 14560 0,'0'-24'15,"0"-1"32,0 0-31,24 25-1,1 0-15,0-50 16,0 50 0,0 0-16,0-24 31,-1 24-31,1-25 31,25 25 0,-25 0 1,24 0-17,-24 0 1,0 0 0,0 0-1,-1 25 1,1-1-1,-25 1 32,0 0-31,0 0 0,0 0 30,0 24-14,-25-49-32,1 25 15,24 0 17,-50 0-1,25-1 0,25 1-31,-25-25 16,1 25-16,-1-25 15,25 25-15,-50 0 16,25-1 0,1 1-1,-26 0 16,50 0-15,-50 0 15,50-1 32,0 1-48,0 0 17,0 0-32,0 0 15,25-25 220,0-25-204,0 0-15,0 25-1,-25-25 16,24 25-15,1 0 0,0-25-16,0 1 15,0 24 1,-1 0 31,1 0-16,0 0 47,0 0-47,0 0 1,-1 0-17,26 0 17,-25 0 14,0-25-30,-1 25 0</inkml:trace>
  <inkml:trace contextRef="#ctx0" brushRef="#br1" timeOffset="19951.903">11956 13419 0,'0'25'141,"0"0"-141,0 0 16,0 0-16,0-1 15,0 51-15,0-26 16,0-24-16,0 0 16,0 0-16,0 24 15,0 1 1,0-25 15,0 0 16</inkml:trace>
  <inkml:trace contextRef="#ctx0" brushRef="#br1" timeOffset="21736.155">12179 13494 0,'0'-50'31,"25"50"47,0 0-78,24-25 16,1 25-16,-25 0 16,24 0 15,-24 0-15,0 25-1,-25 0 16,25 0-15,-25 0 0,0-1-16,25 1 15,-25 0 1,0 0 0,0 0-16,0-1 15,0 1-15,0 0 16,0 0-1,0 0 1,0-1-16,-25-24 16,25 25-16,-50 0 15,50 0 1,-25 0 0,25-1-1,-24 1 1,-1-25-16,25 25 31,-25-25-15,25 25 15,-25 0-31,0-1 47,1-24 0,48 0 140,1 0-156,25 0-15,-25 0 0,24 0-1,-49-24-15,25 24 32,0 0-32,0 0 15,-1 0 1,26 0-1,0 0 1,-26 0-16,1 0 16,0 0-16,0 0 31</inkml:trace>
  <inkml:trace contextRef="#ctx0" brushRef="#br1" timeOffset="23368.545">12973 13618 0,'-25'-25'15,"0"25"17,0 0-17,1 25 1,-1 0-16,0-1 16,25 26-1,-74 0-15,74-26 16,-25 26-1,25-25 1,0 0 0,0-1-1,0 1 17,0 0-17,0 0-15,25-25 16,-1 0-1,1 0 1,0 0-16,25 25 31,-26-25-31,1 0 16,25 0-16,-25 0 16,-1 0-16,1 0 15,0 0-15,0 0 16,0 0-16,24 0 15,-24 0 1,0 0-16,0 0 16,0 0-16,-1 0 47,-24-25-32,0 0 16,0 0-15,0 0 0,0 1-1,0-1 17,0-25-17,-24 25 1,-1 1-1,0 24 1,25-25-16,-25 25 94,0 0-79,0 0 17,1 0 46,-1 0 16,0 0 156,-25 0-250,26 0 15,-1 0-15</inkml:trace>
  <inkml:trace contextRef="#ctx0" brushRef="#br1" timeOffset="24784.312">11708 14536 0,'25'49'125,"-25"-24"-94,0 0-15,24 0-16,-24-1 31,0 1-31,0 0 16,0 0-1,0 0-15,0-1 16,0 1 0,0 25-1,0-25 1,0-1 0,0 1 15,25-25-16</inkml:trace>
  <inkml:trace contextRef="#ctx0" brushRef="#br1" timeOffset="30648.201">5581 14163 0,'50'0'125,"-26"0"-109,1 0-16,25 0 16,-1 0-1,-24 25-15,0-25 16,0 0-16,25 0 16,24 25-1,0-25 1,-24 0-16,0 0 15,-1 0-15,1 0 16,-1 0 0,-24 0-16,0 0 15,0 0-15,0 0 16,24 0-16</inkml:trace>
  <inkml:trace contextRef="#ctx0" brushRef="#br1" timeOffset="32544.959">11460 16173 0,'25'0'109,"49"0"-109,0 0 16,1 0-16,-26 0 16,1 0-16,-25 0 15,0 0-15,-1 0 16,1 0-16,0 0 31,25 0-15,-1 0-1,1 0-15,24 24 16,-49-24 15,0 0 32,0 0-32,0 0 78,-1 0-93,1 0 62,0 0-62,0 0-1,0 0 1,24 0-16,-24 0 16,25 0-16,-1 0 15,26 0-15,-26 0 16</inkml:trace>
  <inkml:trace contextRef="#ctx0" brushRef="#br1" timeOffset="53648.03">19124 15404 0,'25'0'203,"0"0"-187,0 0-1,0 0 1,24 0 15,-24 0 0,25 0-15,-26 0 0,26 0-1,-25 0 1,24 0 0,-24 0 15,0 0-16,0 0 1,0 0-16,24 0 16,-24 0-1,0 0 17,0 0-32,0 0 15,-1 0 1,26 0-1,-25 0 1,0 0-16,-1 0 16,1 0-1,0 0 1,0 0-16,0 0 16,24 0-16,1 0 15,-25 0 1,24 0-16,1 0 15,-25 0 1,-1 0-16,1 0 16,0 0-1,0 0 1,0 0-16,-1 0 16,1 0-16,0 0 15,0 0 1,0 0-1,-1 0 1,1 0 0,25 0-16,-1 0 15,-24 0-15,25 0 16,0 0-16,-26 0 16,1 0-16,0 0 15,0 0-15,0 0 31,-1 0-15,1 0-16,0 0 16,0 0-16,0 0 15,-1 0 1,26 0-16,-25 0 16,0 0-1,-1 0 1,1 0 31,0 0-47,0 0 15,0 0 1,24 0 0,-24 0-16,0 0 15,0 0 1,-1 0-1,26 0 1,-25 0 0,24 0-1,-24 0 32,25 0-47,-25 0 16,24 0-1,-24 0 1,25 0 0,-25 0-1,24 0 1,1 0-16,-25 0 16,24 0-1,-24 0 1,0 0-1,24 0-15,-24 0 32,0 0-32,0 0 15,0 0 1,-1 0-16,1 0 16,0 0-16,0 0 15,24 0-15,-24 0 16,25 0-16,-25 0 15,24 0-15,26 0 16,-51 0-16,1 0 16,0 0-16,0 0 15,0 0-15,-1 0 16,1 0 0,0 0 15,25 0-31,-25 0 15,24 0-15,-24 0 16,0 0 0,0 0-1,-1 0 1,1 0 0,0 0-1,0 0 1,0 0-1,-1 0-15,1 0 32,0 0-32,0 0 15,0 0 1,-1 0-16,1 0 16,0 0-1,0 0 1,0 0-16,-1 0 15,1 0 1,0 0-16,0 0 16,0 0-1,-1 0-15,1 0 16,0 0 0,0 0-1,0 0 1,-1 0-1,1 0 1,0 0 0,0 0-16,0 0 15,24 0 1,-24 0 0,0 0-16,0 0 15,-1 0 1,26 0-1,-25 0 1,25 0 0,-26 0-1,26 0 1,-25 0 0,24 0-16,-24 0 15,25 0 1,-25 0-1,24 0 17,-24 0-17,25 0 17,-26 0-32,26 0 31,-25 0-16,24 0 1,-24 0 0,25 0-1,-25 0 1,24 0 0,-24 0-1,25 0-15,-26 0 16,26 0-1,-25 0-15,0 0 16,-1 0-16,1 0 16,0 0-1,0 0 1,0 0 0,24 0-1,-24 0 1,25 0-1,-25 0 17,24 0-1,-24 0-15,0 0 15,0 0-16,-1 0 1,26 0 15,-25 0-31,24 0 16,-24 0 0,0 0-1,0 0 1,0 0-1,24 0 1,-24 0 0,25 0-1,-26 0 1,26 0 0,-25 0-1,0 0 32,-1 0-31,1 0-16,0 0 31,0 0-31,0 0 16,24 0-1,-24 0 1,0 0-1,0 0-15,0 0 47,-1 0-31,1 0 0,25 0-1,-25 0 1,-1 0-16,1 0 15,0 0 1,0 0 0,0 0-1,-1 0 1,1 0 0,0 0 15,0 0-31,0 0 31,-1 0-15,1 0-1,0 0 1,0 0-16,0 0 31,-1 0-15,1 0-1,0 0 1,25 0 15,-26 0-15,26 0 0,-25 0-1,24 0 1,-24 0-1,25 0 17,-25 0-1,-1 0-15,1 0-16,0-25 15,0 25 1,0 0-1,-1 0 79,1 0 16,0 0-79,0 0 16,0 0-16,24-25 0,-24 25 32,0 0-48,0 0 17,0 0 46,-1 0-16</inkml:trace>
  <inkml:trace contextRef="#ctx0" brushRef="#br1" timeOffset="74536.48">24978 7094 0,'-24'0'78,"-1"0"-47,0 0 0,0 25 1,0-25-17,0 0 1,25 25-16,-24 0 16,-1-25-1,0 24 1,0 1 46,25 0-15,0 0-31,25-25-1,0 25-15,24 24 16,-24-24 0,0 0-1,0 0-15,0-1 32,24 26-32,-24-50 0,25 0 15,-50 25 1,49 0-16,-24-25 15,-25 24-15,25-24 16,0 25 15,0 0 1,-25 0-17,0 0 32,0-1-31,-25-24-16,0 0 15,-25 0-15,26 0 16,-1 0-16,-25 0 16,25 0-16,-49 0 15,49 0-15,-25 0 16,26 0-16,-26 0 15,25 0 126</inkml:trace>
  <inkml:trace contextRef="#ctx0" brushRef="#br1" timeOffset="75321.334">24954 7094 0,'24'0'62,"51"0"-46,-26 0 0,1 0-1,24 0-15,1 0 16,-1 0-16,-24 0 15,-1 0-15,1 0 16,0 0-16,-26 0 16,1 0-1,0 0 17</inkml:trace>
  <inkml:trace contextRef="#ctx0" brushRef="#br1" timeOffset="87871.24">23416 12923 0,'-25'0'109,"0"0"-93,0 0 0,0 25-1,25 0 48,0 0-48,0-1 1,0 1 15,0 0-15,0 0-1,0 0 1,0-1-16,25 1 16,0-25-1,-25 25 1,50 0 0,-26 0-16,1-25 15,0 0 16,-25 25-31,0-1 47,25 1-15,0-25 30,-25 25-46,-50 0 15,25-25-15,0 0-1,1 0-15,-1 0 16,0 0-1,0 0-15,-24 0 16,24 0 0</inkml:trace>
  <inkml:trace contextRef="#ctx0" brushRef="#br1" timeOffset="88776.04">23440 12973 0,'0'-25'94,"25"25"-94,0 0 15,49 0-15,-24 0 16,0 0-16,-1 0 16</inkml:trace>
  <inkml:trace contextRef="#ctx0" brushRef="#br1" timeOffset="91911.752">25375 12700 0,'0'50'156,"0"-1"-156,50 26 16,-50-1-16,0-49 15,25 24-15,-25-24 16,0 50-16,0-51 16,0 1-16,0 0 15,0 25 1,0-25-1,0-1 1,0 1 0,0 0-16,0 0 15</inkml:trace>
  <inkml:trace contextRef="#ctx0" brushRef="#br1" timeOffset="92663.473">25350 12675 0,'50'0'78,"0"0"-63,-1 0-15,-24 0 16,0 0-16,24 0 16,1 0-16,-25 0 15,49 0-15,-49 0 16,0 0-1,0 0-15,-1 0 16,1 0 15,0 0-15,0 0 0</inkml:trace>
  <inkml:trace contextRef="#ctx0" brushRef="#br1" timeOffset="93352.918">25425 13122 0,'49'0'63,"-24"0"-48,25 0 1,-25 0-16,74 0 16,-25 0-16,50 0 15,-49 0-15,-1 0 16,-49 0-16,0 0 16,0 0-16</inkml:trace>
  <inkml:trace contextRef="#ctx0" brushRef="#br1" timeOffset="94448.021">25772 13246 0,'0'25'125,"0"-1"-94,0 1-15,0 0 15,0 0 1,0 0 14,0-1 1,25-24-47,0 0 32,24 25-17,-24-25 1,25 0-1</inkml:trace>
  <inkml:trace contextRef="#ctx0" brushRef="#br1" timeOffset="95111.7">25896 13320 0,'25'25'172,"0"0"-157,-25 0-15,0-1 16,0 1-16,0 0 15,0 0 1,25 0 109</inkml:trace>
  <inkml:trace contextRef="#ctx0" brushRef="#br1" timeOffset="104679.308">25177 7020 0,'0'25'78,"0"24"-62,0 26-1,-25 49-15,0-25 16,-49 25-16,74-50 16,-25-24-16,-49 49 15,74-49-15,-25-1 16,25 1-16,-50-25 15,50-1-15,0 1 16,0 0-16,0 0 31</inkml:trace>
  <inkml:trace contextRef="#ctx0" brushRef="#br1" timeOffset="106000.004">26095 7045 0,'0'-25'109,"0"50"-93,-25-25 0,25 24-16,0 26 15,0-25-15,-25 49 16,-25 1-16,50-51 15,0 26-15,-24-25 16,-1 49-16,25-49 16,-25-25-16,0 25 15,25 0-15,-25 24 16,0-49 0,25 25-16,-24 0 15,24 0-15,24-25 125,51 0-109,-25 0-16,-1 0 15,1 0-15,-25 0 16,24 24 0,-24-24-1,25 0 32</inkml:trace>
  <inkml:trace contextRef="#ctx0" brushRef="#br1" timeOffset="106864.219">26169 7417 0,'0'49'156,"0"-24"-141,0 25 1,-25-50-16,25 24 16,0 1-16,0 0 15,0 0-15,0 0 16,0-1-16,0 1 16,0 25-16,0-25 31,-25 24-31,25-24 15,0 25 17</inkml:trace>
  <inkml:trace contextRef="#ctx0" brushRef="#br1" timeOffset="118783.435">24854 14188 0,'25'0'78,"25"0"-63,-25 0 1,24 0-16,26 0 16,24 0-16,0 0 15,75 0-15,-50 0 16,0 0-16,0 0 15,-25 0-15,-25 0 16,-24 0-16,-25 0 16,0 0-16,24 0 15,-24 0 1,25 0 0,-26 0-1,26 0 1,0 0-16,-1 0 15,-24 0-15,25 0 16,24 25-16,-49-25 16,24 25-1,1-25-15,24 0 16,-49 0-16,25 0 16,-25 0-16,24 0 15,-24 0-15,25 0 16,-26 0-16,1 0 15,0 0-15,0 0 16,0 0 0,0 0-16,-1 0 15,1 0 1,0 0-16,0 0 31,0 0-15,-1 0-1,1 0 17,0 0 46,0 0-63,0 0 79</inkml:trace>
  <inkml:trace contextRef="#ctx0" brushRef="#br1" timeOffset="121024.165">25673 13320 0,'0'-25'16,"25"25"62,-1 0-78,1 0 16,0 0-16,0 0 15,0-24-15,-1 24 31,26-25-15,-25 25 15,0 0-15,0 0 15,-1 0 16,1 0-31,-25 25-1,0-1 17,0 1-32,-25-25 15,1 25 1,-1 0-16,25 0 15,-50-25-15,25 24 16,-24 1 0,24-25-1,-25 25 1,75-25 203,0 0-219,0 0 15,-1 0 1,1 0-16,0 0 16,0 0-1,0 0 1,0 0 31,-1 0-47,1 0 0,0 0 15,0 0 17,0 0-1,-25 25 63,0 0-79,-25-25 1,0 24-1,0-24 1,0 25-16,1-25 16,-1 25-1,0-25 1,25 25 0,-25-25-1,0 0-15,0 0 31,25 25-31,-24-25 16,-1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4134944" y="4080544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self repeating process</a:t>
            </a:r>
          </a:p>
        </p:txBody>
      </p:sp>
      <p:pic>
        <p:nvPicPr>
          <p:cNvPr id="2050" name="Picture 2" descr="Recursion (computer science) - Wikipedia">
            <a:extLst>
              <a:ext uri="{FF2B5EF4-FFF2-40B4-BE49-F238E27FC236}">
                <a16:creationId xmlns:a16="http://schemas.microsoft.com/office/drawing/2014/main" id="{7D3895D6-09A3-4EA3-88C0-EA102268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61" y="1417080"/>
            <a:ext cx="2850252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9A8-CE7F-474C-9D2B-3FD89C82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4E9C-22BA-4C2D-AD59-FADBFD49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4233"/>
            <a:ext cx="6066976" cy="467615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recurrence </a:t>
            </a:r>
            <a:r>
              <a:rPr lang="en-US" dirty="0"/>
              <a:t>is an equation or inequality that describes a function in terms of its value on smaller inputs </a:t>
            </a:r>
          </a:p>
          <a:p>
            <a:r>
              <a:rPr lang="en-US" dirty="0"/>
              <a:t>The process in which a function calls itself directly or indirectly</a:t>
            </a:r>
          </a:p>
          <a:p>
            <a:pPr lvl="1"/>
            <a:r>
              <a:rPr lang="en-US" dirty="0"/>
              <a:t>A function showing this property is called the recursive function</a:t>
            </a:r>
          </a:p>
          <a:p>
            <a:r>
              <a:rPr lang="en-US" dirty="0"/>
              <a:t>Recursion occurs in mathematical process as well as in computer science</a:t>
            </a:r>
          </a:p>
          <a:p>
            <a:pPr lvl="1"/>
            <a:r>
              <a:rPr lang="en-US" dirty="0"/>
              <a:t>Finding a factorial is a recursive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61403-100E-479F-90B0-3D3EA1F4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15B18-8C54-4A20-804D-03D8BF2E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recursion - Wiktionary">
            <a:extLst>
              <a:ext uri="{FF2B5EF4-FFF2-40B4-BE49-F238E27FC236}">
                <a16:creationId xmlns:a16="http://schemas.microsoft.com/office/drawing/2014/main" id="{319DBB88-317F-4A52-90B4-8A1DAE68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876" y="1572247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ursion - Tim Nguyen - Medium">
            <a:extLst>
              <a:ext uri="{FF2B5EF4-FFF2-40B4-BE49-F238E27FC236}">
                <a16:creationId xmlns:a16="http://schemas.microsoft.com/office/drawing/2014/main" id="{D1917FFC-EA6D-4411-9739-7E1BA3BA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357" y="3663326"/>
            <a:ext cx="2302044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7B8ED19-0179-4A09-A72C-5B7BAE2A6D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7904" y="2453827"/>
                <a:ext cx="2434636" cy="287696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(0)=1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(2)=2∗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(3)=3∗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(4)=4∗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(5)=5∗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7B8ED19-0179-4A09-A72C-5B7BAE2A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4" y="2453827"/>
                <a:ext cx="2434636" cy="2876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3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22C-37E2-4E43-9F74-8148E95B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in Computer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2BF3C-8374-43A0-816D-68ABD77B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77359-30C6-43EA-AA27-EA73B687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55D444-5688-41BA-98B1-73B5E767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04" y="2412426"/>
            <a:ext cx="4754148" cy="355275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num=5</a:t>
            </a:r>
          </a:p>
          <a:p>
            <a:r>
              <a:rPr lang="en-US" dirty="0"/>
              <a:t>fact=1</a:t>
            </a:r>
          </a:p>
          <a:p>
            <a:r>
              <a:rPr lang="en-US" dirty="0"/>
              <a:t>If (num)&lt;0: print(“invalid number”)</a:t>
            </a:r>
          </a:p>
          <a:p>
            <a:r>
              <a:rPr lang="en-US" dirty="0" err="1"/>
              <a:t>elif</a:t>
            </a:r>
            <a:r>
              <a:rPr lang="en-US" dirty="0"/>
              <a:t> num==0: print(“fact is 1”)</a:t>
            </a:r>
          </a:p>
          <a:p>
            <a:r>
              <a:rPr lang="en-US" dirty="0"/>
              <a:t>else: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range(1,num+1):</a:t>
            </a:r>
          </a:p>
          <a:p>
            <a:pPr lvl="2"/>
            <a:r>
              <a:rPr lang="en-US" dirty="0"/>
              <a:t>fact=num*fact</a:t>
            </a:r>
          </a:p>
          <a:p>
            <a:pPr lvl="2"/>
            <a:r>
              <a:rPr lang="en-US" dirty="0"/>
              <a:t>num=num-1</a:t>
            </a:r>
          </a:p>
          <a:p>
            <a:pPr lvl="1"/>
            <a:r>
              <a:rPr lang="en-US" dirty="0"/>
              <a:t>print(“the factorial is”, fact)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B7A71C6C-06DD-45ED-A6BC-2CD36FBEFB6D}"/>
              </a:ext>
            </a:extLst>
          </p:cNvPr>
          <p:cNvSpPr txBox="1">
            <a:spLocks/>
          </p:cNvSpPr>
          <p:nvPr/>
        </p:nvSpPr>
        <p:spPr>
          <a:xfrm>
            <a:off x="6436591" y="2411257"/>
            <a:ext cx="4754148" cy="3552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fact(num):</a:t>
            </a:r>
          </a:p>
          <a:p>
            <a:pPr lvl="1"/>
            <a:r>
              <a:rPr lang="en-US" dirty="0"/>
              <a:t>If (num&lt;0): </a:t>
            </a:r>
          </a:p>
          <a:p>
            <a:pPr lvl="2"/>
            <a:r>
              <a:rPr lang="en-US" dirty="0"/>
              <a:t>return 0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(num==0): </a:t>
            </a:r>
          </a:p>
          <a:p>
            <a:pPr lvl="2"/>
            <a:r>
              <a:rPr lang="en-US" dirty="0"/>
              <a:t>return 1</a:t>
            </a:r>
          </a:p>
          <a:p>
            <a:pPr lvl="1"/>
            <a:r>
              <a:rPr lang="en-US" dirty="0"/>
              <a:t>else:</a:t>
            </a:r>
          </a:p>
          <a:p>
            <a:pPr lvl="2"/>
            <a:r>
              <a:rPr lang="en-US" dirty="0"/>
              <a:t>return num*fact(num-1)</a:t>
            </a:r>
          </a:p>
          <a:p>
            <a:r>
              <a:rPr lang="en-US" dirty="0"/>
              <a:t>print(“fact of 5”, fact(5))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1ECCA-815C-4005-BCA8-728048FAA74E}"/>
              </a:ext>
            </a:extLst>
          </p:cNvPr>
          <p:cNvSpPr/>
          <p:nvPr/>
        </p:nvSpPr>
        <p:spPr>
          <a:xfrm>
            <a:off x="732252" y="2001078"/>
            <a:ext cx="4754148" cy="41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Factorial through Iterative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04E822-1072-47EA-B49F-9911D936D176}"/>
              </a:ext>
            </a:extLst>
          </p:cNvPr>
          <p:cNvSpPr/>
          <p:nvPr/>
        </p:nvSpPr>
        <p:spPr>
          <a:xfrm>
            <a:off x="6436591" y="1994452"/>
            <a:ext cx="4754148" cy="41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Factorial through recursive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BC73A5-033A-47DD-A3F6-8BD171D50395}"/>
                  </a:ext>
                </a:extLst>
              </p14:cNvPr>
              <p14:cNvContentPartPr/>
              <p14:nvPr/>
            </p14:nvContentPartPr>
            <p14:xfrm>
              <a:off x="2009160" y="2527200"/>
              <a:ext cx="7840800" cy="330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BC73A5-033A-47DD-A3F6-8BD171D503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800" y="2517840"/>
                <a:ext cx="7859520" cy="33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90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579-F939-4D9E-86B3-249F8694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477" y="679572"/>
            <a:ext cx="3031366" cy="4195481"/>
          </a:xfrm>
        </p:spPr>
        <p:txBody>
          <a:bodyPr/>
          <a:lstStyle/>
          <a:p>
            <a:r>
              <a:rPr lang="en-US" dirty="0"/>
              <a:t>Call stack trace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17C2D-7890-4E90-B53B-EDEB209F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146" y="6249528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31353-70F1-40B5-BF6E-507593D3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B84C9E-EBA4-4EEC-93A3-E33812AE1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2015"/>
              </p:ext>
            </p:extLst>
          </p:nvPr>
        </p:nvGraphicFramePr>
        <p:xfrm>
          <a:off x="7208524" y="1193045"/>
          <a:ext cx="3031366" cy="25958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007166">
                  <a:extLst>
                    <a:ext uri="{9D8B030D-6E8A-4147-A177-3AD203B41FA5}">
                      <a16:colId xmlns:a16="http://schemas.microsoft.com/office/drawing/2014/main" val="2520578061"/>
                    </a:ext>
                  </a:extLst>
                </a:gridCol>
                <a:gridCol w="2024200">
                  <a:extLst>
                    <a:ext uri="{9D8B030D-6E8A-4147-A177-3AD203B41FA5}">
                      <a16:colId xmlns:a16="http://schemas.microsoft.com/office/drawing/2014/main" val="38510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9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2, 3, 4, 5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2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1, 2, 3, 4, 5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5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2950"/>
                  </a:ext>
                </a:extLst>
              </a:tr>
            </a:tbl>
          </a:graphicData>
        </a:graphic>
      </p:graphicFrame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6C4FCFA8-2B9C-4B2E-B2E0-9CCAC61A89C5}"/>
              </a:ext>
            </a:extLst>
          </p:cNvPr>
          <p:cNvGrpSpPr/>
          <p:nvPr/>
        </p:nvGrpSpPr>
        <p:grpSpPr>
          <a:xfrm>
            <a:off x="10252388" y="1681401"/>
            <a:ext cx="364291" cy="2002698"/>
            <a:chOff x="10626460" y="2461819"/>
            <a:chExt cx="364291" cy="2002698"/>
          </a:xfrm>
        </p:grpSpPr>
        <p:sp>
          <p:nvSpPr>
            <p:cNvPr id="30" name="Arrow: Curved Up 29">
              <a:extLst>
                <a:ext uri="{FF2B5EF4-FFF2-40B4-BE49-F238E27FC236}">
                  <a16:creationId xmlns:a16="http://schemas.microsoft.com/office/drawing/2014/main" id="{43183A45-CC56-4FA7-A1FF-9A8AB41C3917}"/>
                </a:ext>
              </a:extLst>
            </p:cNvPr>
            <p:cNvSpPr/>
            <p:nvPr/>
          </p:nvSpPr>
          <p:spPr>
            <a:xfrm rot="16200000">
              <a:off x="10575532" y="4095536"/>
              <a:ext cx="419909" cy="318053"/>
            </a:xfrm>
            <a:prstGeom prst="curved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Arrow: Curved Up 30">
              <a:extLst>
                <a:ext uri="{FF2B5EF4-FFF2-40B4-BE49-F238E27FC236}">
                  <a16:creationId xmlns:a16="http://schemas.microsoft.com/office/drawing/2014/main" id="{CB8D8B8D-0716-4CD4-8687-C13E2EFD98DD}"/>
                </a:ext>
              </a:extLst>
            </p:cNvPr>
            <p:cNvSpPr/>
            <p:nvPr/>
          </p:nvSpPr>
          <p:spPr>
            <a:xfrm rot="16200000">
              <a:off x="10606968" y="3675626"/>
              <a:ext cx="419909" cy="318053"/>
            </a:xfrm>
            <a:prstGeom prst="curved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Arrow: Curved Up 31">
              <a:extLst>
                <a:ext uri="{FF2B5EF4-FFF2-40B4-BE49-F238E27FC236}">
                  <a16:creationId xmlns:a16="http://schemas.microsoft.com/office/drawing/2014/main" id="{B35F055A-C127-4945-A71C-421B04A52B35}"/>
                </a:ext>
              </a:extLst>
            </p:cNvPr>
            <p:cNvSpPr/>
            <p:nvPr/>
          </p:nvSpPr>
          <p:spPr>
            <a:xfrm rot="16200000">
              <a:off x="10615049" y="3270681"/>
              <a:ext cx="419909" cy="318053"/>
            </a:xfrm>
            <a:prstGeom prst="curved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Arrow: Curved Up 32">
              <a:extLst>
                <a:ext uri="{FF2B5EF4-FFF2-40B4-BE49-F238E27FC236}">
                  <a16:creationId xmlns:a16="http://schemas.microsoft.com/office/drawing/2014/main" id="{7A3ED862-B88C-4186-BBE2-1F66DA914A85}"/>
                </a:ext>
              </a:extLst>
            </p:cNvPr>
            <p:cNvSpPr/>
            <p:nvPr/>
          </p:nvSpPr>
          <p:spPr>
            <a:xfrm rot="16200000">
              <a:off x="10595266" y="2897908"/>
              <a:ext cx="419909" cy="318053"/>
            </a:xfrm>
            <a:prstGeom prst="curved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urved Up 33">
              <a:extLst>
                <a:ext uri="{FF2B5EF4-FFF2-40B4-BE49-F238E27FC236}">
                  <a16:creationId xmlns:a16="http://schemas.microsoft.com/office/drawing/2014/main" id="{DE7A389E-8592-45D2-A462-4DA95E80415A}"/>
                </a:ext>
              </a:extLst>
            </p:cNvPr>
            <p:cNvSpPr/>
            <p:nvPr/>
          </p:nvSpPr>
          <p:spPr>
            <a:xfrm rot="16200000">
              <a:off x="10621770" y="2512747"/>
              <a:ext cx="419909" cy="318053"/>
            </a:xfrm>
            <a:prstGeom prst="curved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E0B860E-C08E-46CC-9657-CB2C1E3D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05509"/>
              </p:ext>
            </p:extLst>
          </p:nvPr>
        </p:nvGraphicFramePr>
        <p:xfrm>
          <a:off x="10763940" y="1193045"/>
          <a:ext cx="894788" cy="25958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894788">
                  <a:extLst>
                    <a:ext uri="{9D8B030D-6E8A-4147-A177-3AD203B41FA5}">
                      <a16:colId xmlns:a16="http://schemas.microsoft.com/office/drawing/2014/main" val="38510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9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2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5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2950"/>
                  </a:ext>
                </a:extLst>
              </a:tr>
            </a:tbl>
          </a:graphicData>
        </a:graphic>
      </p:graphicFrame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1E69312-92E8-4815-AB78-6C31A614E91C}"/>
              </a:ext>
            </a:extLst>
          </p:cNvPr>
          <p:cNvSpPr txBox="1">
            <a:spLocks/>
          </p:cNvSpPr>
          <p:nvPr/>
        </p:nvSpPr>
        <p:spPr>
          <a:xfrm>
            <a:off x="168353" y="303671"/>
            <a:ext cx="2188396" cy="1322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fact(num):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If (num&lt;0):           return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(num==0): 	return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num*fact(num-1)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6602CCB-4889-4E37-A001-7DAD808A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32687"/>
              </p:ext>
            </p:extLst>
          </p:nvPr>
        </p:nvGraphicFramePr>
        <p:xfrm>
          <a:off x="384587" y="1754977"/>
          <a:ext cx="1168028" cy="27432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168028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5*4*3*2*1*1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A140BF8B-FBE8-4626-A50C-C0E1D681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42922"/>
              </p:ext>
            </p:extLst>
          </p:nvPr>
        </p:nvGraphicFramePr>
        <p:xfrm>
          <a:off x="1949099" y="2996384"/>
          <a:ext cx="1168028" cy="2743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68028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4*3*2*1*1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971D631-8FB6-4CA4-B7C0-07EEF5D81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95414"/>
              </p:ext>
            </p:extLst>
          </p:nvPr>
        </p:nvGraphicFramePr>
        <p:xfrm>
          <a:off x="5255047" y="5502986"/>
          <a:ext cx="1168028" cy="2743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68028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2*1*1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B3DA8EB-C189-4F8B-A1B6-61B2FE702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24947"/>
              </p:ext>
            </p:extLst>
          </p:nvPr>
        </p:nvGraphicFramePr>
        <p:xfrm>
          <a:off x="5184912" y="6401928"/>
          <a:ext cx="1168028" cy="2743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68028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1*1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sp>
        <p:nvSpPr>
          <p:cNvPr id="55" name="Content Placeholder 9">
            <a:extLst>
              <a:ext uri="{FF2B5EF4-FFF2-40B4-BE49-F238E27FC236}">
                <a16:creationId xmlns:a16="http://schemas.microsoft.com/office/drawing/2014/main" id="{9A166FBE-7FF7-49A6-B61F-C7E4E3544DE6}"/>
              </a:ext>
            </a:extLst>
          </p:cNvPr>
          <p:cNvSpPr txBox="1">
            <a:spLocks/>
          </p:cNvSpPr>
          <p:nvPr/>
        </p:nvSpPr>
        <p:spPr>
          <a:xfrm>
            <a:off x="1673236" y="1579910"/>
            <a:ext cx="2188396" cy="1322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fact(num):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If (num&lt;0):           return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(num==0): 	return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num*fact(num-1)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54570B-52DD-499C-AC45-B4DC7A53AAC1}"/>
              </a:ext>
            </a:extLst>
          </p:cNvPr>
          <p:cNvCxnSpPr>
            <a:cxnSpLocks/>
          </p:cNvCxnSpPr>
          <p:nvPr/>
        </p:nvCxnSpPr>
        <p:spPr>
          <a:xfrm>
            <a:off x="2296467" y="1444847"/>
            <a:ext cx="441420" cy="259354"/>
          </a:xfrm>
          <a:prstGeom prst="bentConnector3">
            <a:avLst>
              <a:gd name="adj1" fmla="val 24213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F5B7BE1-6BB4-4FFB-A82E-DCFF10B6FDC1}"/>
              </a:ext>
            </a:extLst>
          </p:cNvPr>
          <p:cNvCxnSpPr/>
          <p:nvPr/>
        </p:nvCxnSpPr>
        <p:spPr>
          <a:xfrm rot="16200000" flipV="1">
            <a:off x="1438118" y="1685305"/>
            <a:ext cx="1322392" cy="941433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Content Placeholder 9">
            <a:extLst>
              <a:ext uri="{FF2B5EF4-FFF2-40B4-BE49-F238E27FC236}">
                <a16:creationId xmlns:a16="http://schemas.microsoft.com/office/drawing/2014/main" id="{1FD45F04-4981-441F-9FFF-9EAD749FE647}"/>
              </a:ext>
            </a:extLst>
          </p:cNvPr>
          <p:cNvSpPr txBox="1">
            <a:spLocks/>
          </p:cNvSpPr>
          <p:nvPr/>
        </p:nvSpPr>
        <p:spPr>
          <a:xfrm>
            <a:off x="3383280" y="2829928"/>
            <a:ext cx="2188396" cy="1322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fact(num):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If (num&lt;0):           return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(num==0): 	return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num*fact(num-1)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66C38A-E270-4B10-911D-63E9100A18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1709" y="2974258"/>
            <a:ext cx="1240988" cy="970488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D239640-BF29-4595-9393-A73833C41844}"/>
              </a:ext>
            </a:extLst>
          </p:cNvPr>
          <p:cNvCxnSpPr>
            <a:cxnSpLocks/>
          </p:cNvCxnSpPr>
          <p:nvPr/>
        </p:nvCxnSpPr>
        <p:spPr>
          <a:xfrm>
            <a:off x="3806312" y="2730427"/>
            <a:ext cx="603926" cy="250216"/>
          </a:xfrm>
          <a:prstGeom prst="bentConnector3">
            <a:avLst>
              <a:gd name="adj1" fmla="val 14216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Content Placeholder 9">
            <a:extLst>
              <a:ext uri="{FF2B5EF4-FFF2-40B4-BE49-F238E27FC236}">
                <a16:creationId xmlns:a16="http://schemas.microsoft.com/office/drawing/2014/main" id="{B31CCD7D-7911-43BB-AA2B-894E8B5D3868}"/>
              </a:ext>
            </a:extLst>
          </p:cNvPr>
          <p:cNvSpPr txBox="1">
            <a:spLocks/>
          </p:cNvSpPr>
          <p:nvPr/>
        </p:nvSpPr>
        <p:spPr>
          <a:xfrm>
            <a:off x="5125767" y="4083670"/>
            <a:ext cx="2188396" cy="1322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fact(num):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If (num&lt;0):           return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(num==0): 	return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num*fact(num-1)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D5ED7E-DE06-42D5-9687-8AC52FDE7BD7}"/>
              </a:ext>
            </a:extLst>
          </p:cNvPr>
          <p:cNvCxnSpPr>
            <a:cxnSpLocks/>
          </p:cNvCxnSpPr>
          <p:nvPr/>
        </p:nvCxnSpPr>
        <p:spPr>
          <a:xfrm>
            <a:off x="5528454" y="4005268"/>
            <a:ext cx="644787" cy="235208"/>
          </a:xfrm>
          <a:prstGeom prst="bentConnector3">
            <a:avLst>
              <a:gd name="adj1" fmla="val 12399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008E0B4-825A-4979-A660-C3CBE7C8FF62}"/>
              </a:ext>
            </a:extLst>
          </p:cNvPr>
          <p:cNvCxnSpPr>
            <a:cxnSpLocks/>
          </p:cNvCxnSpPr>
          <p:nvPr/>
        </p:nvCxnSpPr>
        <p:spPr>
          <a:xfrm rot="10800000">
            <a:off x="4593006" y="4122872"/>
            <a:ext cx="1659339" cy="1091986"/>
          </a:xfrm>
          <a:prstGeom prst="bentConnector3">
            <a:avLst>
              <a:gd name="adj1" fmla="val 995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0E49637-4F7E-4466-8B7D-A54A070C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11604"/>
              </p:ext>
            </p:extLst>
          </p:nvPr>
        </p:nvGraphicFramePr>
        <p:xfrm>
          <a:off x="3668282" y="4313590"/>
          <a:ext cx="1168028" cy="2743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68028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3*2*1*1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sp>
        <p:nvSpPr>
          <p:cNvPr id="69" name="Content Placeholder 9">
            <a:extLst>
              <a:ext uri="{FF2B5EF4-FFF2-40B4-BE49-F238E27FC236}">
                <a16:creationId xmlns:a16="http://schemas.microsoft.com/office/drawing/2014/main" id="{37AD4F3B-4E05-456B-9EC6-432C8A3E134F}"/>
              </a:ext>
            </a:extLst>
          </p:cNvPr>
          <p:cNvSpPr txBox="1">
            <a:spLocks/>
          </p:cNvSpPr>
          <p:nvPr/>
        </p:nvSpPr>
        <p:spPr>
          <a:xfrm>
            <a:off x="6552355" y="5355878"/>
            <a:ext cx="2188396" cy="1322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fact(num):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If (num&lt;0):           return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(num==0): 	return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num*fact(num-1)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B97027A-9304-4418-8DDE-E9658625399E}"/>
              </a:ext>
            </a:extLst>
          </p:cNvPr>
          <p:cNvCxnSpPr>
            <a:cxnSpLocks/>
          </p:cNvCxnSpPr>
          <p:nvPr/>
        </p:nvCxnSpPr>
        <p:spPr>
          <a:xfrm>
            <a:off x="7200675" y="5254665"/>
            <a:ext cx="445878" cy="248321"/>
          </a:xfrm>
          <a:prstGeom prst="bentConnector3">
            <a:avLst>
              <a:gd name="adj1" fmla="val 14510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70690CA-FBC7-4C10-8BCA-6CA00B2367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627" y="5734326"/>
            <a:ext cx="1198450" cy="441553"/>
          </a:xfrm>
          <a:prstGeom prst="bentConnector3">
            <a:avLst>
              <a:gd name="adj1" fmla="val -8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Content Placeholder 9">
            <a:extLst>
              <a:ext uri="{FF2B5EF4-FFF2-40B4-BE49-F238E27FC236}">
                <a16:creationId xmlns:a16="http://schemas.microsoft.com/office/drawing/2014/main" id="{B417C908-6E3A-4708-A029-1F624E122D2C}"/>
              </a:ext>
            </a:extLst>
          </p:cNvPr>
          <p:cNvSpPr txBox="1">
            <a:spLocks/>
          </p:cNvSpPr>
          <p:nvPr/>
        </p:nvSpPr>
        <p:spPr>
          <a:xfrm>
            <a:off x="9202359" y="5406064"/>
            <a:ext cx="2188396" cy="1322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fact(num):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If (num&lt;0):           return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(num==0): 	return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return num*fact(num-1)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5E5B6EC-FDCC-4EA9-A429-E739A3825C5B}"/>
              </a:ext>
            </a:extLst>
          </p:cNvPr>
          <p:cNvCxnSpPr>
            <a:cxnSpLocks/>
          </p:cNvCxnSpPr>
          <p:nvPr/>
        </p:nvCxnSpPr>
        <p:spPr>
          <a:xfrm>
            <a:off x="7982599" y="5502986"/>
            <a:ext cx="121976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2B1ECED-2C64-4D1B-8D25-62DE2265B4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2479" y="6098920"/>
            <a:ext cx="746750" cy="455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2C63575A-5B79-424D-82E0-D7B403B4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3663"/>
              </p:ext>
            </p:extLst>
          </p:nvPr>
        </p:nvGraphicFramePr>
        <p:xfrm>
          <a:off x="2498960" y="1097389"/>
          <a:ext cx="1168028" cy="274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8982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  <a:gridCol w="749046">
                  <a:extLst>
                    <a:ext uri="{9D8B030D-6E8A-4147-A177-3AD203B41FA5}">
                      <a16:colId xmlns:a16="http://schemas.microsoft.com/office/drawing/2014/main" val="2138668407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 x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Fact(4)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E5BD32DD-DFFE-4A5D-9E69-0631E8ABD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58210"/>
              </p:ext>
            </p:extLst>
          </p:nvPr>
        </p:nvGraphicFramePr>
        <p:xfrm>
          <a:off x="4061824" y="2389921"/>
          <a:ext cx="1168028" cy="274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8982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  <a:gridCol w="749046">
                  <a:extLst>
                    <a:ext uri="{9D8B030D-6E8A-4147-A177-3AD203B41FA5}">
                      <a16:colId xmlns:a16="http://schemas.microsoft.com/office/drawing/2014/main" val="2138668407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 x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Fact(3)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C0D1116A-8DBA-44CF-91D5-1544F1E3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5976"/>
              </p:ext>
            </p:extLst>
          </p:nvPr>
        </p:nvGraphicFramePr>
        <p:xfrm>
          <a:off x="5839061" y="3613309"/>
          <a:ext cx="1168028" cy="274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8982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  <a:gridCol w="749046">
                  <a:extLst>
                    <a:ext uri="{9D8B030D-6E8A-4147-A177-3AD203B41FA5}">
                      <a16:colId xmlns:a16="http://schemas.microsoft.com/office/drawing/2014/main" val="2138668407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 x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Fact(2)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4E5F6BFB-0533-4A93-ADCD-6C2E29F1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6527"/>
              </p:ext>
            </p:extLst>
          </p:nvPr>
        </p:nvGraphicFramePr>
        <p:xfrm>
          <a:off x="7492705" y="4855885"/>
          <a:ext cx="1168028" cy="274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8982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  <a:gridCol w="749046">
                  <a:extLst>
                    <a:ext uri="{9D8B030D-6E8A-4147-A177-3AD203B41FA5}">
                      <a16:colId xmlns:a16="http://schemas.microsoft.com/office/drawing/2014/main" val="2138668407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 x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Fact(1)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E5DEB7F6-3D9F-411D-A99A-6CCC91D61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86727"/>
              </p:ext>
            </p:extLst>
          </p:nvPr>
        </p:nvGraphicFramePr>
        <p:xfrm>
          <a:off x="9205371" y="4860456"/>
          <a:ext cx="1168028" cy="274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18982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  <a:gridCol w="749046">
                  <a:extLst>
                    <a:ext uri="{9D8B030D-6E8A-4147-A177-3AD203B41FA5}">
                      <a16:colId xmlns:a16="http://schemas.microsoft.com/office/drawing/2014/main" val="2138668407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 x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Fact(0)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7726E2F1-A51B-402C-BC98-FAB08F1A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2357"/>
              </p:ext>
            </p:extLst>
          </p:nvPr>
        </p:nvGraphicFramePr>
        <p:xfrm>
          <a:off x="8685441" y="6189464"/>
          <a:ext cx="572228" cy="2743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72228">
                  <a:extLst>
                    <a:ext uri="{9D8B030D-6E8A-4147-A177-3AD203B41FA5}">
                      <a16:colId xmlns:a16="http://schemas.microsoft.com/office/drawing/2014/main" val="1604824603"/>
                    </a:ext>
                  </a:extLst>
                </a:gridCol>
              </a:tblGrid>
              <a:tr h="258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0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9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34C7-092D-4BA2-BB81-5D12A05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7DFF-44A0-46ED-A7B4-FCFFE21C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62587"/>
            <a:ext cx="7632695" cy="4195481"/>
          </a:xfrm>
        </p:spPr>
        <p:txBody>
          <a:bodyPr/>
          <a:lstStyle/>
          <a:p>
            <a:r>
              <a:rPr lang="en-US" dirty="0"/>
              <a:t>A recurrence can take many forms</a:t>
            </a:r>
          </a:p>
          <a:p>
            <a:pPr lvl="1"/>
            <a:r>
              <a:rPr lang="en-US" dirty="0"/>
              <a:t>A recurrence can break the problem in one other problem of smaller size</a:t>
            </a:r>
          </a:p>
          <a:p>
            <a:pPr lvl="1"/>
            <a:r>
              <a:rPr lang="en-US" dirty="0"/>
              <a:t>A recurrence can break a problem into multiple sub-problems of equal size</a:t>
            </a:r>
          </a:p>
          <a:p>
            <a:pPr lvl="1"/>
            <a:r>
              <a:rPr lang="en-US" dirty="0"/>
              <a:t>A recurrence can break a problem into multiple sub-problems of unequal size</a:t>
            </a:r>
          </a:p>
          <a:p>
            <a:r>
              <a:rPr lang="en-US" dirty="0"/>
              <a:t>Three steps of Recurrence</a:t>
            </a:r>
          </a:p>
          <a:p>
            <a:pPr lvl="1"/>
            <a:r>
              <a:rPr lang="en-US" dirty="0"/>
              <a:t>Divide a problem into sub-problems</a:t>
            </a:r>
          </a:p>
          <a:p>
            <a:pPr lvl="1"/>
            <a:r>
              <a:rPr lang="en-US" dirty="0"/>
              <a:t>Solve the sub problems</a:t>
            </a:r>
          </a:p>
          <a:p>
            <a:pPr lvl="1"/>
            <a:r>
              <a:rPr lang="en-US" dirty="0"/>
              <a:t>Combine the solution of sub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752C-A31A-4839-BB82-28AC9580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993CC-EDE6-48A2-BE2A-09A3CA8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Divide and Conquer Algorithms - Cracking The Data Science ...">
            <a:extLst>
              <a:ext uri="{FF2B5EF4-FFF2-40B4-BE49-F238E27FC236}">
                <a16:creationId xmlns:a16="http://schemas.microsoft.com/office/drawing/2014/main" id="{5F2573EE-11F0-4997-B8D0-5A495CAB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598" y="4431743"/>
            <a:ext cx="4603590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1594055-F0B0-4513-B68E-17110C16DD4B}"/>
              </a:ext>
            </a:extLst>
          </p:cNvPr>
          <p:cNvSpPr/>
          <p:nvPr/>
        </p:nvSpPr>
        <p:spPr>
          <a:xfrm>
            <a:off x="5012567" y="4431636"/>
            <a:ext cx="4777168" cy="18834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60AF-CE1D-4EF1-A21A-3B92F8C4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18833-FB64-4DB4-AFDB-82E91CB9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43A70-33DA-4160-BE17-BDECFB51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9576CB-046B-4BD1-8C72-B03DDCC7022D}"/>
              </a:ext>
            </a:extLst>
          </p:cNvPr>
          <p:cNvGrpSpPr/>
          <p:nvPr/>
        </p:nvGrpSpPr>
        <p:grpSpPr>
          <a:xfrm>
            <a:off x="1085056" y="2153564"/>
            <a:ext cx="2640428" cy="834887"/>
            <a:chOff x="646111" y="1524000"/>
            <a:chExt cx="2640428" cy="834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17BE82-852A-44AC-A4A9-7A305BFB9E4C}"/>
                </a:ext>
              </a:extLst>
            </p:cNvPr>
            <p:cNvSpPr/>
            <p:nvPr/>
          </p:nvSpPr>
          <p:spPr>
            <a:xfrm>
              <a:off x="646111" y="1709530"/>
              <a:ext cx="2507906" cy="6493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 Recursion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05E625-3ABF-4A15-9A0D-B2412F33C06F}"/>
                </a:ext>
              </a:extLst>
            </p:cNvPr>
            <p:cNvGrpSpPr/>
            <p:nvPr/>
          </p:nvGrpSpPr>
          <p:grpSpPr>
            <a:xfrm>
              <a:off x="1789043" y="1524000"/>
              <a:ext cx="1497496" cy="510209"/>
              <a:chOff x="1789043" y="1524000"/>
              <a:chExt cx="1497496" cy="510209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A4BE94A-9D0C-419C-B6CA-4CA9ADCB892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3154017" y="1524001"/>
                <a:ext cx="132522" cy="5102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A6E3F9DB-B0AE-46B1-BA8E-D271A27375A6}"/>
                  </a:ext>
                </a:extLst>
              </p:cNvPr>
              <p:cNvCxnSpPr/>
              <p:nvPr/>
            </p:nvCxnSpPr>
            <p:spPr>
              <a:xfrm rot="10800000" flipV="1">
                <a:off x="1789043" y="1524000"/>
                <a:ext cx="1497496" cy="185529"/>
              </a:xfrm>
              <a:prstGeom prst="bentConnector3">
                <a:avLst>
                  <a:gd name="adj1" fmla="val 100443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21E1A9-4A13-420F-B94B-81A09F176B1E}"/>
              </a:ext>
            </a:extLst>
          </p:cNvPr>
          <p:cNvGrpSpPr/>
          <p:nvPr/>
        </p:nvGrpSpPr>
        <p:grpSpPr>
          <a:xfrm>
            <a:off x="1085056" y="3938417"/>
            <a:ext cx="2764701" cy="949674"/>
            <a:chOff x="646111" y="2456133"/>
            <a:chExt cx="2764701" cy="9496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6FA760-0B83-41BC-85FE-F8D8BF3A73B6}"/>
                </a:ext>
              </a:extLst>
            </p:cNvPr>
            <p:cNvSpPr/>
            <p:nvPr/>
          </p:nvSpPr>
          <p:spPr>
            <a:xfrm>
              <a:off x="646111" y="2756450"/>
              <a:ext cx="2507906" cy="6493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N-</a:t>
              </a:r>
              <a:r>
                <a:rPr lang="en-US" dirty="0" err="1"/>
                <a:t>ary</a:t>
              </a:r>
              <a:r>
                <a:rPr lang="en-US" dirty="0"/>
                <a:t> Recursion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C33098-45E3-4FDA-8A09-4753456D8134}"/>
                </a:ext>
              </a:extLst>
            </p:cNvPr>
            <p:cNvGrpSpPr/>
            <p:nvPr/>
          </p:nvGrpSpPr>
          <p:grpSpPr>
            <a:xfrm>
              <a:off x="1827260" y="2456133"/>
              <a:ext cx="1497496" cy="510209"/>
              <a:chOff x="1789043" y="1524000"/>
              <a:chExt cx="1497496" cy="510209"/>
            </a:xfrm>
          </p:grpSpPr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238E32A2-5B9A-45AF-8EA7-DACA00DEF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4017" y="1524001"/>
                <a:ext cx="132522" cy="5102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C40704F6-4DD7-417A-BD0F-21AB62CA80BF}"/>
                  </a:ext>
                </a:extLst>
              </p:cNvPr>
              <p:cNvCxnSpPr/>
              <p:nvPr/>
            </p:nvCxnSpPr>
            <p:spPr>
              <a:xfrm rot="10800000" flipV="1">
                <a:off x="1789043" y="1524000"/>
                <a:ext cx="1497496" cy="185529"/>
              </a:xfrm>
              <a:prstGeom prst="bentConnector3">
                <a:avLst>
                  <a:gd name="adj1" fmla="val 100443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BF5AA1-6526-4DBF-8C81-CB8A4A4B69BD}"/>
                </a:ext>
              </a:extLst>
            </p:cNvPr>
            <p:cNvGrpSpPr/>
            <p:nvPr/>
          </p:nvGrpSpPr>
          <p:grpSpPr>
            <a:xfrm>
              <a:off x="1913316" y="2632893"/>
              <a:ext cx="1497496" cy="510209"/>
              <a:chOff x="1789043" y="1524000"/>
              <a:chExt cx="1497496" cy="510209"/>
            </a:xfrm>
          </p:grpSpPr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BF6845D6-34C0-401D-A527-935CC80F5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4017" y="1524001"/>
                <a:ext cx="132522" cy="5102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57A4BDD7-CE55-4F4B-B662-19E513FF03C4}"/>
                  </a:ext>
                </a:extLst>
              </p:cNvPr>
              <p:cNvCxnSpPr/>
              <p:nvPr/>
            </p:nvCxnSpPr>
            <p:spPr>
              <a:xfrm rot="10800000" flipV="1">
                <a:off x="1789043" y="1524000"/>
                <a:ext cx="1497496" cy="185529"/>
              </a:xfrm>
              <a:prstGeom prst="bentConnector3">
                <a:avLst>
                  <a:gd name="adj1" fmla="val 100443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EB8B24-A37C-4CCE-AF67-18253B7AD0AF}"/>
              </a:ext>
            </a:extLst>
          </p:cNvPr>
          <p:cNvGrpSpPr/>
          <p:nvPr/>
        </p:nvGrpSpPr>
        <p:grpSpPr>
          <a:xfrm>
            <a:off x="6059619" y="1779188"/>
            <a:ext cx="2704984" cy="1649812"/>
            <a:chOff x="573306" y="3956137"/>
            <a:chExt cx="2704984" cy="164981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0B57B3-7F29-4963-970E-918A363C49BF}"/>
                </a:ext>
              </a:extLst>
            </p:cNvPr>
            <p:cNvSpPr/>
            <p:nvPr/>
          </p:nvSpPr>
          <p:spPr>
            <a:xfrm>
              <a:off x="573306" y="4110413"/>
              <a:ext cx="2507906" cy="6493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Indirect Recursion</a:t>
              </a:r>
            </a:p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E1838-A697-4C37-A396-47D744FDB7FE}"/>
                </a:ext>
              </a:extLst>
            </p:cNvPr>
            <p:cNvSpPr/>
            <p:nvPr/>
          </p:nvSpPr>
          <p:spPr>
            <a:xfrm>
              <a:off x="573306" y="4956592"/>
              <a:ext cx="2507906" cy="6493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4D681F-33CD-4CFB-8327-1B7F157CFA4F}"/>
                </a:ext>
              </a:extLst>
            </p:cNvPr>
            <p:cNvCxnSpPr>
              <a:stCxn id="28" idx="2"/>
            </p:cNvCxnSpPr>
            <p:nvPr/>
          </p:nvCxnSpPr>
          <p:spPr>
            <a:xfrm>
              <a:off x="1827259" y="4759770"/>
              <a:ext cx="0" cy="196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C701C247-7979-4D21-9992-9809F69F3768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081212" y="3956137"/>
              <a:ext cx="197077" cy="132513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6588926-CB41-4179-B779-C01BEDC939D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827260" y="3978486"/>
              <a:ext cx="1451030" cy="183226"/>
            </a:xfrm>
            <a:prstGeom prst="bentConnector3">
              <a:avLst>
                <a:gd name="adj1" fmla="val 100231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Rectangle 1">
            <a:extLst>
              <a:ext uri="{FF2B5EF4-FFF2-40B4-BE49-F238E27FC236}">
                <a16:creationId xmlns:a16="http://schemas.microsoft.com/office/drawing/2014/main" id="{346CE53A-E7E3-4955-A14A-B5E5AEC8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897" y="4530368"/>
            <a:ext cx="467115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ackerman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(int m, int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if (m == 0) return(n+1);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else if (n ==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+mj-lt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return(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ackerman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(m-1,1));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+mj-lt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return(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ackerman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(m-1,ackerman(m,n-1)));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462A9C-1368-4A4A-B5F6-578E0B0B080E}"/>
              </a:ext>
            </a:extLst>
          </p:cNvPr>
          <p:cNvSpPr/>
          <p:nvPr/>
        </p:nvSpPr>
        <p:spPr>
          <a:xfrm>
            <a:off x="5012567" y="3995810"/>
            <a:ext cx="4777168" cy="417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Nested Recursion</a:t>
            </a:r>
          </a:p>
        </p:txBody>
      </p:sp>
    </p:spTree>
    <p:extLst>
      <p:ext uri="{BB962C8B-B14F-4D97-AF65-F5344CB8AC3E}">
        <p14:creationId xmlns:p14="http://schemas.microsoft.com/office/powerpoint/2010/main" val="2703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5F7C-86EC-41FB-9918-C2808A0B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FCC1-5833-47B7-8FBA-456AE7A0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62588"/>
            <a:ext cx="8946541" cy="4467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problem solving methodology</a:t>
            </a:r>
          </a:p>
          <a:p>
            <a:r>
              <a:rPr lang="en-US" dirty="0"/>
              <a:t>It consists of following steps</a:t>
            </a:r>
          </a:p>
          <a:p>
            <a:pPr lvl="1"/>
            <a:r>
              <a:rPr lang="en-US" b="1" dirty="0"/>
              <a:t>Divide </a:t>
            </a:r>
            <a:r>
              <a:rPr lang="en-US" dirty="0"/>
              <a:t>the problem into a number of subproblems that are smaller instances of the same problem.</a:t>
            </a:r>
          </a:p>
          <a:p>
            <a:pPr lvl="1"/>
            <a:r>
              <a:rPr lang="en-US" b="1" dirty="0"/>
              <a:t>Conquer </a:t>
            </a:r>
            <a:r>
              <a:rPr lang="en-US" dirty="0"/>
              <a:t>the subproblems by solving them recursively. If the subproblem sizes are small enough, however, just solve the subproblems in a straightforward manner.</a:t>
            </a:r>
          </a:p>
          <a:p>
            <a:pPr lvl="1"/>
            <a:r>
              <a:rPr lang="en-US" b="1" dirty="0"/>
              <a:t>Combine </a:t>
            </a:r>
            <a:r>
              <a:rPr lang="en-US" dirty="0"/>
              <a:t>the solutions to the subproblems into the solution for the original problem. </a:t>
            </a:r>
          </a:p>
          <a:p>
            <a:r>
              <a:rPr lang="en-US" dirty="0"/>
              <a:t>There are many problems that are solved using divide-n-conquer</a:t>
            </a:r>
          </a:p>
          <a:p>
            <a:pPr lvl="1"/>
            <a:r>
              <a:rPr lang="en-US" dirty="0"/>
              <a:t>Recursion is natural choice to solve such problem</a:t>
            </a:r>
          </a:p>
          <a:p>
            <a:r>
              <a:rPr lang="en-US" dirty="0"/>
              <a:t>Whenever you have a problem in hand, analyze it whether it could be solved using 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74818-31BC-4D26-9A94-A809956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FBA9B-DDEB-4260-9718-9ECC7ED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Youtube</a:t>
            </a:r>
            <a:r>
              <a:rPr lang="en-US" dirty="0"/>
              <a:t>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700860" y="215436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2040</TotalTime>
  <Words>933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Recursion</vt:lpstr>
      <vt:lpstr>What is Recursion</vt:lpstr>
      <vt:lpstr>Recursion in Computer Science</vt:lpstr>
      <vt:lpstr>PowerPoint Presentation</vt:lpstr>
      <vt:lpstr>Recurrence</vt:lpstr>
      <vt:lpstr>Types of Recursion</vt:lpstr>
      <vt:lpstr>Divide and Conquer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82</cp:revision>
  <dcterms:created xsi:type="dcterms:W3CDTF">2020-04-04T05:11:36Z</dcterms:created>
  <dcterms:modified xsi:type="dcterms:W3CDTF">2020-04-12T12:14:21Z</dcterms:modified>
</cp:coreProperties>
</file>