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7" r:id="rId2"/>
    <p:sldId id="256" r:id="rId3"/>
    <p:sldId id="277" r:id="rId4"/>
    <p:sldId id="278" r:id="rId5"/>
    <p:sldId id="279" r:id="rId6"/>
    <p:sldId id="280" r:id="rId7"/>
    <p:sldId id="281" r:id="rId8"/>
    <p:sldId id="27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3FD35F-B0FC-431E-BE8A-0B475131CD17}" type="doc">
      <dgm:prSet loTypeId="urn:diagrams.loki3.com/BracketLis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66E3DE7-FB0A-4B09-940E-E83802B02323}">
      <dgm:prSet phldrT="[Text]" custT="1"/>
      <dgm:spPr/>
      <dgm:t>
        <a:bodyPr/>
        <a:lstStyle/>
        <a:p>
          <a:r>
            <a:rPr lang="en-US" sz="2000" dirty="0"/>
            <a:t>Break the problem into a number of subproblems that are smaller instances of the same problem </a:t>
          </a:r>
        </a:p>
      </dgm:t>
    </dgm:pt>
    <dgm:pt modelId="{0BBCE5BD-5F63-47A8-9207-B2B89D971084}" type="parTrans" cxnId="{FFB5E3AB-1133-48C2-810C-B70AE6FBA52E}">
      <dgm:prSet/>
      <dgm:spPr/>
      <dgm:t>
        <a:bodyPr/>
        <a:lstStyle/>
        <a:p>
          <a:endParaRPr lang="en-US"/>
        </a:p>
      </dgm:t>
    </dgm:pt>
    <dgm:pt modelId="{6FC0B6A0-67EB-40A1-8A3D-00E744785B0C}" type="sibTrans" cxnId="{FFB5E3AB-1133-48C2-810C-B70AE6FBA52E}">
      <dgm:prSet/>
      <dgm:spPr/>
      <dgm:t>
        <a:bodyPr/>
        <a:lstStyle/>
        <a:p>
          <a:endParaRPr lang="en-US"/>
        </a:p>
      </dgm:t>
    </dgm:pt>
    <dgm:pt modelId="{6AD35641-F543-405D-832C-C7838D6F120D}">
      <dgm:prSet phldrT="[Text]"/>
      <dgm:spPr/>
      <dgm:t>
        <a:bodyPr/>
        <a:lstStyle/>
        <a:p>
          <a:pPr algn="l"/>
          <a:r>
            <a:rPr lang="en-US" dirty="0"/>
            <a:t>Conquer</a:t>
          </a:r>
        </a:p>
      </dgm:t>
    </dgm:pt>
    <dgm:pt modelId="{188C1A3C-39CB-4F6D-864A-9EA75469717D}" type="parTrans" cxnId="{11B6E300-61CC-49C9-A222-584808ACBF0F}">
      <dgm:prSet/>
      <dgm:spPr/>
      <dgm:t>
        <a:bodyPr/>
        <a:lstStyle/>
        <a:p>
          <a:endParaRPr lang="en-US"/>
        </a:p>
      </dgm:t>
    </dgm:pt>
    <dgm:pt modelId="{6880529E-315B-4322-8F85-97E278DDA163}" type="sibTrans" cxnId="{11B6E300-61CC-49C9-A222-584808ACBF0F}">
      <dgm:prSet/>
      <dgm:spPr/>
      <dgm:t>
        <a:bodyPr/>
        <a:lstStyle/>
        <a:p>
          <a:endParaRPr lang="en-US"/>
        </a:p>
      </dgm:t>
    </dgm:pt>
    <dgm:pt modelId="{D70EFC1D-EBAD-4D26-BE8C-69876907F80B}">
      <dgm:prSet phldrT="[Text]" custT="1"/>
      <dgm:spPr/>
      <dgm:t>
        <a:bodyPr/>
        <a:lstStyle/>
        <a:p>
          <a:r>
            <a:rPr lang="en-US" sz="2000" dirty="0"/>
            <a:t>Solve the sub-problems recursively. Solve the smallest problems directly</a:t>
          </a:r>
        </a:p>
      </dgm:t>
    </dgm:pt>
    <dgm:pt modelId="{35211134-A67E-40AA-9E92-01C9BF25615F}" type="parTrans" cxnId="{63815EC8-73F0-45B8-85C6-DA41999C5202}">
      <dgm:prSet/>
      <dgm:spPr/>
      <dgm:t>
        <a:bodyPr/>
        <a:lstStyle/>
        <a:p>
          <a:endParaRPr lang="en-US"/>
        </a:p>
      </dgm:t>
    </dgm:pt>
    <dgm:pt modelId="{E10C7CA7-E8E3-4B12-AC0E-2C15C198B73A}" type="sibTrans" cxnId="{63815EC8-73F0-45B8-85C6-DA41999C5202}">
      <dgm:prSet/>
      <dgm:spPr/>
      <dgm:t>
        <a:bodyPr/>
        <a:lstStyle/>
        <a:p>
          <a:endParaRPr lang="en-US"/>
        </a:p>
      </dgm:t>
    </dgm:pt>
    <dgm:pt modelId="{2FC8D3D1-DCE1-4E3F-BBEF-86CEC0B822CA}">
      <dgm:prSet phldrT="[Text]"/>
      <dgm:spPr/>
      <dgm:t>
        <a:bodyPr/>
        <a:lstStyle/>
        <a:p>
          <a:pPr algn="l"/>
          <a:r>
            <a:rPr lang="en-US" dirty="0"/>
            <a:t>Combine</a:t>
          </a:r>
        </a:p>
      </dgm:t>
    </dgm:pt>
    <dgm:pt modelId="{F615DE0B-982D-466D-98FD-21BA0411CFA7}" type="parTrans" cxnId="{CAA1DE52-7A1D-42E6-9685-0FC85D7EE191}">
      <dgm:prSet/>
      <dgm:spPr/>
      <dgm:t>
        <a:bodyPr/>
        <a:lstStyle/>
        <a:p>
          <a:endParaRPr lang="en-US"/>
        </a:p>
      </dgm:t>
    </dgm:pt>
    <dgm:pt modelId="{D1DE78AD-1117-42C6-8B51-D1EF6437236C}" type="sibTrans" cxnId="{CAA1DE52-7A1D-42E6-9685-0FC85D7EE191}">
      <dgm:prSet/>
      <dgm:spPr/>
      <dgm:t>
        <a:bodyPr/>
        <a:lstStyle/>
        <a:p>
          <a:endParaRPr lang="en-US"/>
        </a:p>
      </dgm:t>
    </dgm:pt>
    <dgm:pt modelId="{D0BA8EB0-8137-461B-839B-C269398FF2D7}">
      <dgm:prSet phldrT="[Text]" custT="1"/>
      <dgm:spPr/>
      <dgm:t>
        <a:bodyPr/>
        <a:lstStyle/>
        <a:p>
          <a:r>
            <a:rPr lang="en-US" sz="2000" dirty="0"/>
            <a:t>Combine the solutions to the subproblems into the solution for the original problem </a:t>
          </a:r>
        </a:p>
      </dgm:t>
    </dgm:pt>
    <dgm:pt modelId="{61F4E8DE-73CA-43AA-A727-468032E7CBEE}" type="parTrans" cxnId="{05E51AC2-9F02-4583-9C8A-17FE397874D4}">
      <dgm:prSet/>
      <dgm:spPr/>
      <dgm:t>
        <a:bodyPr/>
        <a:lstStyle/>
        <a:p>
          <a:endParaRPr lang="en-US"/>
        </a:p>
      </dgm:t>
    </dgm:pt>
    <dgm:pt modelId="{622189B4-EA16-4A1D-9E79-713952051668}" type="sibTrans" cxnId="{05E51AC2-9F02-4583-9C8A-17FE397874D4}">
      <dgm:prSet/>
      <dgm:spPr/>
      <dgm:t>
        <a:bodyPr/>
        <a:lstStyle/>
        <a:p>
          <a:endParaRPr lang="en-US"/>
        </a:p>
      </dgm:t>
    </dgm:pt>
    <dgm:pt modelId="{313D7EFA-EFDE-4781-883B-D547C678D988}">
      <dgm:prSet phldrT="[Text]"/>
      <dgm:spPr/>
      <dgm:t>
        <a:bodyPr/>
        <a:lstStyle/>
        <a:p>
          <a:pPr algn="l"/>
          <a:r>
            <a:rPr lang="en-US" dirty="0"/>
            <a:t>Divide</a:t>
          </a:r>
        </a:p>
      </dgm:t>
    </dgm:pt>
    <dgm:pt modelId="{5D923A6A-4EA4-46BB-93E3-F495D9C32D3B}" type="sibTrans" cxnId="{87F52436-4CC3-4C2B-B139-A882F18E0E96}">
      <dgm:prSet/>
      <dgm:spPr/>
      <dgm:t>
        <a:bodyPr/>
        <a:lstStyle/>
        <a:p>
          <a:endParaRPr lang="en-US"/>
        </a:p>
      </dgm:t>
    </dgm:pt>
    <dgm:pt modelId="{01568AFE-5066-4B61-BC32-073ECC49CB5B}" type="parTrans" cxnId="{87F52436-4CC3-4C2B-B139-A882F18E0E96}">
      <dgm:prSet/>
      <dgm:spPr/>
      <dgm:t>
        <a:bodyPr/>
        <a:lstStyle/>
        <a:p>
          <a:endParaRPr lang="en-US"/>
        </a:p>
      </dgm:t>
    </dgm:pt>
    <dgm:pt modelId="{1338887F-668F-49E5-915A-8363B1840EE6}" type="pres">
      <dgm:prSet presAssocID="{7A3FD35F-B0FC-431E-BE8A-0B475131CD17}" presName="Name0" presStyleCnt="0">
        <dgm:presLayoutVars>
          <dgm:dir/>
          <dgm:animLvl val="lvl"/>
          <dgm:resizeHandles val="exact"/>
        </dgm:presLayoutVars>
      </dgm:prSet>
      <dgm:spPr/>
    </dgm:pt>
    <dgm:pt modelId="{DA4825D8-462B-4277-86AE-38CB153EEC5D}" type="pres">
      <dgm:prSet presAssocID="{313D7EFA-EFDE-4781-883B-D547C678D988}" presName="linNode" presStyleCnt="0"/>
      <dgm:spPr/>
    </dgm:pt>
    <dgm:pt modelId="{E1AF05F6-1659-4BB3-BA63-AB3C44501A9B}" type="pres">
      <dgm:prSet presAssocID="{313D7EFA-EFDE-4781-883B-D547C678D988}" presName="parTx" presStyleLbl="revTx" presStyleIdx="0" presStyleCnt="3">
        <dgm:presLayoutVars>
          <dgm:chMax val="1"/>
          <dgm:bulletEnabled val="1"/>
        </dgm:presLayoutVars>
      </dgm:prSet>
      <dgm:spPr/>
    </dgm:pt>
    <dgm:pt modelId="{97A61158-BED0-429C-B707-D189D4B8BCA8}" type="pres">
      <dgm:prSet presAssocID="{313D7EFA-EFDE-4781-883B-D547C678D988}" presName="bracket" presStyleLbl="parChTrans1D1" presStyleIdx="0" presStyleCnt="3" custLinFactNeighborX="50079" custLinFactNeighborY="1564"/>
      <dgm:spPr/>
    </dgm:pt>
    <dgm:pt modelId="{E2AF5171-C7D2-462B-B21B-C893138DEA10}" type="pres">
      <dgm:prSet presAssocID="{313D7EFA-EFDE-4781-883B-D547C678D988}" presName="spH" presStyleCnt="0"/>
      <dgm:spPr/>
    </dgm:pt>
    <dgm:pt modelId="{31DF9FC2-EFF8-455A-B43A-EABFBB5BA119}" type="pres">
      <dgm:prSet presAssocID="{313D7EFA-EFDE-4781-883B-D547C678D988}" presName="desTx" presStyleLbl="node1" presStyleIdx="0" presStyleCnt="3">
        <dgm:presLayoutVars>
          <dgm:bulletEnabled val="1"/>
        </dgm:presLayoutVars>
      </dgm:prSet>
      <dgm:spPr/>
    </dgm:pt>
    <dgm:pt modelId="{AAD79765-AEDD-4C0E-96AB-95E7A40EF3FD}" type="pres">
      <dgm:prSet presAssocID="{5D923A6A-4EA4-46BB-93E3-F495D9C32D3B}" presName="spV" presStyleCnt="0"/>
      <dgm:spPr/>
    </dgm:pt>
    <dgm:pt modelId="{7B2AD57B-3DC6-463D-BF7E-3A118AA8BA57}" type="pres">
      <dgm:prSet presAssocID="{6AD35641-F543-405D-832C-C7838D6F120D}" presName="linNode" presStyleCnt="0"/>
      <dgm:spPr/>
    </dgm:pt>
    <dgm:pt modelId="{353F0D1D-86CA-46ED-8FA3-93861D10410B}" type="pres">
      <dgm:prSet presAssocID="{6AD35641-F543-405D-832C-C7838D6F120D}" presName="parTx" presStyleLbl="revTx" presStyleIdx="1" presStyleCnt="3">
        <dgm:presLayoutVars>
          <dgm:chMax val="1"/>
          <dgm:bulletEnabled val="1"/>
        </dgm:presLayoutVars>
      </dgm:prSet>
      <dgm:spPr/>
    </dgm:pt>
    <dgm:pt modelId="{1B906A54-01C8-49BA-B0EB-0BCD6228E5ED}" type="pres">
      <dgm:prSet presAssocID="{6AD35641-F543-405D-832C-C7838D6F120D}" presName="bracket" presStyleLbl="parChTrans1D1" presStyleIdx="1" presStyleCnt="3"/>
      <dgm:spPr/>
    </dgm:pt>
    <dgm:pt modelId="{7FD0159F-6222-4EF3-8825-9B3DF9A2A60F}" type="pres">
      <dgm:prSet presAssocID="{6AD35641-F543-405D-832C-C7838D6F120D}" presName="spH" presStyleCnt="0"/>
      <dgm:spPr/>
    </dgm:pt>
    <dgm:pt modelId="{FE9C9B33-084A-43F3-9BC9-BB858B3E5A1F}" type="pres">
      <dgm:prSet presAssocID="{6AD35641-F543-405D-832C-C7838D6F120D}" presName="desTx" presStyleLbl="node1" presStyleIdx="1" presStyleCnt="3">
        <dgm:presLayoutVars>
          <dgm:bulletEnabled val="1"/>
        </dgm:presLayoutVars>
      </dgm:prSet>
      <dgm:spPr/>
    </dgm:pt>
    <dgm:pt modelId="{CC01B5AE-2F82-4E17-AAC9-4E65D518F3B3}" type="pres">
      <dgm:prSet presAssocID="{6880529E-315B-4322-8F85-97E278DDA163}" presName="spV" presStyleCnt="0"/>
      <dgm:spPr/>
    </dgm:pt>
    <dgm:pt modelId="{7B428B7A-5DFC-4FC5-A253-9FC2BF48FAEF}" type="pres">
      <dgm:prSet presAssocID="{2FC8D3D1-DCE1-4E3F-BBEF-86CEC0B822CA}" presName="linNode" presStyleCnt="0"/>
      <dgm:spPr/>
    </dgm:pt>
    <dgm:pt modelId="{AAF3A896-C613-468F-B096-5563D5194314}" type="pres">
      <dgm:prSet presAssocID="{2FC8D3D1-DCE1-4E3F-BBEF-86CEC0B822CA}" presName="parTx" presStyleLbl="revTx" presStyleIdx="2" presStyleCnt="3">
        <dgm:presLayoutVars>
          <dgm:chMax val="1"/>
          <dgm:bulletEnabled val="1"/>
        </dgm:presLayoutVars>
      </dgm:prSet>
      <dgm:spPr/>
    </dgm:pt>
    <dgm:pt modelId="{7C3DC978-7D9D-4A5C-B8C8-5C01B6117F17}" type="pres">
      <dgm:prSet presAssocID="{2FC8D3D1-DCE1-4E3F-BBEF-86CEC0B822CA}" presName="bracket" presStyleLbl="parChTrans1D1" presStyleIdx="2" presStyleCnt="3"/>
      <dgm:spPr/>
    </dgm:pt>
    <dgm:pt modelId="{64A9C8F7-43FB-487A-95D3-C4FA01A370FA}" type="pres">
      <dgm:prSet presAssocID="{2FC8D3D1-DCE1-4E3F-BBEF-86CEC0B822CA}" presName="spH" presStyleCnt="0"/>
      <dgm:spPr/>
    </dgm:pt>
    <dgm:pt modelId="{41E90451-5A26-42B9-8B73-3B2E86E3C515}" type="pres">
      <dgm:prSet presAssocID="{2FC8D3D1-DCE1-4E3F-BBEF-86CEC0B822CA}" presName="desTx" presStyleLbl="node1" presStyleIdx="2" presStyleCnt="3">
        <dgm:presLayoutVars>
          <dgm:bulletEnabled val="1"/>
        </dgm:presLayoutVars>
      </dgm:prSet>
      <dgm:spPr/>
    </dgm:pt>
  </dgm:ptLst>
  <dgm:cxnLst>
    <dgm:cxn modelId="{11B6E300-61CC-49C9-A222-584808ACBF0F}" srcId="{7A3FD35F-B0FC-431E-BE8A-0B475131CD17}" destId="{6AD35641-F543-405D-832C-C7838D6F120D}" srcOrd="1" destOrd="0" parTransId="{188C1A3C-39CB-4F6D-864A-9EA75469717D}" sibTransId="{6880529E-315B-4322-8F85-97E278DDA163}"/>
    <dgm:cxn modelId="{87F52436-4CC3-4C2B-B139-A882F18E0E96}" srcId="{7A3FD35F-B0FC-431E-BE8A-0B475131CD17}" destId="{313D7EFA-EFDE-4781-883B-D547C678D988}" srcOrd="0" destOrd="0" parTransId="{01568AFE-5066-4B61-BC32-073ECC49CB5B}" sibTransId="{5D923A6A-4EA4-46BB-93E3-F495D9C32D3B}"/>
    <dgm:cxn modelId="{E5F32B3C-387C-4B87-8B3A-3BD1BE5571BE}" type="presOf" srcId="{D0BA8EB0-8137-461B-839B-C269398FF2D7}" destId="{41E90451-5A26-42B9-8B73-3B2E86E3C515}" srcOrd="0" destOrd="0" presId="urn:diagrams.loki3.com/BracketList"/>
    <dgm:cxn modelId="{CAA1DE52-7A1D-42E6-9685-0FC85D7EE191}" srcId="{7A3FD35F-B0FC-431E-BE8A-0B475131CD17}" destId="{2FC8D3D1-DCE1-4E3F-BBEF-86CEC0B822CA}" srcOrd="2" destOrd="0" parTransId="{F615DE0B-982D-466D-98FD-21BA0411CFA7}" sibTransId="{D1DE78AD-1117-42C6-8B51-D1EF6437236C}"/>
    <dgm:cxn modelId="{AE615C75-F6CA-48B0-AE16-33EB3CA601EA}" type="presOf" srcId="{313D7EFA-EFDE-4781-883B-D547C678D988}" destId="{E1AF05F6-1659-4BB3-BA63-AB3C44501A9B}" srcOrd="0" destOrd="0" presId="urn:diagrams.loki3.com/BracketList"/>
    <dgm:cxn modelId="{35131B7C-C800-4782-9B15-5B36DCB02FA0}" type="presOf" srcId="{D70EFC1D-EBAD-4D26-BE8C-69876907F80B}" destId="{FE9C9B33-084A-43F3-9BC9-BB858B3E5A1F}" srcOrd="0" destOrd="0" presId="urn:diagrams.loki3.com/BracketList"/>
    <dgm:cxn modelId="{47D65081-7C49-4ACE-A93F-4DC01B2F0F0C}" type="presOf" srcId="{6AD35641-F543-405D-832C-C7838D6F120D}" destId="{353F0D1D-86CA-46ED-8FA3-93861D10410B}" srcOrd="0" destOrd="0" presId="urn:diagrams.loki3.com/BracketList"/>
    <dgm:cxn modelId="{7B7EE291-F724-44FB-B4E6-732D90ED2E74}" type="presOf" srcId="{2FC8D3D1-DCE1-4E3F-BBEF-86CEC0B822CA}" destId="{AAF3A896-C613-468F-B096-5563D5194314}" srcOrd="0" destOrd="0" presId="urn:diagrams.loki3.com/BracketList"/>
    <dgm:cxn modelId="{D17FCD96-B8C7-483F-9A62-7AF3D88AE893}" type="presOf" srcId="{7A3FD35F-B0FC-431E-BE8A-0B475131CD17}" destId="{1338887F-668F-49E5-915A-8363B1840EE6}" srcOrd="0" destOrd="0" presId="urn:diagrams.loki3.com/BracketList"/>
    <dgm:cxn modelId="{FFB5E3AB-1133-48C2-810C-B70AE6FBA52E}" srcId="{313D7EFA-EFDE-4781-883B-D547C678D988}" destId="{466E3DE7-FB0A-4B09-940E-E83802B02323}" srcOrd="0" destOrd="0" parTransId="{0BBCE5BD-5F63-47A8-9207-B2B89D971084}" sibTransId="{6FC0B6A0-67EB-40A1-8A3D-00E744785B0C}"/>
    <dgm:cxn modelId="{05E51AC2-9F02-4583-9C8A-17FE397874D4}" srcId="{2FC8D3D1-DCE1-4E3F-BBEF-86CEC0B822CA}" destId="{D0BA8EB0-8137-461B-839B-C269398FF2D7}" srcOrd="0" destOrd="0" parTransId="{61F4E8DE-73CA-43AA-A727-468032E7CBEE}" sibTransId="{622189B4-EA16-4A1D-9E79-713952051668}"/>
    <dgm:cxn modelId="{12F6D8C2-FEBA-4733-8EEF-40D7BF9B41D0}" type="presOf" srcId="{466E3DE7-FB0A-4B09-940E-E83802B02323}" destId="{31DF9FC2-EFF8-455A-B43A-EABFBB5BA119}" srcOrd="0" destOrd="0" presId="urn:diagrams.loki3.com/BracketList"/>
    <dgm:cxn modelId="{63815EC8-73F0-45B8-85C6-DA41999C5202}" srcId="{6AD35641-F543-405D-832C-C7838D6F120D}" destId="{D70EFC1D-EBAD-4D26-BE8C-69876907F80B}" srcOrd="0" destOrd="0" parTransId="{35211134-A67E-40AA-9E92-01C9BF25615F}" sibTransId="{E10C7CA7-E8E3-4B12-AC0E-2C15C198B73A}"/>
    <dgm:cxn modelId="{12FEA80D-9E8B-441D-8292-430720BC3B27}" type="presParOf" srcId="{1338887F-668F-49E5-915A-8363B1840EE6}" destId="{DA4825D8-462B-4277-86AE-38CB153EEC5D}" srcOrd="0" destOrd="0" presId="urn:diagrams.loki3.com/BracketList"/>
    <dgm:cxn modelId="{6BD1F893-F7C7-4597-88EA-1C7DAAF94515}" type="presParOf" srcId="{DA4825D8-462B-4277-86AE-38CB153EEC5D}" destId="{E1AF05F6-1659-4BB3-BA63-AB3C44501A9B}" srcOrd="0" destOrd="0" presId="urn:diagrams.loki3.com/BracketList"/>
    <dgm:cxn modelId="{89858258-BEA3-4121-BEEC-142F2D599271}" type="presParOf" srcId="{DA4825D8-462B-4277-86AE-38CB153EEC5D}" destId="{97A61158-BED0-429C-B707-D189D4B8BCA8}" srcOrd="1" destOrd="0" presId="urn:diagrams.loki3.com/BracketList"/>
    <dgm:cxn modelId="{2D888792-8438-43EF-B738-1B0DA7E2C127}" type="presParOf" srcId="{DA4825D8-462B-4277-86AE-38CB153EEC5D}" destId="{E2AF5171-C7D2-462B-B21B-C893138DEA10}" srcOrd="2" destOrd="0" presId="urn:diagrams.loki3.com/BracketList"/>
    <dgm:cxn modelId="{F9D0C7FC-0FF0-44D6-8559-B6233E8AEDAD}" type="presParOf" srcId="{DA4825D8-462B-4277-86AE-38CB153EEC5D}" destId="{31DF9FC2-EFF8-455A-B43A-EABFBB5BA119}" srcOrd="3" destOrd="0" presId="urn:diagrams.loki3.com/BracketList"/>
    <dgm:cxn modelId="{C2D123F0-C0AF-4586-9B22-E6B25633859C}" type="presParOf" srcId="{1338887F-668F-49E5-915A-8363B1840EE6}" destId="{AAD79765-AEDD-4C0E-96AB-95E7A40EF3FD}" srcOrd="1" destOrd="0" presId="urn:diagrams.loki3.com/BracketList"/>
    <dgm:cxn modelId="{155D3E23-2237-4884-B071-6F35B8F17459}" type="presParOf" srcId="{1338887F-668F-49E5-915A-8363B1840EE6}" destId="{7B2AD57B-3DC6-463D-BF7E-3A118AA8BA57}" srcOrd="2" destOrd="0" presId="urn:diagrams.loki3.com/BracketList"/>
    <dgm:cxn modelId="{EE65019B-AB4C-4ADA-91C9-692D12ACE21D}" type="presParOf" srcId="{7B2AD57B-3DC6-463D-BF7E-3A118AA8BA57}" destId="{353F0D1D-86CA-46ED-8FA3-93861D10410B}" srcOrd="0" destOrd="0" presId="urn:diagrams.loki3.com/BracketList"/>
    <dgm:cxn modelId="{1A16E5DE-2A2D-4529-B8A2-93B29913BC5D}" type="presParOf" srcId="{7B2AD57B-3DC6-463D-BF7E-3A118AA8BA57}" destId="{1B906A54-01C8-49BA-B0EB-0BCD6228E5ED}" srcOrd="1" destOrd="0" presId="urn:diagrams.loki3.com/BracketList"/>
    <dgm:cxn modelId="{7FC0FA4C-A5F8-4645-947A-FE3662AB7095}" type="presParOf" srcId="{7B2AD57B-3DC6-463D-BF7E-3A118AA8BA57}" destId="{7FD0159F-6222-4EF3-8825-9B3DF9A2A60F}" srcOrd="2" destOrd="0" presId="urn:diagrams.loki3.com/BracketList"/>
    <dgm:cxn modelId="{48F5BC6E-B8C5-498A-A994-463E8685E446}" type="presParOf" srcId="{7B2AD57B-3DC6-463D-BF7E-3A118AA8BA57}" destId="{FE9C9B33-084A-43F3-9BC9-BB858B3E5A1F}" srcOrd="3" destOrd="0" presId="urn:diagrams.loki3.com/BracketList"/>
    <dgm:cxn modelId="{F8B5CE66-BDA4-42AE-839F-C46454A883B1}" type="presParOf" srcId="{1338887F-668F-49E5-915A-8363B1840EE6}" destId="{CC01B5AE-2F82-4E17-AAC9-4E65D518F3B3}" srcOrd="3" destOrd="0" presId="urn:diagrams.loki3.com/BracketList"/>
    <dgm:cxn modelId="{07791D42-7D9A-44CA-82D7-AD6EB6ED03CE}" type="presParOf" srcId="{1338887F-668F-49E5-915A-8363B1840EE6}" destId="{7B428B7A-5DFC-4FC5-A253-9FC2BF48FAEF}" srcOrd="4" destOrd="0" presId="urn:diagrams.loki3.com/BracketList"/>
    <dgm:cxn modelId="{0E93CE20-A5C4-4F50-8C09-BBDCFA95504B}" type="presParOf" srcId="{7B428B7A-5DFC-4FC5-A253-9FC2BF48FAEF}" destId="{AAF3A896-C613-468F-B096-5563D5194314}" srcOrd="0" destOrd="0" presId="urn:diagrams.loki3.com/BracketList"/>
    <dgm:cxn modelId="{88EA96DA-F41E-4608-B3C7-F73BE14534DE}" type="presParOf" srcId="{7B428B7A-5DFC-4FC5-A253-9FC2BF48FAEF}" destId="{7C3DC978-7D9D-4A5C-B8C8-5C01B6117F17}" srcOrd="1" destOrd="0" presId="urn:diagrams.loki3.com/BracketList"/>
    <dgm:cxn modelId="{56BCD2FC-B625-4851-ACE3-04045BEBB299}" type="presParOf" srcId="{7B428B7A-5DFC-4FC5-A253-9FC2BF48FAEF}" destId="{64A9C8F7-43FB-487A-95D3-C4FA01A370FA}" srcOrd="2" destOrd="0" presId="urn:diagrams.loki3.com/BracketList"/>
    <dgm:cxn modelId="{5E462648-BE97-4D22-AC6A-D9E56CABA8AF}" type="presParOf" srcId="{7B428B7A-5DFC-4FC5-A253-9FC2BF48FAEF}" destId="{41E90451-5A26-42B9-8B73-3B2E86E3C515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F05F6-1659-4BB3-BA63-AB3C44501A9B}">
      <dsp:nvSpPr>
        <dsp:cNvPr id="0" name=""/>
        <dsp:cNvSpPr/>
      </dsp:nvSpPr>
      <dsp:spPr>
        <a:xfrm>
          <a:off x="0" y="1377333"/>
          <a:ext cx="2922104" cy="7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101600" rIns="28448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Divide</a:t>
          </a:r>
        </a:p>
      </dsp:txBody>
      <dsp:txXfrm>
        <a:off x="0" y="1377333"/>
        <a:ext cx="2922104" cy="792000"/>
      </dsp:txXfrm>
    </dsp:sp>
    <dsp:sp modelId="{97A61158-BED0-429C-B707-D189D4B8BCA8}">
      <dsp:nvSpPr>
        <dsp:cNvPr id="0" name=""/>
        <dsp:cNvSpPr/>
      </dsp:nvSpPr>
      <dsp:spPr>
        <a:xfrm>
          <a:off x="3039173" y="1389720"/>
          <a:ext cx="584420" cy="79200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F9FC2-EFF8-455A-B43A-EABFBB5BA119}">
      <dsp:nvSpPr>
        <dsp:cNvPr id="0" name=""/>
        <dsp:cNvSpPr/>
      </dsp:nvSpPr>
      <dsp:spPr>
        <a:xfrm>
          <a:off x="3740293" y="1377333"/>
          <a:ext cx="7948123" cy="7920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Break the problem into a number of subproblems that are smaller instances of the same problem </a:t>
          </a:r>
        </a:p>
      </dsp:txBody>
      <dsp:txXfrm>
        <a:off x="3740293" y="1377333"/>
        <a:ext cx="7948123" cy="792000"/>
      </dsp:txXfrm>
    </dsp:sp>
    <dsp:sp modelId="{353F0D1D-86CA-46ED-8FA3-93861D10410B}">
      <dsp:nvSpPr>
        <dsp:cNvPr id="0" name=""/>
        <dsp:cNvSpPr/>
      </dsp:nvSpPr>
      <dsp:spPr>
        <a:xfrm>
          <a:off x="0" y="2313333"/>
          <a:ext cx="2922104" cy="7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101600" rIns="28448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Conquer</a:t>
          </a:r>
        </a:p>
      </dsp:txBody>
      <dsp:txXfrm>
        <a:off x="0" y="2313333"/>
        <a:ext cx="2922104" cy="792000"/>
      </dsp:txXfrm>
    </dsp:sp>
    <dsp:sp modelId="{1B906A54-01C8-49BA-B0EB-0BCD6228E5ED}">
      <dsp:nvSpPr>
        <dsp:cNvPr id="0" name=""/>
        <dsp:cNvSpPr/>
      </dsp:nvSpPr>
      <dsp:spPr>
        <a:xfrm>
          <a:off x="2922104" y="2313333"/>
          <a:ext cx="584420" cy="79200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C9B33-084A-43F3-9BC9-BB858B3E5A1F}">
      <dsp:nvSpPr>
        <dsp:cNvPr id="0" name=""/>
        <dsp:cNvSpPr/>
      </dsp:nvSpPr>
      <dsp:spPr>
        <a:xfrm>
          <a:off x="3740293" y="2313333"/>
          <a:ext cx="7948123" cy="792000"/>
        </a:xfrm>
        <a:prstGeom prst="rect">
          <a:avLst/>
        </a:prstGeom>
        <a:gradFill rotWithShape="0">
          <a:gsLst>
            <a:gs pos="0">
              <a:schemeClr val="accent5">
                <a:hueOff val="3118619"/>
                <a:satOff val="-2006"/>
                <a:lumOff val="1372"/>
                <a:alphaOff val="0"/>
                <a:tint val="98000"/>
                <a:lumMod val="114000"/>
              </a:schemeClr>
            </a:gs>
            <a:gs pos="100000">
              <a:schemeClr val="accent5">
                <a:hueOff val="3118619"/>
                <a:satOff val="-2006"/>
                <a:lumOff val="137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Solve the sub-problems recursively. Solve the smallest problems directly</a:t>
          </a:r>
        </a:p>
      </dsp:txBody>
      <dsp:txXfrm>
        <a:off x="3740293" y="2313333"/>
        <a:ext cx="7948123" cy="792000"/>
      </dsp:txXfrm>
    </dsp:sp>
    <dsp:sp modelId="{AAF3A896-C613-468F-B096-5563D5194314}">
      <dsp:nvSpPr>
        <dsp:cNvPr id="0" name=""/>
        <dsp:cNvSpPr/>
      </dsp:nvSpPr>
      <dsp:spPr>
        <a:xfrm>
          <a:off x="0" y="3249333"/>
          <a:ext cx="2922104" cy="7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101600" rIns="28448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Combine</a:t>
          </a:r>
        </a:p>
      </dsp:txBody>
      <dsp:txXfrm>
        <a:off x="0" y="3249333"/>
        <a:ext cx="2922104" cy="792000"/>
      </dsp:txXfrm>
    </dsp:sp>
    <dsp:sp modelId="{7C3DC978-7D9D-4A5C-B8C8-5C01B6117F17}">
      <dsp:nvSpPr>
        <dsp:cNvPr id="0" name=""/>
        <dsp:cNvSpPr/>
      </dsp:nvSpPr>
      <dsp:spPr>
        <a:xfrm>
          <a:off x="2922104" y="3249333"/>
          <a:ext cx="584420" cy="79200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90451-5A26-42B9-8B73-3B2E86E3C515}">
      <dsp:nvSpPr>
        <dsp:cNvPr id="0" name=""/>
        <dsp:cNvSpPr/>
      </dsp:nvSpPr>
      <dsp:spPr>
        <a:xfrm>
          <a:off x="3740293" y="3249333"/>
          <a:ext cx="7948123" cy="792000"/>
        </a:xfrm>
        <a:prstGeom prst="rect">
          <a:avLst/>
        </a:prstGeom>
        <a:gradFill rotWithShape="0">
          <a:gsLst>
            <a:gs pos="0">
              <a:schemeClr val="accent5">
                <a:hueOff val="6237238"/>
                <a:satOff val="-4013"/>
                <a:lumOff val="2744"/>
                <a:alphaOff val="0"/>
                <a:tint val="98000"/>
                <a:lumMod val="114000"/>
              </a:schemeClr>
            </a:gs>
            <a:gs pos="100000">
              <a:schemeClr val="accent5">
                <a:hueOff val="6237238"/>
                <a:satOff val="-4013"/>
                <a:lumOff val="274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Combine the solutions to the subproblems into the solution for the original problem </a:t>
          </a:r>
        </a:p>
      </dsp:txBody>
      <dsp:txXfrm>
        <a:off x="3740293" y="3249333"/>
        <a:ext cx="7948123" cy="79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444A8-03B3-45A6-A731-5A1E7D60395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A291-46FD-44F5-BD25-B7EFB9AE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2314-02FA-4CB6-A94F-DF96D2D2E5C1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6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DD5-1B8C-43BA-971D-65166EC8F9BB}" type="datetime1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3F1E-3240-4EDE-9090-D72EA6B4B9E3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B00-FC9D-480C-B79D-008CB7012C6B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13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290-CDBD-4234-B8E1-A80119314B56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22AE-BDF2-4684-8AC1-80FE924E7085}" type="datetime1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5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4E64-D359-41D9-B738-142B208CE172}" type="datetime1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7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2EFD-7BAE-4034-80CD-F2BC399AFA08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95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630C-0CFF-4D40-BCB6-D7477B0457AB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050589" y="6451374"/>
            <a:ext cx="990599" cy="304799"/>
          </a:xfrm>
        </p:spPr>
        <p:txBody>
          <a:bodyPr/>
          <a:lstStyle/>
          <a:p>
            <a:fld id="{4DEF7AF6-CC58-4A80-94AD-FFD085128EFD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6111" y="6553199"/>
            <a:ext cx="3859795" cy="304801"/>
          </a:xfrm>
        </p:spPr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AE3-F3B6-4A40-8B03-FF17B2B93329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380-F120-470D-BBAE-5F30A05DE56F}" type="datetime1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9066-CBE4-440F-B9DC-6345AE02830B}" type="datetime1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3C02-6FFD-43F9-9560-33938EC78559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420-AAA8-440C-863B-BD3B2EBEFAF8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3EE4-C7D0-4173-B4F6-6C117310BF2C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0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0F31-E3F9-4BEA-A69E-C721FF000506}" type="datetime1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D328AA-2BE7-45C1-B68D-A3314E05F087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itpress.mit.edu/books/introduction-algorithms-third-edi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19624-B7BD-46AC-9071-DBAA48D4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Analysis of Algorithms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4FD36D-B691-4FA2-B422-FA5E7C0F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Reference Book</a:t>
            </a:r>
          </a:p>
          <a:p>
            <a:pPr algn="ctr"/>
            <a:r>
              <a:rPr lang="en-US" sz="1600" dirty="0"/>
              <a:t>Introduction to Algorithms 3</a:t>
            </a:r>
            <a:r>
              <a:rPr lang="en-US" sz="1600" baseline="30000" dirty="0"/>
              <a:t>rd</a:t>
            </a:r>
            <a:r>
              <a:rPr lang="en-US" sz="1600" dirty="0"/>
              <a:t> Edition By Thomas H. </a:t>
            </a:r>
            <a:r>
              <a:rPr lang="en-US" sz="1600" dirty="0" err="1"/>
              <a:t>Cormen</a:t>
            </a:r>
            <a:r>
              <a:rPr lang="en-US" sz="1600" dirty="0"/>
              <a:t> et. al.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654134-DFDA-455C-BD07-3B6ABC79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927" y="3223591"/>
            <a:ext cx="3148073" cy="3538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46996C-EC79-48A9-9B74-22C7E4E3C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8156" y="808288"/>
            <a:ext cx="2638425" cy="29432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072F07-BA98-479E-AC44-A42C07BA019B}"/>
              </a:ext>
            </a:extLst>
          </p:cNvPr>
          <p:cNvSpPr txBox="1"/>
          <p:nvPr/>
        </p:nvSpPr>
        <p:spPr>
          <a:xfrm>
            <a:off x="4611506" y="629541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COMEDXD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94388-C7DE-4696-A53C-B9AFFBB4BC6D}"/>
              </a:ext>
            </a:extLst>
          </p:cNvPr>
          <p:cNvSpPr txBox="1"/>
          <p:nvPr/>
        </p:nvSpPr>
        <p:spPr>
          <a:xfrm>
            <a:off x="3988156" y="4080544"/>
            <a:ext cx="2969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Dr. Sajid Iqbal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sajidiqbal.pk@gmail.com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13E5057-F281-4C4E-B5DA-99BAA3FD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C8FEFEA-8FBC-4BBD-80F0-8D6E0BDE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1B675-2BC7-490E-B365-424920AA6236}"/>
              </a:ext>
            </a:extLst>
          </p:cNvPr>
          <p:cNvSpPr/>
          <p:nvPr/>
        </p:nvSpPr>
        <p:spPr>
          <a:xfrm>
            <a:off x="1172691" y="5893559"/>
            <a:ext cx="8269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https://mitpress.mit.edu/books/introduction-algorithms-third-edition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0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F37B-A4F2-4F0E-9441-DA0A702C5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recursion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1D8D5-CEEF-4EE2-AB83-2511893AF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</p:spTree>
    <p:extLst>
      <p:ext uri="{BB962C8B-B14F-4D97-AF65-F5344CB8AC3E}">
        <p14:creationId xmlns:p14="http://schemas.microsoft.com/office/powerpoint/2010/main" val="260932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0398-7B3F-4DE7-B5E9-0847D3A4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C63E-DE92-47D6-B3F3-24EFE8CE9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681857"/>
            <a:ext cx="8946541" cy="4195481"/>
          </a:xfrm>
        </p:spPr>
        <p:txBody>
          <a:bodyPr/>
          <a:lstStyle/>
          <a:p>
            <a:r>
              <a:rPr lang="en-US" dirty="0"/>
              <a:t>Divide-n-Conquer consists of three phases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9B088-9DB9-4C09-8A90-CEA4E994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C5CC7-DE84-47CC-BFA6-77468AF1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919976C-86FF-48EA-A84A-FDAE012E22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6718001"/>
              </p:ext>
            </p:extLst>
          </p:nvPr>
        </p:nvGraphicFramePr>
        <p:xfrm>
          <a:off x="0" y="1152983"/>
          <a:ext cx="1168841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05D53AC-7B87-4EA2-99D5-2E32B9A31736}"/>
              </a:ext>
            </a:extLst>
          </p:cNvPr>
          <p:cNvSpPr/>
          <p:nvPr/>
        </p:nvSpPr>
        <p:spPr>
          <a:xfrm>
            <a:off x="3723861" y="5538919"/>
            <a:ext cx="7964556" cy="646331"/>
          </a:xfrm>
          <a:prstGeom prst="rect">
            <a:avLst/>
          </a:prstGeom>
          <a:solidFill>
            <a:schemeClr val="accent3">
              <a:lumMod val="50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i="1" dirty="0"/>
              <a:t>recurrence </a:t>
            </a:r>
            <a:r>
              <a:rPr lang="en-US" dirty="0"/>
              <a:t>is an equation or inequality that describes a function in terms of its value on smaller inputs. </a:t>
            </a:r>
          </a:p>
        </p:txBody>
      </p:sp>
    </p:spTree>
    <p:extLst>
      <p:ext uri="{BB962C8B-B14F-4D97-AF65-F5344CB8AC3E}">
        <p14:creationId xmlns:p14="http://schemas.microsoft.com/office/powerpoint/2010/main" val="20396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14692-5EC8-48D1-87C2-7106F03F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33E70-AA53-44B0-9F35-02B295B39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81" y="1853248"/>
            <a:ext cx="8034063" cy="4195481"/>
          </a:xfrm>
        </p:spPr>
        <p:txBody>
          <a:bodyPr>
            <a:normAutofit/>
          </a:bodyPr>
          <a:lstStyle/>
          <a:p>
            <a:r>
              <a:rPr lang="en-US" sz="1800" dirty="0"/>
              <a:t>Simple algorithm that uses recursion</a:t>
            </a:r>
          </a:p>
          <a:p>
            <a:r>
              <a:rPr lang="en-US" sz="1800" dirty="0"/>
              <a:t>Algorithm: A sorted array of numbers (keys)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It Searches a sorted array by dividing the search interval into two half  intervals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Middle element is tested to be the search key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400" dirty="0"/>
              <a:t>If yes, indicate the search is successful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400" dirty="0"/>
              <a:t>else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400" dirty="0"/>
              <a:t>Based on specified criteria, one of the search interval is chosen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400" dirty="0"/>
              <a:t>Search process repeats from step-1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A4C476-BA44-4640-A1E4-2EE898C1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E8795-1DA1-4C4A-81EE-34B3607E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9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51D4-7432-49CF-88A5-3DD903D3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6A57B-6FFC-409E-B0B4-DC6A324F0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E300D-BA4E-4792-8395-2B867FAA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BA3939-D328-400C-A4E7-C07F1591C777}"/>
              </a:ext>
            </a:extLst>
          </p:cNvPr>
          <p:cNvGrpSpPr/>
          <p:nvPr/>
        </p:nvGrpSpPr>
        <p:grpSpPr>
          <a:xfrm>
            <a:off x="1298713" y="2525655"/>
            <a:ext cx="4999316" cy="3250005"/>
            <a:chOff x="6983895" y="1588473"/>
            <a:chExt cx="4999316" cy="32500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99E098-95FD-446A-A362-4BFE42C52CB6}"/>
                </a:ext>
              </a:extLst>
            </p:cNvPr>
            <p:cNvSpPr/>
            <p:nvPr/>
          </p:nvSpPr>
          <p:spPr>
            <a:xfrm>
              <a:off x="6983896" y="2037711"/>
              <a:ext cx="4999315" cy="280076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r>
                <a:rPr lang="en-US" sz="1600" dirty="0"/>
                <a:t>def </a:t>
              </a:r>
              <a:r>
                <a:rPr lang="en-US" sz="1600" dirty="0" err="1"/>
                <a:t>BSearch</a:t>
              </a:r>
              <a:r>
                <a:rPr lang="en-US" sz="1600" dirty="0"/>
                <a:t> (A, s, e, x): </a:t>
              </a:r>
            </a:p>
            <a:p>
              <a:r>
                <a:rPr lang="en-US" sz="1600" dirty="0"/>
                <a:t>	if e &gt;= s: </a:t>
              </a:r>
            </a:p>
            <a:p>
              <a:r>
                <a:rPr lang="en-US" sz="1600" dirty="0"/>
                <a:t>		mid = s + (e - l) / 2</a:t>
              </a:r>
            </a:p>
            <a:p>
              <a:r>
                <a:rPr lang="en-US" sz="1600" dirty="0"/>
                <a:t>		if A[mid] == x: </a:t>
              </a:r>
            </a:p>
            <a:p>
              <a:r>
                <a:rPr lang="en-US" sz="1600" dirty="0"/>
                <a:t>			return mid </a:t>
              </a:r>
            </a:p>
            <a:p>
              <a:r>
                <a:rPr lang="en-US" sz="1600" dirty="0"/>
                <a:t>		</a:t>
              </a:r>
              <a:r>
                <a:rPr lang="en-US" sz="1600" dirty="0" err="1"/>
                <a:t>elif</a:t>
              </a:r>
              <a:r>
                <a:rPr lang="en-US" sz="1600" dirty="0"/>
                <a:t> A[mid] &gt; x: </a:t>
              </a:r>
            </a:p>
            <a:p>
              <a:r>
                <a:rPr lang="en-US" sz="1600" dirty="0"/>
                <a:t>			return </a:t>
              </a:r>
              <a:r>
                <a:rPr lang="en-US" sz="1600" dirty="0" err="1"/>
                <a:t>BSearch</a:t>
              </a:r>
              <a:r>
                <a:rPr lang="en-US" sz="1600" dirty="0"/>
                <a:t>(A, s, mid-1, x) </a:t>
              </a:r>
            </a:p>
            <a:p>
              <a:r>
                <a:rPr lang="en-US" sz="1600" dirty="0"/>
                <a:t>		else: </a:t>
              </a:r>
            </a:p>
            <a:p>
              <a:r>
                <a:rPr lang="en-US" sz="1600" dirty="0"/>
                <a:t>			return </a:t>
              </a:r>
              <a:r>
                <a:rPr lang="en-US" sz="1600" dirty="0" err="1"/>
                <a:t>BSearch</a:t>
              </a:r>
              <a:r>
                <a:rPr lang="en-US" sz="1600" dirty="0"/>
                <a:t>(A, mid + 1, e, x) </a:t>
              </a:r>
            </a:p>
            <a:p>
              <a:r>
                <a:rPr lang="en-US" sz="1600" dirty="0"/>
                <a:t>	else: </a:t>
              </a:r>
            </a:p>
            <a:p>
              <a:r>
                <a:rPr lang="en-US" sz="1600" dirty="0"/>
                <a:t>		return -1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8AA3BB5-48C5-4219-8BD5-ABB34DE93F42}"/>
                </a:ext>
              </a:extLst>
            </p:cNvPr>
            <p:cNvSpPr/>
            <p:nvPr/>
          </p:nvSpPr>
          <p:spPr>
            <a:xfrm>
              <a:off x="6983895" y="1588473"/>
              <a:ext cx="4999315" cy="49033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Binary Search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49CA319-629D-4F37-8C41-758A4AF55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84091"/>
              </p:ext>
            </p:extLst>
          </p:nvPr>
        </p:nvGraphicFramePr>
        <p:xfrm>
          <a:off x="7132764" y="3058160"/>
          <a:ext cx="361821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2277">
                  <a:extLst>
                    <a:ext uri="{9D8B030D-6E8A-4147-A177-3AD203B41FA5}">
                      <a16:colId xmlns:a16="http://schemas.microsoft.com/office/drawing/2014/main" val="367837924"/>
                    </a:ext>
                  </a:extLst>
                </a:gridCol>
                <a:gridCol w="452277">
                  <a:extLst>
                    <a:ext uri="{9D8B030D-6E8A-4147-A177-3AD203B41FA5}">
                      <a16:colId xmlns:a16="http://schemas.microsoft.com/office/drawing/2014/main" val="2204297362"/>
                    </a:ext>
                  </a:extLst>
                </a:gridCol>
                <a:gridCol w="452277">
                  <a:extLst>
                    <a:ext uri="{9D8B030D-6E8A-4147-A177-3AD203B41FA5}">
                      <a16:colId xmlns:a16="http://schemas.microsoft.com/office/drawing/2014/main" val="126515553"/>
                    </a:ext>
                  </a:extLst>
                </a:gridCol>
                <a:gridCol w="452277">
                  <a:extLst>
                    <a:ext uri="{9D8B030D-6E8A-4147-A177-3AD203B41FA5}">
                      <a16:colId xmlns:a16="http://schemas.microsoft.com/office/drawing/2014/main" val="2448830011"/>
                    </a:ext>
                  </a:extLst>
                </a:gridCol>
                <a:gridCol w="452277">
                  <a:extLst>
                    <a:ext uri="{9D8B030D-6E8A-4147-A177-3AD203B41FA5}">
                      <a16:colId xmlns:a16="http://schemas.microsoft.com/office/drawing/2014/main" val="2860880761"/>
                    </a:ext>
                  </a:extLst>
                </a:gridCol>
                <a:gridCol w="452277">
                  <a:extLst>
                    <a:ext uri="{9D8B030D-6E8A-4147-A177-3AD203B41FA5}">
                      <a16:colId xmlns:a16="http://schemas.microsoft.com/office/drawing/2014/main" val="2483156210"/>
                    </a:ext>
                  </a:extLst>
                </a:gridCol>
                <a:gridCol w="452277">
                  <a:extLst>
                    <a:ext uri="{9D8B030D-6E8A-4147-A177-3AD203B41FA5}">
                      <a16:colId xmlns:a16="http://schemas.microsoft.com/office/drawing/2014/main" val="169290711"/>
                    </a:ext>
                  </a:extLst>
                </a:gridCol>
                <a:gridCol w="452277">
                  <a:extLst>
                    <a:ext uri="{9D8B030D-6E8A-4147-A177-3AD203B41FA5}">
                      <a16:colId xmlns:a16="http://schemas.microsoft.com/office/drawing/2014/main" val="1485392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998352"/>
                  </a:ext>
                </a:extLst>
              </a:tr>
            </a:tbl>
          </a:graphicData>
        </a:graphic>
      </p:graphicFrame>
      <p:sp>
        <p:nvSpPr>
          <p:cNvPr id="10" name="Callout: Up Arrow 9">
            <a:extLst>
              <a:ext uri="{FF2B5EF4-FFF2-40B4-BE49-F238E27FC236}">
                <a16:creationId xmlns:a16="http://schemas.microsoft.com/office/drawing/2014/main" id="{EB07F24B-767D-4C6E-B362-873AB3BB9877}"/>
              </a:ext>
            </a:extLst>
          </p:cNvPr>
          <p:cNvSpPr/>
          <p:nvPr/>
        </p:nvSpPr>
        <p:spPr>
          <a:xfrm>
            <a:off x="7132764" y="3479427"/>
            <a:ext cx="450574" cy="444428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1" name="Callout: Up Arrow 10">
            <a:extLst>
              <a:ext uri="{FF2B5EF4-FFF2-40B4-BE49-F238E27FC236}">
                <a16:creationId xmlns:a16="http://schemas.microsoft.com/office/drawing/2014/main" id="{E571CEFC-883A-454F-893C-145EBDCAB775}"/>
              </a:ext>
            </a:extLst>
          </p:cNvPr>
          <p:cNvSpPr/>
          <p:nvPr/>
        </p:nvSpPr>
        <p:spPr>
          <a:xfrm>
            <a:off x="10300406" y="3460337"/>
            <a:ext cx="450574" cy="444428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2" name="Callout: Up Arrow 11">
            <a:extLst>
              <a:ext uri="{FF2B5EF4-FFF2-40B4-BE49-F238E27FC236}">
                <a16:creationId xmlns:a16="http://schemas.microsoft.com/office/drawing/2014/main" id="{10DEDE99-B964-419F-BDB2-DE8F44D3A8EA}"/>
              </a:ext>
            </a:extLst>
          </p:cNvPr>
          <p:cNvSpPr/>
          <p:nvPr/>
        </p:nvSpPr>
        <p:spPr>
          <a:xfrm>
            <a:off x="8491298" y="3460337"/>
            <a:ext cx="450574" cy="444428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EF3E635-77D2-47DF-8E68-A63BF6A0C5EC}"/>
              </a:ext>
            </a:extLst>
          </p:cNvPr>
          <p:cNvSpPr/>
          <p:nvPr/>
        </p:nvSpPr>
        <p:spPr>
          <a:xfrm>
            <a:off x="7561787" y="2584787"/>
            <a:ext cx="500488" cy="3708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43DDA05-CE8A-43AE-871A-842CC928D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454509"/>
              </p:ext>
            </p:extLst>
          </p:nvPr>
        </p:nvGraphicFramePr>
        <p:xfrm>
          <a:off x="7132764" y="4122904"/>
          <a:ext cx="361821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2277">
                  <a:extLst>
                    <a:ext uri="{9D8B030D-6E8A-4147-A177-3AD203B41FA5}">
                      <a16:colId xmlns:a16="http://schemas.microsoft.com/office/drawing/2014/main" val="367837924"/>
                    </a:ext>
                  </a:extLst>
                </a:gridCol>
                <a:gridCol w="452277">
                  <a:extLst>
                    <a:ext uri="{9D8B030D-6E8A-4147-A177-3AD203B41FA5}">
                      <a16:colId xmlns:a16="http://schemas.microsoft.com/office/drawing/2014/main" val="2204297362"/>
                    </a:ext>
                  </a:extLst>
                </a:gridCol>
                <a:gridCol w="452277">
                  <a:extLst>
                    <a:ext uri="{9D8B030D-6E8A-4147-A177-3AD203B41FA5}">
                      <a16:colId xmlns:a16="http://schemas.microsoft.com/office/drawing/2014/main" val="126515553"/>
                    </a:ext>
                  </a:extLst>
                </a:gridCol>
                <a:gridCol w="452277">
                  <a:extLst>
                    <a:ext uri="{9D8B030D-6E8A-4147-A177-3AD203B41FA5}">
                      <a16:colId xmlns:a16="http://schemas.microsoft.com/office/drawing/2014/main" val="2448830011"/>
                    </a:ext>
                  </a:extLst>
                </a:gridCol>
                <a:gridCol w="452277">
                  <a:extLst>
                    <a:ext uri="{9D8B030D-6E8A-4147-A177-3AD203B41FA5}">
                      <a16:colId xmlns:a16="http://schemas.microsoft.com/office/drawing/2014/main" val="2860880761"/>
                    </a:ext>
                  </a:extLst>
                </a:gridCol>
                <a:gridCol w="452277">
                  <a:extLst>
                    <a:ext uri="{9D8B030D-6E8A-4147-A177-3AD203B41FA5}">
                      <a16:colId xmlns:a16="http://schemas.microsoft.com/office/drawing/2014/main" val="2483156210"/>
                    </a:ext>
                  </a:extLst>
                </a:gridCol>
                <a:gridCol w="452277">
                  <a:extLst>
                    <a:ext uri="{9D8B030D-6E8A-4147-A177-3AD203B41FA5}">
                      <a16:colId xmlns:a16="http://schemas.microsoft.com/office/drawing/2014/main" val="169290711"/>
                    </a:ext>
                  </a:extLst>
                </a:gridCol>
                <a:gridCol w="452277">
                  <a:extLst>
                    <a:ext uri="{9D8B030D-6E8A-4147-A177-3AD203B41FA5}">
                      <a16:colId xmlns:a16="http://schemas.microsoft.com/office/drawing/2014/main" val="1485392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998352"/>
                  </a:ext>
                </a:extLst>
              </a:tr>
            </a:tbl>
          </a:graphicData>
        </a:graphic>
      </p:graphicFrame>
      <p:sp>
        <p:nvSpPr>
          <p:cNvPr id="15" name="Callout: Up Arrow 14">
            <a:extLst>
              <a:ext uri="{FF2B5EF4-FFF2-40B4-BE49-F238E27FC236}">
                <a16:creationId xmlns:a16="http://schemas.microsoft.com/office/drawing/2014/main" id="{988AD6AB-AD61-46D6-A09D-9AB3BD6E68E5}"/>
              </a:ext>
            </a:extLst>
          </p:cNvPr>
          <p:cNvSpPr/>
          <p:nvPr/>
        </p:nvSpPr>
        <p:spPr>
          <a:xfrm>
            <a:off x="7145940" y="4510386"/>
            <a:ext cx="450574" cy="444428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6" name="Callout: Up Arrow 15">
            <a:extLst>
              <a:ext uri="{FF2B5EF4-FFF2-40B4-BE49-F238E27FC236}">
                <a16:creationId xmlns:a16="http://schemas.microsoft.com/office/drawing/2014/main" id="{CE892BDC-F3CD-4C9A-A2C4-C28F82B63BD8}"/>
              </a:ext>
            </a:extLst>
          </p:cNvPr>
          <p:cNvSpPr/>
          <p:nvPr/>
        </p:nvSpPr>
        <p:spPr>
          <a:xfrm>
            <a:off x="8414803" y="4510386"/>
            <a:ext cx="450574" cy="444428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7" name="Callout: Up Arrow 16">
            <a:extLst>
              <a:ext uri="{FF2B5EF4-FFF2-40B4-BE49-F238E27FC236}">
                <a16:creationId xmlns:a16="http://schemas.microsoft.com/office/drawing/2014/main" id="{46DC4994-3193-4F74-ACAE-2DE8700D9847}"/>
              </a:ext>
            </a:extLst>
          </p:cNvPr>
          <p:cNvSpPr/>
          <p:nvPr/>
        </p:nvSpPr>
        <p:spPr>
          <a:xfrm>
            <a:off x="7614719" y="4510386"/>
            <a:ext cx="450574" cy="444428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C8B6DFD-C9A8-4E38-AB68-5519AA9EE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055857"/>
              </p:ext>
            </p:extLst>
          </p:nvPr>
        </p:nvGraphicFramePr>
        <p:xfrm>
          <a:off x="7145940" y="5145542"/>
          <a:ext cx="361821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2277">
                  <a:extLst>
                    <a:ext uri="{9D8B030D-6E8A-4147-A177-3AD203B41FA5}">
                      <a16:colId xmlns:a16="http://schemas.microsoft.com/office/drawing/2014/main" val="367837924"/>
                    </a:ext>
                  </a:extLst>
                </a:gridCol>
                <a:gridCol w="452277">
                  <a:extLst>
                    <a:ext uri="{9D8B030D-6E8A-4147-A177-3AD203B41FA5}">
                      <a16:colId xmlns:a16="http://schemas.microsoft.com/office/drawing/2014/main" val="2204297362"/>
                    </a:ext>
                  </a:extLst>
                </a:gridCol>
                <a:gridCol w="452277">
                  <a:extLst>
                    <a:ext uri="{9D8B030D-6E8A-4147-A177-3AD203B41FA5}">
                      <a16:colId xmlns:a16="http://schemas.microsoft.com/office/drawing/2014/main" val="126515553"/>
                    </a:ext>
                  </a:extLst>
                </a:gridCol>
                <a:gridCol w="452277">
                  <a:extLst>
                    <a:ext uri="{9D8B030D-6E8A-4147-A177-3AD203B41FA5}">
                      <a16:colId xmlns:a16="http://schemas.microsoft.com/office/drawing/2014/main" val="2448830011"/>
                    </a:ext>
                  </a:extLst>
                </a:gridCol>
                <a:gridCol w="452277">
                  <a:extLst>
                    <a:ext uri="{9D8B030D-6E8A-4147-A177-3AD203B41FA5}">
                      <a16:colId xmlns:a16="http://schemas.microsoft.com/office/drawing/2014/main" val="2860880761"/>
                    </a:ext>
                  </a:extLst>
                </a:gridCol>
                <a:gridCol w="452277">
                  <a:extLst>
                    <a:ext uri="{9D8B030D-6E8A-4147-A177-3AD203B41FA5}">
                      <a16:colId xmlns:a16="http://schemas.microsoft.com/office/drawing/2014/main" val="2483156210"/>
                    </a:ext>
                  </a:extLst>
                </a:gridCol>
                <a:gridCol w="452277">
                  <a:extLst>
                    <a:ext uri="{9D8B030D-6E8A-4147-A177-3AD203B41FA5}">
                      <a16:colId xmlns:a16="http://schemas.microsoft.com/office/drawing/2014/main" val="169290711"/>
                    </a:ext>
                  </a:extLst>
                </a:gridCol>
                <a:gridCol w="452277">
                  <a:extLst>
                    <a:ext uri="{9D8B030D-6E8A-4147-A177-3AD203B41FA5}">
                      <a16:colId xmlns:a16="http://schemas.microsoft.com/office/drawing/2014/main" val="1485392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998352"/>
                  </a:ext>
                </a:extLst>
              </a:tr>
            </a:tbl>
          </a:graphicData>
        </a:graphic>
      </p:graphicFrame>
      <p:sp>
        <p:nvSpPr>
          <p:cNvPr id="19" name="Callout: Up Arrow 18">
            <a:extLst>
              <a:ext uri="{FF2B5EF4-FFF2-40B4-BE49-F238E27FC236}">
                <a16:creationId xmlns:a16="http://schemas.microsoft.com/office/drawing/2014/main" id="{B2CD7F7E-D1FB-4AB6-A35B-6F577AD8B5B4}"/>
              </a:ext>
            </a:extLst>
          </p:cNvPr>
          <p:cNvSpPr/>
          <p:nvPr/>
        </p:nvSpPr>
        <p:spPr>
          <a:xfrm>
            <a:off x="7474127" y="5548144"/>
            <a:ext cx="450574" cy="444428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0" name="Callout: Up Arrow 19">
            <a:extLst>
              <a:ext uri="{FF2B5EF4-FFF2-40B4-BE49-F238E27FC236}">
                <a16:creationId xmlns:a16="http://schemas.microsoft.com/office/drawing/2014/main" id="{8252A815-1AF1-4BC6-B627-4BA8AE94DE25}"/>
              </a:ext>
            </a:extLst>
          </p:cNvPr>
          <p:cNvSpPr/>
          <p:nvPr/>
        </p:nvSpPr>
        <p:spPr>
          <a:xfrm>
            <a:off x="8427979" y="5533024"/>
            <a:ext cx="450574" cy="444428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1" name="Callout: Up Arrow 20">
            <a:extLst>
              <a:ext uri="{FF2B5EF4-FFF2-40B4-BE49-F238E27FC236}">
                <a16:creationId xmlns:a16="http://schemas.microsoft.com/office/drawing/2014/main" id="{22E5BB39-5CD1-40E4-AF35-930FEE5BEE5F}"/>
              </a:ext>
            </a:extLst>
          </p:cNvPr>
          <p:cNvSpPr/>
          <p:nvPr/>
        </p:nvSpPr>
        <p:spPr>
          <a:xfrm>
            <a:off x="7951053" y="5548144"/>
            <a:ext cx="450574" cy="444428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536633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05A9-D538-4FB5-853B-00B59D7A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Binary Search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CCF13-1C26-4F03-8E2F-43F25348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2A525-558D-4AAC-95DE-8E2E3C87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6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93A05E9-F240-4599-95DB-8C783C30FBDA}"/>
              </a:ext>
            </a:extLst>
          </p:cNvPr>
          <p:cNvSpPr txBox="1">
            <a:spLocks/>
          </p:cNvSpPr>
          <p:nvPr/>
        </p:nvSpPr>
        <p:spPr>
          <a:xfrm>
            <a:off x="488874" y="1498357"/>
            <a:ext cx="8034063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400" dirty="0"/>
              <a:t>Let the size of input array is n and suppose that running time of algorithm is T(n)</a:t>
            </a:r>
          </a:p>
          <a:p>
            <a:r>
              <a:rPr lang="en-US" sz="1400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245C4EFC-0FFB-4709-9861-F897CB91E1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7089351"/>
                  </p:ext>
                </p:extLst>
              </p:nvPr>
            </p:nvGraphicFramePr>
            <p:xfrm>
              <a:off x="978556" y="1853248"/>
              <a:ext cx="6251390" cy="4918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1651">
                      <a:extLst>
                        <a:ext uri="{9D8B030D-6E8A-4147-A177-3AD203B41FA5}">
                          <a16:colId xmlns:a16="http://schemas.microsoft.com/office/drawing/2014/main" val="1145768734"/>
                        </a:ext>
                      </a:extLst>
                    </a:gridCol>
                    <a:gridCol w="4633200">
                      <a:extLst>
                        <a:ext uri="{9D8B030D-6E8A-4147-A177-3AD203B41FA5}">
                          <a16:colId xmlns:a16="http://schemas.microsoft.com/office/drawing/2014/main" val="3835816514"/>
                        </a:ext>
                      </a:extLst>
                    </a:gridCol>
                    <a:gridCol w="1046539">
                      <a:extLst>
                        <a:ext uri="{9D8B030D-6E8A-4147-A177-3AD203B41FA5}">
                          <a16:colId xmlns:a16="http://schemas.microsoft.com/office/drawing/2014/main" val="41688929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Binary 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116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def </a:t>
                          </a:r>
                          <a:r>
                            <a:rPr lang="en-US" sz="1800" dirty="0" err="1"/>
                            <a:t>BSearch</a:t>
                          </a:r>
                          <a:r>
                            <a:rPr lang="en-US" sz="1800" dirty="0"/>
                            <a:t> (A, s, e, x):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5468"/>
                      </a:ext>
                    </a:extLst>
                  </a:tr>
                  <a:tr h="4622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    if e &gt;= s: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47515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457200" marR="0" lvl="1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mid = s + (e - l) / 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2508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en-US" sz="1800" dirty="0"/>
                            <a:t>if A[mid] == x: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7638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sz="1800" dirty="0"/>
                            <a:t>return mid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9098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en-US" sz="1800" dirty="0" err="1"/>
                            <a:t>elif</a:t>
                          </a:r>
                          <a:r>
                            <a:rPr lang="en-US" sz="1800" dirty="0"/>
                            <a:t> A[mid] &gt; x: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3534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sz="1800" dirty="0"/>
                            <a:t>return </a:t>
                          </a:r>
                          <a:r>
                            <a:rPr lang="en-US" sz="1800" dirty="0" err="1"/>
                            <a:t>BSearch</a:t>
                          </a:r>
                          <a:r>
                            <a:rPr lang="en-US" sz="1800" dirty="0"/>
                            <a:t>(A, s, mid-1, x)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4372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en-US" sz="1800" dirty="0"/>
                            <a:t>else: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3313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914400" marR="0" lvl="2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return </a:t>
                          </a:r>
                          <a:r>
                            <a:rPr lang="en-US" sz="1800" dirty="0" err="1"/>
                            <a:t>BSearch</a:t>
                          </a:r>
                          <a:r>
                            <a:rPr lang="en-US" sz="1800" dirty="0"/>
                            <a:t>(A, mid + 1, e, x)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055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    else: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7314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en-US" sz="1800" dirty="0"/>
                            <a:t>return 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85739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245C4EFC-0FFB-4709-9861-F897CB91E1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7089351"/>
                  </p:ext>
                </p:extLst>
              </p:nvPr>
            </p:nvGraphicFramePr>
            <p:xfrm>
              <a:off x="978556" y="1853248"/>
              <a:ext cx="6251390" cy="4918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1651">
                      <a:extLst>
                        <a:ext uri="{9D8B030D-6E8A-4147-A177-3AD203B41FA5}">
                          <a16:colId xmlns:a16="http://schemas.microsoft.com/office/drawing/2014/main" val="1145768734"/>
                        </a:ext>
                      </a:extLst>
                    </a:gridCol>
                    <a:gridCol w="4633200">
                      <a:extLst>
                        <a:ext uri="{9D8B030D-6E8A-4147-A177-3AD203B41FA5}">
                          <a16:colId xmlns:a16="http://schemas.microsoft.com/office/drawing/2014/main" val="3835816514"/>
                        </a:ext>
                      </a:extLst>
                    </a:gridCol>
                    <a:gridCol w="1046539">
                      <a:extLst>
                        <a:ext uri="{9D8B030D-6E8A-4147-A177-3AD203B41FA5}">
                          <a16:colId xmlns:a16="http://schemas.microsoft.com/office/drawing/2014/main" val="41688929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Binary 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116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def </a:t>
                          </a:r>
                          <a:r>
                            <a:rPr lang="en-US" sz="1800" dirty="0" err="1"/>
                            <a:t>BSearch</a:t>
                          </a:r>
                          <a:r>
                            <a:rPr lang="en-US" sz="1800" dirty="0"/>
                            <a:t> (A, s, e, x):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7674" t="-108197" r="-2326" b="-11475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55468"/>
                      </a:ext>
                    </a:extLst>
                  </a:tr>
                  <a:tr h="4622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    if e &gt;= s: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7674" t="-167105" r="-2326" b="-8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7515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457200" marR="0" lvl="1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mid = s + (e - l) / 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7674" t="-338333" r="-2326" b="-9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2508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en-US" sz="1800" dirty="0"/>
                            <a:t>if A[mid] == x: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7674" t="-431148" r="-2326" b="-8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67638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sz="1800" dirty="0"/>
                            <a:t>return mid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7674" t="-531148" r="-2326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9098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en-US" sz="1800" dirty="0" err="1"/>
                            <a:t>elif</a:t>
                          </a:r>
                          <a:r>
                            <a:rPr lang="en-US" sz="1800" dirty="0"/>
                            <a:t> A[mid] &gt; x: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7674" t="-631148" r="-2326" b="-6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3534608"/>
                      </a:ext>
                    </a:extLst>
                  </a:tr>
                  <a:tr h="5594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sz="1800" dirty="0"/>
                            <a:t>return </a:t>
                          </a:r>
                          <a:r>
                            <a:rPr lang="en-US" sz="1800" dirty="0" err="1"/>
                            <a:t>BSearch</a:t>
                          </a:r>
                          <a:r>
                            <a:rPr lang="en-US" sz="1800" dirty="0"/>
                            <a:t>(A, s, mid-1, x)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7674" t="-484783" r="-2326" b="-3141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4372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en-US" sz="1800" dirty="0"/>
                            <a:t>else: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7674" t="-881967" r="-2326" b="-373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313646"/>
                      </a:ext>
                    </a:extLst>
                  </a:tr>
                  <a:tr h="5594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914400" marR="0" lvl="2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return </a:t>
                          </a:r>
                          <a:r>
                            <a:rPr lang="en-US" sz="1800" dirty="0" err="1"/>
                            <a:t>BSearch</a:t>
                          </a:r>
                          <a:r>
                            <a:rPr lang="en-US" sz="1800" dirty="0"/>
                            <a:t>(A, mid + 1, e, x)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7674" t="-658242" r="-2326" b="-1505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055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    else: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7674" t="-1131148" r="-2326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7314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en-US" sz="1800" dirty="0"/>
                            <a:t>return 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7674" t="-1231148" r="-2326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85739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97B00C18-94BC-43E1-AB5D-DA05F761AE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3641066"/>
                  </p:ext>
                </p:extLst>
              </p:nvPr>
            </p:nvGraphicFramePr>
            <p:xfrm>
              <a:off x="7354957" y="2242031"/>
              <a:ext cx="4837043" cy="2165922"/>
            </p:xfrm>
            <a:graphic>
              <a:graphicData uri="http://schemas.openxmlformats.org/drawingml/2006/table">
                <a:tbl>
                  <a:tblPr firstRow="1" bandRow="1">
                    <a:tableStyleId>{327F97BB-C833-4FB7-BDE5-3F7075034690}</a:tableStyleId>
                  </a:tblPr>
                  <a:tblGrid>
                    <a:gridCol w="4837043">
                      <a:extLst>
                        <a:ext uri="{9D8B030D-6E8A-4147-A177-3AD203B41FA5}">
                          <a16:colId xmlns:a16="http://schemas.microsoft.com/office/drawing/2014/main" val="4054591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sz="140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1451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8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sz="1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endParaRPr lang="en-US" sz="1800" dirty="0"/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sz="18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18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18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sz="18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18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8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18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en-US" sz="18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2180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7000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d>
                                  <m:dPr>
                                    <m:ctrlPr>
                                      <a:rPr lang="en-US" b="1" i="1" dirty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1" i="1" dirty="0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 dirty="0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num>
                                      <m:den>
                                        <m:r>
                                          <a:rPr lang="en-US" b="1" i="1" dirty="0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d>
                                  <m:dPr>
                                    <m:ctrlPr>
                                      <a:rPr lang="en-US" b="1" i="1" dirty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1" i="1" dirty="0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 dirty="0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num>
                                      <m:den>
                                        <m:r>
                                          <a:rPr lang="en-US" b="1" i="1" dirty="0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d>
                                  <m:dPr>
                                    <m:ctrlPr>
                                      <a:rPr lang="en-US" b="1" i="1" dirty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dirty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d>
                                  <m:dPr>
                                    <m:ctrlPr>
                                      <a:rPr lang="en-US" b="1" i="1" dirty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1" i="1" dirty="0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 dirty="0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num>
                                      <m:den>
                                        <m:r>
                                          <a:rPr lang="en-US" b="1" i="1" dirty="0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76606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97B00C18-94BC-43E1-AB5D-DA05F761AE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3641066"/>
                  </p:ext>
                </p:extLst>
              </p:nvPr>
            </p:nvGraphicFramePr>
            <p:xfrm>
              <a:off x="7354957" y="2242031"/>
              <a:ext cx="4837043" cy="2165922"/>
            </p:xfrm>
            <a:graphic>
              <a:graphicData uri="http://schemas.openxmlformats.org/drawingml/2006/table">
                <a:tbl>
                  <a:tblPr firstRow="1" bandRow="1">
                    <a:tableStyleId>{327F97BB-C833-4FB7-BDE5-3F7075034690}</a:tableStyleId>
                  </a:tblPr>
                  <a:tblGrid>
                    <a:gridCol w="4837043">
                      <a:extLst>
                        <a:ext uri="{9D8B030D-6E8A-4147-A177-3AD203B41FA5}">
                          <a16:colId xmlns:a16="http://schemas.microsoft.com/office/drawing/2014/main" val="405459181"/>
                        </a:ext>
                      </a:extLst>
                    </a:gridCol>
                  </a:tblGrid>
                  <a:tr h="4554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63" t="-6667" r="-1763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45170"/>
                      </a:ext>
                    </a:extLst>
                  </a:tr>
                  <a:tr h="7762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63" t="-62500" r="-1763" b="-134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180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63" t="-340984" r="-1763" b="-181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7000463"/>
                      </a:ext>
                    </a:extLst>
                  </a:tr>
                  <a:tr h="5633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63" t="-289247" r="-1763" b="-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76606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7767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0864-808D-4C29-89AE-DF9988E0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CFCC8-C929-4BC9-ADF4-2B09A40A9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367" y="1741835"/>
            <a:ext cx="4489105" cy="4195481"/>
          </a:xfrm>
        </p:spPr>
        <p:txBody>
          <a:bodyPr/>
          <a:lstStyle/>
          <a:p>
            <a:r>
              <a:rPr lang="en-US" dirty="0"/>
              <a:t>S(n)=n+1</a:t>
            </a:r>
          </a:p>
          <a:p>
            <a:r>
              <a:rPr lang="en-US" dirty="0"/>
              <a:t>For each recursive call same array is passed, only values of pointers are changed. </a:t>
            </a:r>
          </a:p>
          <a:p>
            <a:r>
              <a:rPr lang="en-US" dirty="0"/>
              <a:t>No extra space is required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22D28B-60CF-4FBB-B104-8BAB762C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556E5-7ACE-4B58-881A-146B3C47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864097D-BFAD-4F3F-8F75-13A1AE75F8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6027897"/>
                  </p:ext>
                </p:extLst>
              </p:nvPr>
            </p:nvGraphicFramePr>
            <p:xfrm>
              <a:off x="5709582" y="1741835"/>
              <a:ext cx="6251390" cy="45414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1651">
                      <a:extLst>
                        <a:ext uri="{9D8B030D-6E8A-4147-A177-3AD203B41FA5}">
                          <a16:colId xmlns:a16="http://schemas.microsoft.com/office/drawing/2014/main" val="1145768734"/>
                        </a:ext>
                      </a:extLst>
                    </a:gridCol>
                    <a:gridCol w="4633200">
                      <a:extLst>
                        <a:ext uri="{9D8B030D-6E8A-4147-A177-3AD203B41FA5}">
                          <a16:colId xmlns:a16="http://schemas.microsoft.com/office/drawing/2014/main" val="3835816514"/>
                        </a:ext>
                      </a:extLst>
                    </a:gridCol>
                    <a:gridCol w="1046539">
                      <a:extLst>
                        <a:ext uri="{9D8B030D-6E8A-4147-A177-3AD203B41FA5}">
                          <a16:colId xmlns:a16="http://schemas.microsoft.com/office/drawing/2014/main" val="41688929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Binary 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116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def </a:t>
                          </a:r>
                          <a:r>
                            <a:rPr lang="en-US" sz="1800" dirty="0" err="1"/>
                            <a:t>BSearch</a:t>
                          </a:r>
                          <a:r>
                            <a:rPr lang="en-US" sz="1800" dirty="0"/>
                            <a:t> (A, s, e, x):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5468"/>
                      </a:ext>
                    </a:extLst>
                  </a:tr>
                  <a:tr h="4622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    if e &gt;= s: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47515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457200" marR="0" lvl="1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mid = s + (e - l) / 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2508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en-US" sz="1800" dirty="0"/>
                            <a:t>if A[mid] == x: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7638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sz="1800" dirty="0"/>
                            <a:t>return mid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9098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en-US" sz="1800" dirty="0" err="1"/>
                            <a:t>elif</a:t>
                          </a:r>
                          <a:r>
                            <a:rPr lang="en-US" sz="1800" dirty="0"/>
                            <a:t> A[mid] &gt; x: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3534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sz="1800" dirty="0"/>
                            <a:t>return </a:t>
                          </a:r>
                          <a:r>
                            <a:rPr lang="en-US" sz="1800" dirty="0" err="1"/>
                            <a:t>BSearch</a:t>
                          </a:r>
                          <a:r>
                            <a:rPr lang="en-US" sz="1800" dirty="0"/>
                            <a:t>(A, s, mid-1, x)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4372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en-US" sz="1800" dirty="0"/>
                            <a:t>else: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3313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914400" marR="0" lvl="2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return </a:t>
                          </a:r>
                          <a:r>
                            <a:rPr lang="en-US" sz="1800" dirty="0" err="1"/>
                            <a:t>BSearch</a:t>
                          </a:r>
                          <a:r>
                            <a:rPr lang="en-US" sz="1800" dirty="0"/>
                            <a:t>(A, mid + 1, e, x)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055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    else: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7314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en-US" sz="1800" dirty="0"/>
                            <a:t>return 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85739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864097D-BFAD-4F3F-8F75-13A1AE75F8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6027897"/>
                  </p:ext>
                </p:extLst>
              </p:nvPr>
            </p:nvGraphicFramePr>
            <p:xfrm>
              <a:off x="5709582" y="1741835"/>
              <a:ext cx="6251390" cy="45414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1651">
                      <a:extLst>
                        <a:ext uri="{9D8B030D-6E8A-4147-A177-3AD203B41FA5}">
                          <a16:colId xmlns:a16="http://schemas.microsoft.com/office/drawing/2014/main" val="1145768734"/>
                        </a:ext>
                      </a:extLst>
                    </a:gridCol>
                    <a:gridCol w="4633200">
                      <a:extLst>
                        <a:ext uri="{9D8B030D-6E8A-4147-A177-3AD203B41FA5}">
                          <a16:colId xmlns:a16="http://schemas.microsoft.com/office/drawing/2014/main" val="3835816514"/>
                        </a:ext>
                      </a:extLst>
                    </a:gridCol>
                    <a:gridCol w="1046539">
                      <a:extLst>
                        <a:ext uri="{9D8B030D-6E8A-4147-A177-3AD203B41FA5}">
                          <a16:colId xmlns:a16="http://schemas.microsoft.com/office/drawing/2014/main" val="41688929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Binary 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116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def </a:t>
                          </a:r>
                          <a:r>
                            <a:rPr lang="en-US" sz="1800" dirty="0" err="1"/>
                            <a:t>BSearch</a:t>
                          </a:r>
                          <a:r>
                            <a:rPr lang="en-US" sz="1800" dirty="0"/>
                            <a:t> (A, s, e, x):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7674" t="-108197" r="-2326" b="-10475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55468"/>
                      </a:ext>
                    </a:extLst>
                  </a:tr>
                  <a:tr h="4622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    if e &gt;= s: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7674" t="-167105" r="-2326" b="-740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7515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457200" marR="0" lvl="1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mid = s + (e - l) / 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7674" t="-332787" r="-2326" b="-8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2508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en-US" sz="1800" dirty="0"/>
                            <a:t>if A[mid] == x: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7674" t="-432787" r="-2326" b="-7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67638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sz="1800" dirty="0"/>
                            <a:t>return mid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7674" t="-532787" r="-2326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9098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en-US" sz="1800" dirty="0" err="1"/>
                            <a:t>elif</a:t>
                          </a:r>
                          <a:r>
                            <a:rPr lang="en-US" sz="1800" dirty="0"/>
                            <a:t> A[mid] &gt; x: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7674" t="-643333" r="-2326" b="-5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3534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sz="1800" dirty="0"/>
                            <a:t>return </a:t>
                          </a:r>
                          <a:r>
                            <a:rPr lang="en-US" sz="1800" dirty="0" err="1"/>
                            <a:t>BSearch</a:t>
                          </a:r>
                          <a:r>
                            <a:rPr lang="en-US" sz="1800" dirty="0"/>
                            <a:t>(A, s, mid-1, x)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7674" t="-731148" r="-2326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4372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en-US" sz="1800" dirty="0"/>
                            <a:t>else: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7674" t="-831148" r="-2326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313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914400" marR="0" lvl="2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return </a:t>
                          </a:r>
                          <a:r>
                            <a:rPr lang="en-US" sz="1800" dirty="0" err="1"/>
                            <a:t>BSearch</a:t>
                          </a:r>
                          <a:r>
                            <a:rPr lang="en-US" sz="1800" dirty="0"/>
                            <a:t>(A, mid + 1, e, x)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7674" t="-931148" r="-2326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055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    else: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7314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en-US" sz="1800" dirty="0"/>
                            <a:t>return 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85739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633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64" y="1602345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Thanks for watching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FF00"/>
                </a:solidFill>
              </a:rPr>
              <a:t>Dr. Sajid Iqbal</a:t>
            </a:r>
          </a:p>
          <a:p>
            <a:pPr marL="0" indent="0" algn="ctr">
              <a:buNone/>
            </a:pPr>
            <a:r>
              <a:rPr lang="en-US" dirty="0"/>
              <a:t>Assistant Professor</a:t>
            </a:r>
          </a:p>
          <a:p>
            <a:pPr marL="0" indent="0" algn="ctr">
              <a:buNone/>
            </a:pPr>
            <a:r>
              <a:rPr lang="en-US" dirty="0"/>
              <a:t>Department of Computer Science</a:t>
            </a:r>
          </a:p>
          <a:p>
            <a:pPr marL="0" indent="0" algn="ctr">
              <a:buNone/>
            </a:pPr>
            <a:r>
              <a:rPr lang="en-US" dirty="0"/>
              <a:t>Bahauddin Zakariya University, Multan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2968487" y="2210688"/>
            <a:ext cx="5777947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</p:spTree>
    <p:extLst>
      <p:ext uri="{BB962C8B-B14F-4D97-AF65-F5344CB8AC3E}">
        <p14:creationId xmlns:p14="http://schemas.microsoft.com/office/powerpoint/2010/main" val="1326684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592</TotalTime>
  <Words>764</Words>
  <Application>Microsoft Office PowerPoint</Application>
  <PresentationFormat>Widescreen</PresentationFormat>
  <Paragraphs>178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Century Gothic</vt:lpstr>
      <vt:lpstr>Wingdings 3</vt:lpstr>
      <vt:lpstr>Ion</vt:lpstr>
      <vt:lpstr>Design and Analysis of Algorithms</vt:lpstr>
      <vt:lpstr>The recursion Method</vt:lpstr>
      <vt:lpstr>Background</vt:lpstr>
      <vt:lpstr>Binary Search</vt:lpstr>
      <vt:lpstr>Binary Search Algorithm</vt:lpstr>
      <vt:lpstr>Analysis of Binary Search Algorithm</vt:lpstr>
      <vt:lpstr>Space Complexity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49</cp:revision>
  <dcterms:created xsi:type="dcterms:W3CDTF">2020-04-04T05:11:36Z</dcterms:created>
  <dcterms:modified xsi:type="dcterms:W3CDTF">2020-04-21T15:21:49Z</dcterms:modified>
</cp:coreProperties>
</file>