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7" r:id="rId2"/>
    <p:sldId id="256" r:id="rId3"/>
    <p:sldId id="279" r:id="rId4"/>
    <p:sldId id="277" r:id="rId5"/>
    <p:sldId id="285" r:id="rId6"/>
    <p:sldId id="278" r:id="rId7"/>
    <p:sldId id="280" r:id="rId8"/>
    <p:sldId id="281" r:id="rId9"/>
    <p:sldId id="282" r:id="rId10"/>
    <p:sldId id="283" r:id="rId11"/>
    <p:sldId id="284" r:id="rId12"/>
    <p:sldId id="286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F6D989-EBAF-4669-8406-39A2F83997AA}" type="doc">
      <dgm:prSet loTypeId="urn:microsoft.com/office/officeart/2008/layout/PictureAccentLis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38BE52F-9204-4A68-A80D-B55040D40D17}">
      <dgm:prSet phldrT="[Text]"/>
      <dgm:spPr>
        <a:effectLst>
          <a:innerShdw blurRad="63500" dist="50800" dir="27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dirty="0"/>
            <a:t>Recurrence Solving Methods</a:t>
          </a:r>
        </a:p>
      </dgm:t>
    </dgm:pt>
    <dgm:pt modelId="{1B2887DB-3F25-474C-BDC4-63F907390773}" type="parTrans" cxnId="{8218E4ED-D143-47BD-9CA3-4B4957C0B228}">
      <dgm:prSet/>
      <dgm:spPr/>
      <dgm:t>
        <a:bodyPr/>
        <a:lstStyle/>
        <a:p>
          <a:endParaRPr lang="en-US"/>
        </a:p>
      </dgm:t>
    </dgm:pt>
    <dgm:pt modelId="{39928A70-9C42-4E17-A56A-5D25E20F3BAF}" type="sibTrans" cxnId="{8218E4ED-D143-47BD-9CA3-4B4957C0B228}">
      <dgm:prSet/>
      <dgm:spPr/>
      <dgm:t>
        <a:bodyPr/>
        <a:lstStyle/>
        <a:p>
          <a:endParaRPr lang="en-US"/>
        </a:p>
      </dgm:t>
    </dgm:pt>
    <dgm:pt modelId="{AEB93F0D-249A-40EF-BA33-835C86D5CCB1}">
      <dgm:prSet phldrT="[Text]"/>
      <dgm:spPr/>
      <dgm:t>
        <a:bodyPr/>
        <a:lstStyle/>
        <a:p>
          <a:r>
            <a:rPr lang="en-US" dirty="0"/>
            <a:t>Substitution Method</a:t>
          </a:r>
        </a:p>
      </dgm:t>
    </dgm:pt>
    <dgm:pt modelId="{C9616E25-F2AF-477A-98EF-F075D6D5D5C1}" type="parTrans" cxnId="{FAA2CA70-6805-4910-AF00-59249B28735A}">
      <dgm:prSet/>
      <dgm:spPr/>
      <dgm:t>
        <a:bodyPr/>
        <a:lstStyle/>
        <a:p>
          <a:endParaRPr lang="en-US"/>
        </a:p>
      </dgm:t>
    </dgm:pt>
    <dgm:pt modelId="{23DDF4FA-D2FC-44B7-A6DA-BCFEB60B57EE}" type="sibTrans" cxnId="{FAA2CA70-6805-4910-AF00-59249B28735A}">
      <dgm:prSet/>
      <dgm:spPr/>
      <dgm:t>
        <a:bodyPr/>
        <a:lstStyle/>
        <a:p>
          <a:endParaRPr lang="en-US"/>
        </a:p>
      </dgm:t>
    </dgm:pt>
    <dgm:pt modelId="{FE8CC77B-A698-4DFA-8C53-473E4D5C6004}">
      <dgm:prSet phldrT="[Text]"/>
      <dgm:spPr/>
      <dgm:t>
        <a:bodyPr/>
        <a:lstStyle/>
        <a:p>
          <a:r>
            <a:rPr lang="en-US" dirty="0"/>
            <a:t>Recursion Tree Method</a:t>
          </a:r>
        </a:p>
      </dgm:t>
    </dgm:pt>
    <dgm:pt modelId="{1E21AD74-2946-4C7C-BFC2-844900C2F75C}" type="parTrans" cxnId="{5C09002A-D030-4014-A4E3-FB2308F21A37}">
      <dgm:prSet/>
      <dgm:spPr/>
      <dgm:t>
        <a:bodyPr/>
        <a:lstStyle/>
        <a:p>
          <a:endParaRPr lang="en-US"/>
        </a:p>
      </dgm:t>
    </dgm:pt>
    <dgm:pt modelId="{4F5E90B7-AB18-4A8C-946B-FDB60779C546}" type="sibTrans" cxnId="{5C09002A-D030-4014-A4E3-FB2308F21A37}">
      <dgm:prSet/>
      <dgm:spPr/>
      <dgm:t>
        <a:bodyPr/>
        <a:lstStyle/>
        <a:p>
          <a:endParaRPr lang="en-US"/>
        </a:p>
      </dgm:t>
    </dgm:pt>
    <dgm:pt modelId="{52C98371-63AA-4C17-BDB7-7AB2623F7E05}">
      <dgm:prSet phldrT="[Text]"/>
      <dgm:spPr/>
      <dgm:t>
        <a:bodyPr/>
        <a:lstStyle/>
        <a:p>
          <a:r>
            <a:rPr lang="en-US" dirty="0"/>
            <a:t>Master Theorem Method</a:t>
          </a:r>
        </a:p>
      </dgm:t>
    </dgm:pt>
    <dgm:pt modelId="{59D03268-90E3-4039-8ED1-DD88D84749A1}" type="parTrans" cxnId="{4889D8C6-94DD-4CB6-82A0-4D9CADEB5C92}">
      <dgm:prSet/>
      <dgm:spPr/>
      <dgm:t>
        <a:bodyPr/>
        <a:lstStyle/>
        <a:p>
          <a:endParaRPr lang="en-US"/>
        </a:p>
      </dgm:t>
    </dgm:pt>
    <dgm:pt modelId="{36E5705C-645D-4AFE-9B95-3ED42F061388}" type="sibTrans" cxnId="{4889D8C6-94DD-4CB6-82A0-4D9CADEB5C92}">
      <dgm:prSet/>
      <dgm:spPr/>
      <dgm:t>
        <a:bodyPr/>
        <a:lstStyle/>
        <a:p>
          <a:endParaRPr lang="en-US"/>
        </a:p>
      </dgm:t>
    </dgm:pt>
    <dgm:pt modelId="{73FF1560-F772-4270-9CF8-4B8D20B0ED8F}" type="pres">
      <dgm:prSet presAssocID="{C6F6D989-EBAF-4669-8406-39A2F83997A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F8AB7214-01DB-441E-949E-85B40B6F77D6}" type="pres">
      <dgm:prSet presAssocID="{F38BE52F-9204-4A68-A80D-B55040D40D17}" presName="root" presStyleCnt="0">
        <dgm:presLayoutVars>
          <dgm:chMax/>
          <dgm:chPref val="4"/>
        </dgm:presLayoutVars>
      </dgm:prSet>
      <dgm:spPr/>
    </dgm:pt>
    <dgm:pt modelId="{2C284641-49C2-4CE9-A2EB-4C07A680773B}" type="pres">
      <dgm:prSet presAssocID="{F38BE52F-9204-4A68-A80D-B55040D40D17}" presName="rootComposite" presStyleCnt="0">
        <dgm:presLayoutVars/>
      </dgm:prSet>
      <dgm:spPr/>
    </dgm:pt>
    <dgm:pt modelId="{B95FDA22-9704-4DEA-BDDB-F47F60EA1942}" type="pres">
      <dgm:prSet presAssocID="{F38BE52F-9204-4A68-A80D-B55040D40D17}" presName="rootText" presStyleLbl="node0" presStyleIdx="0" presStyleCnt="1">
        <dgm:presLayoutVars>
          <dgm:chMax/>
          <dgm:chPref val="4"/>
        </dgm:presLayoutVars>
      </dgm:prSet>
      <dgm:spPr/>
    </dgm:pt>
    <dgm:pt modelId="{24982820-9D61-4F8D-9C4C-24373D1E7FE9}" type="pres">
      <dgm:prSet presAssocID="{F38BE52F-9204-4A68-A80D-B55040D40D17}" presName="childShape" presStyleCnt="0">
        <dgm:presLayoutVars>
          <dgm:chMax val="0"/>
          <dgm:chPref val="0"/>
        </dgm:presLayoutVars>
      </dgm:prSet>
      <dgm:spPr/>
    </dgm:pt>
    <dgm:pt modelId="{A9B47BAC-A8FD-4756-B28B-D8B3CF69D9C2}" type="pres">
      <dgm:prSet presAssocID="{AEB93F0D-249A-40EF-BA33-835C86D5CCB1}" presName="childComposite" presStyleCnt="0">
        <dgm:presLayoutVars>
          <dgm:chMax val="0"/>
          <dgm:chPref val="0"/>
        </dgm:presLayoutVars>
      </dgm:prSet>
      <dgm:spPr/>
    </dgm:pt>
    <dgm:pt modelId="{16DBF3B2-6194-4D3D-915E-3567FCF4DF93}" type="pres">
      <dgm:prSet presAssocID="{AEB93F0D-249A-40EF-BA33-835C86D5CCB1}" presName="Image" presStyleLbl="node1" presStyleIdx="0" presStyleCnt="3"/>
      <dgm:spPr>
        <a:solidFill>
          <a:schemeClr val="accent3">
            <a:lumMod val="60000"/>
            <a:lumOff val="40000"/>
          </a:schemeClr>
        </a:solid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5E3BE7BC-8C37-42A9-9CA4-59288EA7BEB9}" type="pres">
      <dgm:prSet presAssocID="{AEB93F0D-249A-40EF-BA33-835C86D5CCB1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</dgm:pt>
    <dgm:pt modelId="{2F092533-FF2E-4085-8B33-CE14D48836B2}" type="pres">
      <dgm:prSet presAssocID="{FE8CC77B-A698-4DFA-8C53-473E4D5C6004}" presName="childComposite" presStyleCnt="0">
        <dgm:presLayoutVars>
          <dgm:chMax val="0"/>
          <dgm:chPref val="0"/>
        </dgm:presLayoutVars>
      </dgm:prSet>
      <dgm:spPr/>
    </dgm:pt>
    <dgm:pt modelId="{44310785-5998-41DC-8CA4-E0153683ACF6}" type="pres">
      <dgm:prSet presAssocID="{FE8CC77B-A698-4DFA-8C53-473E4D5C6004}" presName="Image" presStyleLbl="node1" presStyleIdx="1" presStyleCnt="3"/>
      <dgm:spPr/>
    </dgm:pt>
    <dgm:pt modelId="{D7203E6D-423B-488B-A5B5-85A750D053DF}" type="pres">
      <dgm:prSet presAssocID="{FE8CC77B-A698-4DFA-8C53-473E4D5C6004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</dgm:pt>
    <dgm:pt modelId="{825E4367-04E0-4B5D-920F-9DC4915952BA}" type="pres">
      <dgm:prSet presAssocID="{52C98371-63AA-4C17-BDB7-7AB2623F7E05}" presName="childComposite" presStyleCnt="0">
        <dgm:presLayoutVars>
          <dgm:chMax val="0"/>
          <dgm:chPref val="0"/>
        </dgm:presLayoutVars>
      </dgm:prSet>
      <dgm:spPr/>
    </dgm:pt>
    <dgm:pt modelId="{D3AC3113-4D9B-4348-99C6-922E6C27DA38}" type="pres">
      <dgm:prSet presAssocID="{52C98371-63AA-4C17-BDB7-7AB2623F7E05}" presName="Image" presStyleLbl="node1" presStyleIdx="2" presStyleCnt="3"/>
      <dgm:spPr/>
    </dgm:pt>
    <dgm:pt modelId="{1AB82F0B-7AA6-42FE-9205-AF290295FCC0}" type="pres">
      <dgm:prSet presAssocID="{52C98371-63AA-4C17-BDB7-7AB2623F7E05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14BAF09-497D-437B-9919-3694FAFD587C}" type="presOf" srcId="{52C98371-63AA-4C17-BDB7-7AB2623F7E05}" destId="{1AB82F0B-7AA6-42FE-9205-AF290295FCC0}" srcOrd="0" destOrd="0" presId="urn:microsoft.com/office/officeart/2008/layout/PictureAccentList"/>
    <dgm:cxn modelId="{3B142B16-AC8E-4E28-B1DF-4D56FEF71A38}" type="presOf" srcId="{AEB93F0D-249A-40EF-BA33-835C86D5CCB1}" destId="{5E3BE7BC-8C37-42A9-9CA4-59288EA7BEB9}" srcOrd="0" destOrd="0" presId="urn:microsoft.com/office/officeart/2008/layout/PictureAccentList"/>
    <dgm:cxn modelId="{5C09002A-D030-4014-A4E3-FB2308F21A37}" srcId="{F38BE52F-9204-4A68-A80D-B55040D40D17}" destId="{FE8CC77B-A698-4DFA-8C53-473E4D5C6004}" srcOrd="1" destOrd="0" parTransId="{1E21AD74-2946-4C7C-BFC2-844900C2F75C}" sibTransId="{4F5E90B7-AB18-4A8C-946B-FDB60779C546}"/>
    <dgm:cxn modelId="{CA71C169-FC95-46A8-B02E-7C98B8099617}" type="presOf" srcId="{FE8CC77B-A698-4DFA-8C53-473E4D5C6004}" destId="{D7203E6D-423B-488B-A5B5-85A750D053DF}" srcOrd="0" destOrd="0" presId="urn:microsoft.com/office/officeart/2008/layout/PictureAccentList"/>
    <dgm:cxn modelId="{FAA2CA70-6805-4910-AF00-59249B28735A}" srcId="{F38BE52F-9204-4A68-A80D-B55040D40D17}" destId="{AEB93F0D-249A-40EF-BA33-835C86D5CCB1}" srcOrd="0" destOrd="0" parTransId="{C9616E25-F2AF-477A-98EF-F075D6D5D5C1}" sibTransId="{23DDF4FA-D2FC-44B7-A6DA-BCFEB60B57EE}"/>
    <dgm:cxn modelId="{747FF77D-570E-407F-988B-A64A6A138214}" type="presOf" srcId="{C6F6D989-EBAF-4669-8406-39A2F83997AA}" destId="{73FF1560-F772-4270-9CF8-4B8D20B0ED8F}" srcOrd="0" destOrd="0" presId="urn:microsoft.com/office/officeart/2008/layout/PictureAccentList"/>
    <dgm:cxn modelId="{841AF99A-7381-4A8C-8B1B-D117A300B45F}" type="presOf" srcId="{F38BE52F-9204-4A68-A80D-B55040D40D17}" destId="{B95FDA22-9704-4DEA-BDDB-F47F60EA1942}" srcOrd="0" destOrd="0" presId="urn:microsoft.com/office/officeart/2008/layout/PictureAccentList"/>
    <dgm:cxn modelId="{4889D8C6-94DD-4CB6-82A0-4D9CADEB5C92}" srcId="{F38BE52F-9204-4A68-A80D-B55040D40D17}" destId="{52C98371-63AA-4C17-BDB7-7AB2623F7E05}" srcOrd="2" destOrd="0" parTransId="{59D03268-90E3-4039-8ED1-DD88D84749A1}" sibTransId="{36E5705C-645D-4AFE-9B95-3ED42F061388}"/>
    <dgm:cxn modelId="{8218E4ED-D143-47BD-9CA3-4B4957C0B228}" srcId="{C6F6D989-EBAF-4669-8406-39A2F83997AA}" destId="{F38BE52F-9204-4A68-A80D-B55040D40D17}" srcOrd="0" destOrd="0" parTransId="{1B2887DB-3F25-474C-BDC4-63F907390773}" sibTransId="{39928A70-9C42-4E17-A56A-5D25E20F3BAF}"/>
    <dgm:cxn modelId="{CE48DB76-7D58-4EC9-904C-DF73786E36CF}" type="presParOf" srcId="{73FF1560-F772-4270-9CF8-4B8D20B0ED8F}" destId="{F8AB7214-01DB-441E-949E-85B40B6F77D6}" srcOrd="0" destOrd="0" presId="urn:microsoft.com/office/officeart/2008/layout/PictureAccentList"/>
    <dgm:cxn modelId="{F1CCAD22-24F1-47D6-9C39-7F79415B018B}" type="presParOf" srcId="{F8AB7214-01DB-441E-949E-85B40B6F77D6}" destId="{2C284641-49C2-4CE9-A2EB-4C07A680773B}" srcOrd="0" destOrd="0" presId="urn:microsoft.com/office/officeart/2008/layout/PictureAccentList"/>
    <dgm:cxn modelId="{CD731CDB-F339-45CA-A507-32D602A9024F}" type="presParOf" srcId="{2C284641-49C2-4CE9-A2EB-4C07A680773B}" destId="{B95FDA22-9704-4DEA-BDDB-F47F60EA1942}" srcOrd="0" destOrd="0" presId="urn:microsoft.com/office/officeart/2008/layout/PictureAccentList"/>
    <dgm:cxn modelId="{46693147-A662-4423-AF68-42446D9DCE5C}" type="presParOf" srcId="{F8AB7214-01DB-441E-949E-85B40B6F77D6}" destId="{24982820-9D61-4F8D-9C4C-24373D1E7FE9}" srcOrd="1" destOrd="0" presId="urn:microsoft.com/office/officeart/2008/layout/PictureAccentList"/>
    <dgm:cxn modelId="{500B72DB-DBCA-4C55-B027-997D80BEBC5D}" type="presParOf" srcId="{24982820-9D61-4F8D-9C4C-24373D1E7FE9}" destId="{A9B47BAC-A8FD-4756-B28B-D8B3CF69D9C2}" srcOrd="0" destOrd="0" presId="urn:microsoft.com/office/officeart/2008/layout/PictureAccentList"/>
    <dgm:cxn modelId="{9A6987EB-761A-4D1C-81AA-6B7B2129F8F6}" type="presParOf" srcId="{A9B47BAC-A8FD-4756-B28B-D8B3CF69D9C2}" destId="{16DBF3B2-6194-4D3D-915E-3567FCF4DF93}" srcOrd="0" destOrd="0" presId="urn:microsoft.com/office/officeart/2008/layout/PictureAccentList"/>
    <dgm:cxn modelId="{2F6E3268-2DE6-485B-9D5C-C7DB9E2F1E97}" type="presParOf" srcId="{A9B47BAC-A8FD-4756-B28B-D8B3CF69D9C2}" destId="{5E3BE7BC-8C37-42A9-9CA4-59288EA7BEB9}" srcOrd="1" destOrd="0" presId="urn:microsoft.com/office/officeart/2008/layout/PictureAccentList"/>
    <dgm:cxn modelId="{46113578-19B3-4F67-A417-484B149A0627}" type="presParOf" srcId="{24982820-9D61-4F8D-9C4C-24373D1E7FE9}" destId="{2F092533-FF2E-4085-8B33-CE14D48836B2}" srcOrd="1" destOrd="0" presId="urn:microsoft.com/office/officeart/2008/layout/PictureAccentList"/>
    <dgm:cxn modelId="{A73753D6-B60B-481F-91D9-83D1F144C21F}" type="presParOf" srcId="{2F092533-FF2E-4085-8B33-CE14D48836B2}" destId="{44310785-5998-41DC-8CA4-E0153683ACF6}" srcOrd="0" destOrd="0" presId="urn:microsoft.com/office/officeart/2008/layout/PictureAccentList"/>
    <dgm:cxn modelId="{E94F7DDD-BD54-49E0-BF57-7BDF852C126D}" type="presParOf" srcId="{2F092533-FF2E-4085-8B33-CE14D48836B2}" destId="{D7203E6D-423B-488B-A5B5-85A750D053DF}" srcOrd="1" destOrd="0" presId="urn:microsoft.com/office/officeart/2008/layout/PictureAccentList"/>
    <dgm:cxn modelId="{1DD42111-0AE8-4260-B290-BCF3C0F2EBD8}" type="presParOf" srcId="{24982820-9D61-4F8D-9C4C-24373D1E7FE9}" destId="{825E4367-04E0-4B5D-920F-9DC4915952BA}" srcOrd="2" destOrd="0" presId="urn:microsoft.com/office/officeart/2008/layout/PictureAccentList"/>
    <dgm:cxn modelId="{54896C19-5E8E-4008-86CB-C176536653EC}" type="presParOf" srcId="{825E4367-04E0-4B5D-920F-9DC4915952BA}" destId="{D3AC3113-4D9B-4348-99C6-922E6C27DA38}" srcOrd="0" destOrd="0" presId="urn:microsoft.com/office/officeart/2008/layout/PictureAccentList"/>
    <dgm:cxn modelId="{BC14CED4-D696-492C-A326-E3D92C11E26A}" type="presParOf" srcId="{825E4367-04E0-4B5D-920F-9DC4915952BA}" destId="{1AB82F0B-7AA6-42FE-9205-AF290295FCC0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FDA22-9704-4DEA-BDDB-F47F60EA1942}">
      <dsp:nvSpPr>
        <dsp:cNvPr id="0" name=""/>
        <dsp:cNvSpPr/>
      </dsp:nvSpPr>
      <dsp:spPr>
        <a:xfrm>
          <a:off x="388937" y="2037"/>
          <a:ext cx="7350124" cy="1225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>
          <a:innerShdw blurRad="63500" dist="50800" dir="2700000">
            <a:prstClr val="black">
              <a:alpha val="50000"/>
            </a:prstClr>
          </a:inn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Recurrence Solving Methods</a:t>
          </a:r>
        </a:p>
      </dsp:txBody>
      <dsp:txXfrm>
        <a:off x="424817" y="37917"/>
        <a:ext cx="7278364" cy="1153260"/>
      </dsp:txXfrm>
    </dsp:sp>
    <dsp:sp modelId="{16DBF3B2-6194-4D3D-915E-3567FCF4DF93}">
      <dsp:nvSpPr>
        <dsp:cNvPr id="0" name=""/>
        <dsp:cNvSpPr/>
      </dsp:nvSpPr>
      <dsp:spPr>
        <a:xfrm>
          <a:off x="388937" y="1447561"/>
          <a:ext cx="1225020" cy="1225020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E3BE7BC-8C37-42A9-9CA4-59288EA7BEB9}">
      <dsp:nvSpPr>
        <dsp:cNvPr id="0" name=""/>
        <dsp:cNvSpPr/>
      </dsp:nvSpPr>
      <dsp:spPr>
        <a:xfrm>
          <a:off x="1687459" y="1447561"/>
          <a:ext cx="6051602" cy="122502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Substitution Method</a:t>
          </a:r>
        </a:p>
      </dsp:txBody>
      <dsp:txXfrm>
        <a:off x="1747270" y="1507372"/>
        <a:ext cx="5931980" cy="1105398"/>
      </dsp:txXfrm>
    </dsp:sp>
    <dsp:sp modelId="{44310785-5998-41DC-8CA4-E0153683ACF6}">
      <dsp:nvSpPr>
        <dsp:cNvPr id="0" name=""/>
        <dsp:cNvSpPr/>
      </dsp:nvSpPr>
      <dsp:spPr>
        <a:xfrm>
          <a:off x="388937" y="2819585"/>
          <a:ext cx="1225020" cy="122502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3283952"/>
                <a:satOff val="-25316"/>
                <a:lumOff val="686"/>
                <a:alphaOff val="0"/>
                <a:tint val="64000"/>
                <a:lumMod val="118000"/>
              </a:schemeClr>
            </a:gs>
            <a:gs pos="100000">
              <a:schemeClr val="accent3">
                <a:hueOff val="3283952"/>
                <a:satOff val="-25316"/>
                <a:lumOff val="686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203E6D-423B-488B-A5B5-85A750D053DF}">
      <dsp:nvSpPr>
        <dsp:cNvPr id="0" name=""/>
        <dsp:cNvSpPr/>
      </dsp:nvSpPr>
      <dsp:spPr>
        <a:xfrm>
          <a:off x="1687459" y="2819585"/>
          <a:ext cx="6051602" cy="122502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3283952"/>
                <a:satOff val="-25316"/>
                <a:lumOff val="686"/>
                <a:alphaOff val="0"/>
                <a:tint val="64000"/>
                <a:lumMod val="118000"/>
              </a:schemeClr>
            </a:gs>
            <a:gs pos="100000">
              <a:schemeClr val="accent3">
                <a:hueOff val="3283952"/>
                <a:satOff val="-25316"/>
                <a:lumOff val="686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Recursion Tree Method</a:t>
          </a:r>
        </a:p>
      </dsp:txBody>
      <dsp:txXfrm>
        <a:off x="1747270" y="2879396"/>
        <a:ext cx="5931980" cy="1105398"/>
      </dsp:txXfrm>
    </dsp:sp>
    <dsp:sp modelId="{D3AC3113-4D9B-4348-99C6-922E6C27DA38}">
      <dsp:nvSpPr>
        <dsp:cNvPr id="0" name=""/>
        <dsp:cNvSpPr/>
      </dsp:nvSpPr>
      <dsp:spPr>
        <a:xfrm>
          <a:off x="388937" y="4191608"/>
          <a:ext cx="1225020" cy="122502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6567904"/>
                <a:satOff val="-50632"/>
                <a:lumOff val="1373"/>
                <a:alphaOff val="0"/>
                <a:tint val="64000"/>
                <a:lumMod val="118000"/>
              </a:schemeClr>
            </a:gs>
            <a:gs pos="100000">
              <a:schemeClr val="accent3">
                <a:hueOff val="6567904"/>
                <a:satOff val="-50632"/>
                <a:lumOff val="1373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B82F0B-7AA6-42FE-9205-AF290295FCC0}">
      <dsp:nvSpPr>
        <dsp:cNvPr id="0" name=""/>
        <dsp:cNvSpPr/>
      </dsp:nvSpPr>
      <dsp:spPr>
        <a:xfrm>
          <a:off x="1687459" y="4191608"/>
          <a:ext cx="6051602" cy="122502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6567904"/>
                <a:satOff val="-50632"/>
                <a:lumOff val="1373"/>
                <a:alphaOff val="0"/>
                <a:tint val="64000"/>
                <a:lumMod val="118000"/>
              </a:schemeClr>
            </a:gs>
            <a:gs pos="100000">
              <a:schemeClr val="accent3">
                <a:hueOff val="6567904"/>
                <a:satOff val="-50632"/>
                <a:lumOff val="1373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Master Theorem Method</a:t>
          </a:r>
        </a:p>
      </dsp:txBody>
      <dsp:txXfrm>
        <a:off x="1747270" y="4251419"/>
        <a:ext cx="5931980" cy="1105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27B66B-D2A6-4EC5-A608-BD24B8FCD0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589" y="193573"/>
            <a:ext cx="607101" cy="43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C474A7-40EA-417E-A814-677307791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589" y="193573"/>
            <a:ext cx="607101" cy="43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Thomas H. </a:t>
            </a:r>
            <a:r>
              <a:rPr lang="en-US" sz="1600" dirty="0" err="1"/>
              <a:t>Cormen</a:t>
            </a:r>
            <a:r>
              <a:rPr lang="en-US" sz="1600" dirty="0"/>
              <a:t> et. 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3725" y="732663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3697812" y="4080544"/>
            <a:ext cx="314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Dr. Sajid Iqbal</a:t>
            </a:r>
          </a:p>
          <a:p>
            <a:pPr algn="ctr"/>
            <a:r>
              <a:rPr lang="en-US" dirty="0"/>
              <a:t>sajidiqbal.pk@gmail.com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13E5057-F281-4C4E-B5DA-99BAA3F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https://mitpress.mit.edu/books/introduction-algorithms-third-edition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" name="AutoShape 2" descr="blob:https://web.whatsapp.com/78447e02-3d32-4817-bc82-079f4e5a30a9">
            <a:extLst>
              <a:ext uri="{FF2B5EF4-FFF2-40B4-BE49-F238E27FC236}">
                <a16:creationId xmlns:a16="http://schemas.microsoft.com/office/drawing/2014/main" id="{73D9D36F-DCB9-4B7F-B32C-5D6BC500A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07B2-736F-4450-865F-44390510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Explained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4FFE86-9AC2-4E37-A785-8C2A45EB5D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322" y="1603514"/>
                <a:ext cx="9281886" cy="4644886"/>
              </a:xfrm>
            </p:spPr>
            <p:txBody>
              <a:bodyPr/>
              <a:lstStyle/>
              <a:p>
                <a:r>
                  <a:rPr lang="en-US" dirty="0"/>
                  <a:t>At level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lang="en-US" dirty="0"/>
                  <a:t> nodes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till second last level i.e.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Last level has the depth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Number of nodes at last level is also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or</a:t>
                </a:r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f>
                      <m:f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sSup>
                          <m:sSup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sup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𝒍𝒐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According to log laws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0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Each node costs 1 time so total cost is at last level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func>
                          <m:func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func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func>
                      </m:sup>
                    </m:sSup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func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4FFE86-9AC2-4E37-A785-8C2A45EB5D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322" y="1603514"/>
                <a:ext cx="9281886" cy="4644886"/>
              </a:xfrm>
              <a:blipFill>
                <a:blip r:embed="rId2"/>
                <a:stretch>
                  <a:fillRect l="-329" t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484BA-6E62-4515-B4BE-A63CE397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5BDDA-CA3F-4976-8254-D687341B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10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DD8C43-B0F3-4583-A2B6-1AE949750F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07" r="44474"/>
          <a:stretch/>
        </p:blipFill>
        <p:spPr>
          <a:xfrm>
            <a:off x="9719208" y="1258957"/>
            <a:ext cx="2351144" cy="553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5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350A-D641-4EDA-A2E2-5B681DF7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Explained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11BA19-A960-4C6E-8D02-DCC02100C3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Total Cost is sum of costs of each level i.e.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𝟏𝟔</m:t>
                            </m:r>
                          </m:den>
                        </m:f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num>
                              <m:den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+….+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num>
                              <m:den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num>
                              <m:den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𝟏𝟔</m:t>
                            </m:r>
                          </m:den>
                        </m:f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num>
                              <m:den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+….+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num>
                              <m:den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</m:oMath>
                </a14:m>
                <a:r>
                  <a:rPr lang="en-US" b="1" dirty="0">
                    <a:solidFill>
                      <a:srgbClr val="FFFF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</m:t>
                            </m:r>
                            <m:sSub>
                              <m:sSub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</m:oMath>
                </a14:m>
                <a:r>
                  <a:rPr lang="en-US" b="1" dirty="0">
                    <a:solidFill>
                      <a:srgbClr val="FFFF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</m:t>
                            </m:r>
                            <m:sSub>
                              <m:sSub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𝒔𝒐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1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d>
                          <m:dPr>
                            <m:ctrlPr>
                              <a:rPr lang="en-US" b="1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1" i="0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0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num>
                                      <m:den>
                                        <m:r>
                                          <a:rPr lang="en-US" b="1" i="0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𝟏𝟔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1" i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𝐥𝐨</m:t>
                                </m:r>
                                <m:sSub>
                                  <m:sSubPr>
                                    <m:ctrlPr>
                                      <a:rPr lang="en-US" b="1" i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𝐠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b="1" i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</m:sup>
                            </m:sSup>
                            <m:r>
                              <a:rPr lang="en-US" b="1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1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b="1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𝟏𝟔</m:t>
                            </m:r>
                          </m:den>
                        </m:f>
                        <m:r>
                          <a:rPr lang="en-US" b="1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b="1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US" b="1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</m:t>
                            </m:r>
                            <m:sSub>
                              <m:sSub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11BA19-A960-4C6E-8D02-DCC02100C3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74785-DED1-4415-85F8-4383BD8A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2ABD7-8F51-42B6-8182-F2B97951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89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B22F-D2DA-40DB-A3EB-93784FF1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4112F1-0CA9-48F8-AF82-318CF0253D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r>
                      <m:rPr>
                        <m:nor/>
                      </m:rPr>
                      <a:rPr lang="en-US" b="1" dirty="0">
                        <a:solidFill>
                          <a:srgbClr val="FFFF00"/>
                        </a:solidFill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</m:t>
                            </m:r>
                            <m:sSub>
                              <m:sSub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r>
                      <m:rPr>
                        <m:nor/>
                      </m:rPr>
                      <a:rPr lang="en-US" b="1" dirty="0">
                        <a:solidFill>
                          <a:srgbClr val="FFFF00"/>
                        </a:solidFill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</m:t>
                            </m:r>
                            <m:sSub>
                              <m:sSub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nary>
                      <m:naryPr>
                        <m:chr m:val="∑"/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e>
                    </m:nary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1-</m:t>
                        </m:r>
                        <m:d>
                          <m:d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</m:t>
                            </m:r>
                            <m:sSub>
                              <m:sSub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</m:t>
                            </m:r>
                            <m:sSub>
                              <m:sSub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4112F1-0CA9-48F8-AF82-318CF0253D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7255A-ED90-4464-93CB-3B5B93A9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FEA9D-86AA-4D0B-8F4C-54F0A37C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06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2210688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</p:spTree>
    <p:extLst>
      <p:ext uri="{BB962C8B-B14F-4D97-AF65-F5344CB8AC3E}">
        <p14:creationId xmlns:p14="http://schemas.microsoft.com/office/powerpoint/2010/main" val="132668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37B-A4F2-4F0E-9441-DA0A702C5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Solving 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D8D5-CEEF-4EE2-AB83-2511893AF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Recursion Tree method</a:t>
            </a:r>
          </a:p>
        </p:txBody>
      </p:sp>
    </p:spTree>
    <p:extLst>
      <p:ext uri="{BB962C8B-B14F-4D97-AF65-F5344CB8AC3E}">
        <p14:creationId xmlns:p14="http://schemas.microsoft.com/office/powerpoint/2010/main" val="260932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17356-AD1D-4197-A027-3ACB5E60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880E2-1D4B-4DBB-B8AB-73A07812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3F30F50-E51E-4AF8-8D52-57015224E3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9835663"/>
              </p:ext>
            </p:extLst>
          </p:nvPr>
        </p:nvGraphicFramePr>
        <p:xfrm>
          <a:off x="1767311" y="83228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3C801EA-07B5-41ED-B492-623C11C7A45B}"/>
              </a:ext>
            </a:extLst>
          </p:cNvPr>
          <p:cNvSpPr/>
          <p:nvPr/>
        </p:nvSpPr>
        <p:spPr>
          <a:xfrm>
            <a:off x="2449368" y="2384237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02288-7307-4F7A-B0D7-FF1F4C489EA7}"/>
              </a:ext>
            </a:extLst>
          </p:cNvPr>
          <p:cNvSpPr/>
          <p:nvPr/>
        </p:nvSpPr>
        <p:spPr>
          <a:xfrm>
            <a:off x="2449368" y="3754331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0AE71E-0E11-4508-A277-8C48B1B63E6E}"/>
              </a:ext>
            </a:extLst>
          </p:cNvPr>
          <p:cNvSpPr/>
          <p:nvPr/>
        </p:nvSpPr>
        <p:spPr>
          <a:xfrm>
            <a:off x="2485375" y="5124425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740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6448-D3FB-4796-8115-63319A9D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3DA43-4C23-4D0B-AC9F-A3D566CC82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509486"/>
                <a:ext cx="8946541" cy="47389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Recurrence Relations can be written as </a:t>
                </a:r>
              </a:p>
              <a:p>
                <a:pPr lvl="1"/>
                <a:r>
                  <a:rPr lang="en-US" dirty="0"/>
                  <a:t>Binary Search: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Merge Sort: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/>
              </a:p>
              <a:p>
                <a:r>
                  <a:rPr lang="en-US" sz="2200" dirty="0"/>
                  <a:t>A function that is written in terms of itself with smaller input size</a:t>
                </a:r>
              </a:p>
              <a:p>
                <a:r>
                  <a:rPr lang="en-US" sz="2200" dirty="0"/>
                  <a:t>Other examples are</a:t>
                </a:r>
              </a:p>
              <a:p>
                <a:pPr lvl="1"/>
                <a:r>
                  <a:rPr lang="en-US" dirty="0"/>
                  <a:t>Fibonacci Number: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baseline="-25000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000" b="1" dirty="0"/>
              </a:p>
              <a:p>
                <a:pPr lvl="1"/>
                <a:r>
                  <a:rPr lang="en-US" dirty="0"/>
                  <a:t>Logistic map: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Feed forward IIR combo filter</a:t>
                </a:r>
                <a:r>
                  <a:rPr lang="en-US" b="1" dirty="0">
                    <a:solidFill>
                      <a:srgbClr val="FFFF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b="1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b="1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d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Recursion could be polynomial, exponential or some other function</a:t>
                </a:r>
              </a:p>
              <a:p>
                <a:pPr lvl="2"/>
                <a:r>
                  <a:rPr lang="en-US" dirty="0"/>
                  <a:t>Try to write two functions in each class given above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3DA43-4C23-4D0B-AC9F-A3D566CC82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509486"/>
                <a:ext cx="8946541" cy="4738913"/>
              </a:xfrm>
              <a:blipFill>
                <a:blip r:embed="rId2"/>
                <a:stretch>
                  <a:fillRect l="-477" t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46433-6AE9-465F-93D0-F0FC5E52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12048-BD57-4357-92B9-9CE7CB68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7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990B-92E8-4C0E-BC9C-3B982F30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0287F6-74F7-4B08-9084-93CDCA528A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3" y="2052918"/>
                <a:ext cx="3110878" cy="4195481"/>
              </a:xfrm>
            </p:spPr>
            <p:txBody>
              <a:bodyPr/>
              <a:lstStyle/>
              <a:p>
                <a:r>
                  <a:rPr lang="en-US" dirty="0"/>
                  <a:t>LHS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func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32768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0287F6-74F7-4B08-9084-93CDCA528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3" y="2052918"/>
                <a:ext cx="3110878" cy="4195481"/>
              </a:xfrm>
              <a:blipFill>
                <a:blip r:embed="rId2"/>
                <a:stretch>
                  <a:fillRect l="-980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23FBA-B40B-4720-A792-DE51FCF85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8BB62-E549-4A29-AB0A-47C0F1F1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C87B269-BC6A-4C2D-A981-8E7031B978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06078" y="2045123"/>
                <a:ext cx="3110878" cy="4195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dirty="0"/>
                  <a:t>RHS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</m:func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32768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C87B269-BC6A-4C2D-A981-8E7031B97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078" y="2045123"/>
                <a:ext cx="3110878" cy="4195481"/>
              </a:xfrm>
              <a:prstGeom prst="rect">
                <a:avLst/>
              </a:prstGeom>
              <a:blipFill>
                <a:blip r:embed="rId3"/>
                <a:stretch>
                  <a:fillRect l="-783" t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28C87B-E44D-49DE-9E89-4E1152DB8C68}"/>
                  </a:ext>
                </a:extLst>
              </p:cNvPr>
              <p:cNvSpPr/>
              <p:nvPr/>
            </p:nvSpPr>
            <p:spPr>
              <a:xfrm>
                <a:off x="1394861" y="1288439"/>
                <a:ext cx="4115999" cy="799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e>
                      <m:sup>
                        <m:sSub>
                          <m:sSubPr>
                            <m:ctrlPr>
                              <a:rPr lang="en-US" sz="440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400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440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44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4400" i="1" dirty="0">
                    <a:solidFill>
                      <a:srgbClr val="FFFF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sz="4400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sSub>
                          <m:sSubPr>
                            <m:ctrlPr>
                              <a:rPr lang="en-US" sz="440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400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440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44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sz="44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28C87B-E44D-49DE-9E89-4E1152DB8C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861" y="1288439"/>
                <a:ext cx="4115999" cy="799642"/>
              </a:xfrm>
              <a:prstGeom prst="rect">
                <a:avLst/>
              </a:prstGeom>
              <a:blipFill>
                <a:blip r:embed="rId4"/>
                <a:stretch>
                  <a:fillRect t="-11364" b="-34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B397-51D4-42A4-B16A-3187E1EC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74DDF-A239-491B-9F96-0400550D8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93372"/>
            <a:ext cx="8946541" cy="48550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Technicalities in recurrences:</a:t>
            </a:r>
          </a:p>
          <a:p>
            <a:pPr lvl="1"/>
            <a:r>
              <a:rPr lang="en-US" dirty="0"/>
              <a:t>We will assume even size of input even it is odd for simplicity</a:t>
            </a:r>
          </a:p>
          <a:p>
            <a:r>
              <a:rPr lang="en-US" dirty="0"/>
              <a:t>Solving Recursion</a:t>
            </a:r>
          </a:p>
          <a:p>
            <a:pPr lvl="1"/>
            <a:r>
              <a:rPr lang="en-US" dirty="0"/>
              <a:t>A recurrence is solved using recursive method however when problem is of smallest size, direct method of evaluation is used. We will ignore direct method cost when solving recursion</a:t>
            </a:r>
          </a:p>
          <a:p>
            <a:pPr lvl="1"/>
            <a:r>
              <a:rPr lang="en-US" dirty="0"/>
              <a:t>This method converts recurrence into a tree </a:t>
            </a:r>
          </a:p>
          <a:p>
            <a:pPr lvl="1"/>
            <a:r>
              <a:rPr lang="en-US" dirty="0"/>
              <a:t>The tree nodes represent the costs incurred at various levels </a:t>
            </a:r>
          </a:p>
          <a:p>
            <a:pPr lvl="1"/>
            <a:r>
              <a:rPr lang="en-US" dirty="0"/>
              <a:t>We use techniques for bounding summations to solve the recurrence. </a:t>
            </a:r>
          </a:p>
          <a:p>
            <a:pPr lvl="2"/>
            <a:r>
              <a:rPr lang="en-US" dirty="0"/>
              <a:t>Each node represents the cost of a single subproblem </a:t>
            </a:r>
          </a:p>
          <a:p>
            <a:pPr lvl="2"/>
            <a:r>
              <a:rPr lang="en-US" dirty="0"/>
              <a:t>We sum the costs within each level of the tree to obtain a set of per-level costs</a:t>
            </a:r>
          </a:p>
          <a:p>
            <a:pPr lvl="2"/>
            <a:r>
              <a:rPr lang="en-US" dirty="0"/>
              <a:t>Then we sum all the per-level costs to determine the total cost of all levels of the recursion.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A3085-C61E-426D-9FCE-F82D1AA5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EBDA3-DDA3-4DC2-AE6B-E00EC58E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5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E2608-1054-40EA-95B5-681E458E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6224C-8420-407B-89A4-8BDAA4F8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420F637-32BC-4CB0-B8C0-2A2CD0A9F605}"/>
                  </a:ext>
                </a:extLst>
              </p:cNvPr>
              <p:cNvSpPr/>
              <p:nvPr/>
            </p:nvSpPr>
            <p:spPr>
              <a:xfrm>
                <a:off x="1828800" y="220783"/>
                <a:ext cx="8026400" cy="833562"/>
              </a:xfrm>
              <a:prstGeom prst="rect">
                <a:avLst/>
              </a:prstGeom>
              <a:solidFill>
                <a:srgbClr val="92D05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800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8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800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1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2800" b="1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e>
                      </m:d>
                      <m:r>
                        <a:rPr lang="en-US" sz="28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sz="2800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800" b="1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sz="28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800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1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2800" b="1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e>
                      </m:d>
                      <m:r>
                        <a:rPr lang="en-US" sz="28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en-US" sz="2800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2800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420F637-32BC-4CB0-B8C0-2A2CD0A9F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20783"/>
                <a:ext cx="8026400" cy="833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083B8D-2974-436B-96E2-2DD529A245CD}"/>
                  </a:ext>
                </a:extLst>
              </p:cNvPr>
              <p:cNvSpPr/>
              <p:nvPr/>
            </p:nvSpPr>
            <p:spPr>
              <a:xfrm>
                <a:off x="1828800" y="1063416"/>
                <a:ext cx="8026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latin typeface="Times-Roman"/>
                  </a:rPr>
                  <a:t>we assume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>
                    <a:latin typeface="MT2MIT"/>
                  </a:rPr>
                  <a:t> </a:t>
                </a:r>
                <a:r>
                  <a:rPr lang="en-US" b="1" dirty="0">
                    <a:latin typeface="Times-Roman"/>
                  </a:rPr>
                  <a:t>is an exact power of </a:t>
                </a:r>
                <a:r>
                  <a:rPr lang="en-US" b="1" dirty="0">
                    <a:latin typeface="MT2MIT"/>
                  </a:rPr>
                  <a:t>4</a:t>
                </a:r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083B8D-2974-436B-96E2-2DD529A24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063416"/>
                <a:ext cx="8026400" cy="369332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1FB5037-B681-432D-9E13-C7577347A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1647807"/>
            <a:ext cx="3057589" cy="24597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E4E557-F0BA-4832-AE13-C3F4DD524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477" y="1647807"/>
            <a:ext cx="7888705" cy="34791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A9DFFCE-4744-4C3A-9F6A-DB8494A087D8}"/>
                  </a:ext>
                </a:extLst>
              </p:cNvPr>
              <p:cNvSpPr/>
              <p:nvPr/>
            </p:nvSpPr>
            <p:spPr>
              <a:xfrm>
                <a:off x="646110" y="5294538"/>
                <a:ext cx="11123071" cy="1022524"/>
              </a:xfrm>
              <a:prstGeom prst="rect">
                <a:avLst/>
              </a:prstGeom>
              <a:noFill/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1600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16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16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1600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600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  <m:r>
                      <a:rPr lang="en-US" sz="16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sz="1600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1600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b="1" dirty="0">
                    <a:solidFill>
                      <a:srgbClr val="FFFF00"/>
                    </a:solidFill>
                  </a:rPr>
                  <a:t>  </a:t>
                </a:r>
                <a:r>
                  <a:rPr lang="en-US" sz="1600" b="1" dirty="0">
                    <a:sym typeface="Wingdings" panose="05000000000000000000" pitchFamily="2" charset="2"/>
                  </a:rPr>
                  <a:t></a:t>
                </a:r>
                <a:r>
                  <a:rPr lang="en-US" sz="1600" b="1" dirty="0">
                    <a:solidFill>
                      <a:srgbClr val="FFFF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/4)=3</m:t>
                    </m:r>
                    <m:r>
                      <a:rPr lang="en-US" sz="16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60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num>
                      <m:den>
                        <m:r>
                          <a:rPr lang="en-US" sz="160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6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16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16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16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16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b="1" dirty="0">
                    <a:solidFill>
                      <a:srgbClr val="FFFF00"/>
                    </a:solidFill>
                  </a:rPr>
                  <a:t>	</a:t>
                </a:r>
                <a:r>
                  <a:rPr lang="en-US" sz="1600" b="1" dirty="0">
                    <a:sym typeface="Wingdings" panose="05000000000000000000" pitchFamily="2" charset="2"/>
                  </a:rPr>
                  <a:t></a:t>
                </a:r>
                <a:r>
                  <a:rPr lang="en-US" sz="1600" b="1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 	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𝑻</m:t>
                    </m:r>
                    <m:r>
                      <a:rPr lang="en-US" sz="16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16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𝒏</m:t>
                    </m:r>
                    <m:r>
                      <a:rPr lang="en-US" sz="16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)=</m:t>
                    </m:r>
                    <m:r>
                      <a:rPr lang="en-US" sz="16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𝟑</m:t>
                    </m:r>
                    <m:r>
                      <a:rPr lang="en-US" sz="16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16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𝟑</m:t>
                    </m:r>
                    <m:r>
                      <a:rPr lang="en-US" sz="16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𝑻</m:t>
                    </m:r>
                    <m:r>
                      <a:rPr lang="en-US" sz="16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f>
                      <m:fPr>
                        <m:ctrlPr>
                          <a:rPr lang="en-US" sz="1600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600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1600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600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𝟒</m:t>
                            </m:r>
                          </m:den>
                        </m:f>
                      </m:num>
                      <m:den>
                        <m:r>
                          <a:rPr lang="en-US" sz="1600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𝟒</m:t>
                        </m:r>
                      </m:den>
                    </m:f>
                    <m:r>
                      <a:rPr lang="en-US" sz="16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)+</m:t>
                    </m:r>
                    <m:r>
                      <a:rPr lang="en-US" sz="16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𝒄</m:t>
                    </m:r>
                    <m:sSup>
                      <m:sSupPr>
                        <m:ctrlPr>
                          <a:rPr lang="en-US" sz="1600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600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f>
                          <m:fPr>
                            <m:ctrlPr>
                              <a:rPr lang="en-US" sz="1600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1600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600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𝟒</m:t>
                            </m:r>
                          </m:den>
                        </m:f>
                        <m:r>
                          <a:rPr lang="en-US" sz="1600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  <m:sup>
                        <m:r>
                          <a:rPr lang="en-US" sz="1600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</m:t>
                        </m:r>
                      </m:sup>
                    </m:sSup>
                    <m:r>
                      <a:rPr lang="en-US" sz="16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]+</m:t>
                    </m:r>
                    <m:r>
                      <a:rPr lang="en-US" sz="16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𝒄</m:t>
                    </m:r>
                    <m:sSup>
                      <m:sSupPr>
                        <m:ctrlPr>
                          <a:rPr lang="en-US" sz="1600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600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𝒏</m:t>
                        </m:r>
                      </m:e>
                      <m:sup>
                        <m:r>
                          <a:rPr lang="en-US" sz="1600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b="1" dirty="0">
                    <a:solidFill>
                      <a:srgbClr val="FFFF00"/>
                    </a:solidFill>
                  </a:rPr>
                  <a:t> 	</a:t>
                </a:r>
                <a:r>
                  <a:rPr lang="en-US" sz="1600" b="1" dirty="0">
                    <a:sym typeface="Wingdings" panose="05000000000000000000" pitchFamily="2" charset="2"/>
                  </a:rPr>
                  <a:t></a:t>
                </a:r>
                <a:r>
                  <a:rPr lang="en-US" sz="1600" b="1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𝑻</m:t>
                    </m:r>
                    <m:r>
                      <a:rPr lang="en-US" sz="16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16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𝒏</m:t>
                    </m:r>
                    <m:r>
                      <a:rPr lang="en-US" sz="16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)=</m:t>
                    </m:r>
                    <m:r>
                      <a:rPr lang="en-US" sz="16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𝟗</m:t>
                    </m:r>
                    <m:r>
                      <a:rPr lang="en-US" sz="16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𝑻</m:t>
                    </m:r>
                    <m:r>
                      <a:rPr lang="en-US" sz="16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f>
                      <m:fPr>
                        <m:ctrlPr>
                          <a:rPr lang="en-US" sz="1600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6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𝒏</m:t>
                        </m:r>
                      </m:num>
                      <m:den>
                        <m:r>
                          <a:rPr lang="en-US" sz="1600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𝟏𝟔</m:t>
                        </m:r>
                      </m:den>
                    </m:f>
                    <m:r>
                      <a:rPr lang="en-US" sz="16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US" sz="16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16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𝒄</m:t>
                    </m:r>
                    <m:f>
                      <m:fPr>
                        <m:ctrlPr>
                          <a:rPr lang="en-US" sz="1600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600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𝟏𝟗</m:t>
                        </m:r>
                      </m:num>
                      <m:den>
                        <m:r>
                          <a:rPr lang="en-US" sz="1600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𝟏𝟔</m:t>
                        </m:r>
                      </m:den>
                    </m:f>
                    <m:sSup>
                      <m:sSupPr>
                        <m:ctrlPr>
                          <a:rPr lang="en-US" sz="16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6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𝒏</m:t>
                        </m:r>
                      </m:e>
                      <m:sup>
                        <m:r>
                          <a:rPr lang="en-US" sz="16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</m:t>
                        </m:r>
                      </m:sup>
                    </m:sSup>
                    <m:r>
                      <a:rPr lang="en-US" sz="16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1600" b="1" dirty="0">
                    <a:solidFill>
                      <a:srgbClr val="FFFF00"/>
                    </a:solidFill>
                  </a:rPr>
                  <a:t>	</a:t>
                </a:r>
              </a:p>
              <a:p>
                <a:endParaRPr lang="en-US" sz="1600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A9DFFCE-4744-4C3A-9F6A-DB8494A087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5294538"/>
                <a:ext cx="11123071" cy="10225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225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9E2E-CC98-41A3-9012-E2DD02E00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F0A2DD-16E8-4783-B959-021AFB28B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117" y="174171"/>
            <a:ext cx="11283913" cy="61105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F6521-B872-4591-A51B-7BF776AD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D8174-59CC-480A-899B-04436853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6F9E58-99E8-40A6-8734-9B4E98243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555" y="6367461"/>
            <a:ext cx="11334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4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16DB-7A95-4D92-8D4F-804E88A4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Explanation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315D74-8EA8-43BA-9D36-BE66CF5166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Every time problem is reduced by the factor of 4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sSup>
                          <m:sSup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sup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sSup>
                          <m:sSup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sup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den>
                    </m:f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,……,</m:t>
                    </m:r>
                    <m:f>
                      <m:f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sSup>
                          <m:sSup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err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den>
                    </m:f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𝟔𝟒</m:t>
                        </m:r>
                      </m:den>
                    </m:f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,……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𝒍𝒐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The tree has depth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,…,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𝒊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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𝒍𝒐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𝒈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𝟒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Now we determine cost of execution at each level</a:t>
                </a:r>
              </a:p>
              <a:p>
                <a:pPr lvl="1"/>
                <a:r>
                  <a:rPr lang="en-US" dirty="0"/>
                  <a:t>At level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lang="en-US" dirty="0"/>
                  <a:t> nodes </a:t>
                </a:r>
              </a:p>
              <a:p>
                <a:pPr lvl="2"/>
                <a:r>
                  <a:rPr lang="en-US" dirty="0"/>
                  <a:t>at level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there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dirty="0"/>
                  <a:t>, at level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nodes …</a:t>
                </a:r>
              </a:p>
              <a:p>
                <a:pPr lvl="1"/>
                <a:r>
                  <a:rPr lang="en-US" dirty="0"/>
                  <a:t>Cost of each node at a level is given by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1" i="1" dirty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Cost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baseline="30000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𝒕𝒉</m:t>
                    </m:r>
                  </m:oMath>
                </a14:m>
                <a:r>
                  <a:rPr lang="en-US" dirty="0"/>
                  <a:t> level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1" i="1" dirty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d>
                      <m:dPr>
                        <m:ctrlPr>
                          <a:rPr lang="en-US" b="0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0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0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a:rPr lang="en-US" b="0" i="0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0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0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num>
                              <m:den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315D74-8EA8-43BA-9D36-BE66CF5166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EED7F-1379-452F-A385-2D267539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B47CE-224D-4784-9C1F-E9EB7F14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9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0D0F3E-D822-4990-A038-E4B95596DB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07" r="44474"/>
          <a:stretch/>
        </p:blipFill>
        <p:spPr>
          <a:xfrm>
            <a:off x="9581250" y="1311965"/>
            <a:ext cx="2292698" cy="539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51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1038</TotalTime>
  <Words>887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MT2MIT</vt:lpstr>
      <vt:lpstr>Times-Roman</vt:lpstr>
      <vt:lpstr>Wingdings</vt:lpstr>
      <vt:lpstr>Wingdings 3</vt:lpstr>
      <vt:lpstr>Ion</vt:lpstr>
      <vt:lpstr>Design and Analysis of Algorithms</vt:lpstr>
      <vt:lpstr>Solving Recursion</vt:lpstr>
      <vt:lpstr>PowerPoint Presentation</vt:lpstr>
      <vt:lpstr>Recurrence Relations</vt:lpstr>
      <vt:lpstr>Log Rule</vt:lpstr>
      <vt:lpstr>Recursion tree method</vt:lpstr>
      <vt:lpstr>PowerPoint Presentation</vt:lpstr>
      <vt:lpstr>PowerPoint Presentation</vt:lpstr>
      <vt:lpstr>Recursion Tree Explanation</vt:lpstr>
      <vt:lpstr>Recursion Tree Explained</vt:lpstr>
      <vt:lpstr>Recursion Tree Explained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107</cp:revision>
  <dcterms:created xsi:type="dcterms:W3CDTF">2020-04-04T05:11:36Z</dcterms:created>
  <dcterms:modified xsi:type="dcterms:W3CDTF">2020-04-23T08:23:30Z</dcterms:modified>
</cp:coreProperties>
</file>