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7" r:id="rId2"/>
    <p:sldId id="256" r:id="rId3"/>
    <p:sldId id="277" r:id="rId4"/>
    <p:sldId id="278" r:id="rId5"/>
    <p:sldId id="284" r:id="rId6"/>
    <p:sldId id="285" r:id="rId7"/>
    <p:sldId id="286" r:id="rId8"/>
    <p:sldId id="279" r:id="rId9"/>
    <p:sldId id="287" r:id="rId10"/>
    <p:sldId id="288" r:id="rId11"/>
    <p:sldId id="289" r:id="rId12"/>
    <p:sldId id="290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7B66B-D2A6-4EC5-A608-BD24B8FCD0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589" y="193573"/>
            <a:ext cx="607101" cy="4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474A7-40EA-417E-A814-677307791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589" y="193573"/>
            <a:ext cx="607101" cy="4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3725" y="732663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697812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Dr. Sajid Iqbal</a:t>
            </a:r>
          </a:p>
          <a:p>
            <a:pPr algn="ctr"/>
            <a:r>
              <a:rPr lang="en-US" dirty="0"/>
              <a:t>sajidiqbal.pk@gmail.com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AutoShape 2" descr="blob:https://web.whatsapp.com/78447e02-3d32-4817-bc82-079f4e5a30a9">
            <a:extLst>
              <a:ext uri="{FF2B5EF4-FFF2-40B4-BE49-F238E27FC236}">
                <a16:creationId xmlns:a16="http://schemas.microsoft.com/office/drawing/2014/main" id="{73D9D36F-DCB9-4B7F-B32C-5D6BC500A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FB05-48BD-4C37-8C49-86CA6BD2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7A59E-A067-4710-BA8D-40F7778708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38470"/>
                <a:ext cx="8946541" cy="49099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Sometimes a good guess is made but somehow the math fails to work out in the induction </a:t>
                </a:r>
              </a:p>
              <a:p>
                <a:r>
                  <a:rPr lang="en-US" dirty="0"/>
                  <a:t>Most probable problem in this context is weak inductive assumption </a:t>
                </a:r>
              </a:p>
              <a:p>
                <a:r>
                  <a:rPr lang="en-US" dirty="0"/>
                  <a:t>If you revise the guess by subtracting a lower-order term when you hit such a snag, the math often goes through 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Let our guess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we try to prove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)≤ 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𝒄𝒏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begChr m:val="⌊"/>
                        <m:endChr m:val="⌋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begChr m:val="⌈"/>
                        <m:endChr m:val="⌉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It is</a:t>
                </a:r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We may try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/>
                  <a:t>that will work but right guess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needs complex mathematics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7A59E-A067-4710-BA8D-40F777870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38470"/>
                <a:ext cx="8946541" cy="4909929"/>
              </a:xfrm>
              <a:blipFill>
                <a:blip r:embed="rId2"/>
                <a:stretch>
                  <a:fillRect l="-341" t="-745" r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972FD-CCD4-43BA-9566-2EAE75BB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0CA59-8535-4AFA-A739-2A9B0394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0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EFF9-E485-4154-995D-E361D907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5DED5-14D2-4F34-B57E-C20101351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25218"/>
                <a:ext cx="8946541" cy="49231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overcome our difficulty by </a:t>
                </a:r>
                <a:r>
                  <a:rPr lang="en-US" i="1" dirty="0"/>
                  <a:t>subtracting </a:t>
                </a:r>
                <a:r>
                  <a:rPr lang="en-US" dirty="0"/>
                  <a:t>a lower-order term from our previous guess </a:t>
                </a:r>
              </a:p>
              <a:p>
                <a:r>
                  <a:rPr lang="en-US" dirty="0"/>
                  <a:t>Out new guess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≤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the equation is now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)≤(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begChr m:val="⌊"/>
                        <m:endChr m:val="⌋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 is easy to err in the use of asymptotic notations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65DED5-14D2-4F34-B57E-C20101351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25218"/>
                <a:ext cx="8946541" cy="4923182"/>
              </a:xfrm>
              <a:blipFill>
                <a:blip r:embed="rId2"/>
                <a:stretch>
                  <a:fillRect l="-341" t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9F858-0BE3-4954-8795-9FF79094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C0AE1-ED94-4429-B3FA-1541A7EA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6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1700-5468-4550-B8FF-FB18950C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A7B37D-5DC0-4DE3-B915-99C9A6758A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little algebraic manipulation can make an unknown recurrence similar to one you have seen before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0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      the recursion looks difficult to solve</a:t>
                </a:r>
              </a:p>
              <a:p>
                <a:pPr lvl="1"/>
                <a:r>
                  <a:rPr lang="en-US" dirty="0"/>
                  <a:t>But renaming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the equation becomes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1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𝑳𝒐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Now rename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 </a:t>
                </a:r>
                <a:r>
                  <a:rPr lang="en-US" dirty="0"/>
                  <a:t>and its solution will be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func>
                      <m:func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dirty="0" err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func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Changing back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func>
                          <m:func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func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func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A7B37D-5DC0-4DE3-B915-99C9A6758A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48152-F276-4AAA-B25D-42757297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23867-0E34-461F-9DF4-56FF847B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6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2210688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</p:spTree>
    <p:extLst>
      <p:ext uri="{BB962C8B-B14F-4D97-AF65-F5344CB8AC3E}">
        <p14:creationId xmlns:p14="http://schemas.microsoft.com/office/powerpoint/2010/main" val="132668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Solving 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B8AD-9B5F-4600-8FE7-E9F4C6C2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9D25-CCE4-44F9-8430-FCFC404E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0748"/>
            <a:ext cx="8946541" cy="4737651"/>
          </a:xfrm>
        </p:spPr>
        <p:txBody>
          <a:bodyPr/>
          <a:lstStyle/>
          <a:p>
            <a:r>
              <a:rPr lang="en-US" dirty="0"/>
              <a:t>This method works in two steps: Guess and Prove</a:t>
            </a:r>
          </a:p>
          <a:p>
            <a:pPr lvl="1"/>
            <a:r>
              <a:rPr lang="en-US" dirty="0"/>
              <a:t>Guess the form of the solution</a:t>
            </a:r>
          </a:p>
          <a:p>
            <a:pPr lvl="1"/>
            <a:r>
              <a:rPr lang="en-US" dirty="0"/>
              <a:t>Use mathematical induction to find the constants and show that the solution works. </a:t>
            </a:r>
          </a:p>
          <a:p>
            <a:r>
              <a:rPr lang="en-US" dirty="0"/>
              <a:t>We </a:t>
            </a:r>
            <a:r>
              <a:rPr lang="en-US" b="1" dirty="0">
                <a:solidFill>
                  <a:srgbClr val="FFFF00"/>
                </a:solidFill>
              </a:rPr>
              <a:t>substitute the guessed solution </a:t>
            </a:r>
            <a:r>
              <a:rPr lang="en-US" dirty="0"/>
              <a:t>for the function when applying the inductive hypothesis to smaller values</a:t>
            </a:r>
          </a:p>
          <a:p>
            <a:r>
              <a:rPr lang="en-US" dirty="0"/>
              <a:t>This method is powerful, but we must be able to guess the form of the answer in order to apply it. </a:t>
            </a:r>
          </a:p>
          <a:p>
            <a:r>
              <a:rPr lang="en-US" dirty="0"/>
              <a:t>Your experience with algorithms analysis will help you to find the guess of the recurrence.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FFCCB-43A3-423E-A05F-34899DF5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03449-3261-41CF-AF73-EDB2AFDD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4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9661-DD85-4B86-A898-DCA72E66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6DAEA-DFA1-4FF7-B821-08E2844ABF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we try to solve the recursion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b="1" i="1" dirty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Let, using our previous knowledge we guess the time complexity for this recurrence 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The substitution method requires us to prove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)≤ </m:t>
                    </m:r>
                    <m:r>
                      <a:rPr lang="en-US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an appropriate choice of the constant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&gt; 0 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This method is powerful but it is only applicable to instances where the solutions can be guessed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6DAEA-DFA1-4FF7-B821-08E2844AB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r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1C888-6FF4-49F2-AC7A-D4562BB9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67B3C-4E78-4C8A-96C0-5CD430B3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6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7297-F305-46BA-BE3C-E28737D8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117ED2-E03E-40BC-81A8-A6980005D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722784"/>
                <a:ext cx="8946541" cy="4525616"/>
              </a:xfrm>
            </p:spPr>
            <p:txBody>
              <a:bodyPr/>
              <a:lstStyle/>
              <a:p>
                <a:r>
                  <a:rPr lang="en-US" dirty="0"/>
                  <a:t>A technique for proving a statement to be true</a:t>
                </a:r>
              </a:p>
              <a:p>
                <a:r>
                  <a:rPr lang="en-US" dirty="0"/>
                  <a:t>This technique consists of three steps</a:t>
                </a:r>
              </a:p>
              <a:p>
                <a:pPr marL="857250" lvl="1" indent="-400050">
                  <a:buFont typeface="+mj-lt"/>
                  <a:buAutoNum type="romanUcPeriod"/>
                </a:pPr>
                <a:r>
                  <a:rPr lang="en-US" dirty="0">
                    <a:solidFill>
                      <a:srgbClr val="FFFF00"/>
                    </a:solidFill>
                  </a:rPr>
                  <a:t>Initial or base case</a:t>
                </a:r>
                <a:r>
                  <a:rPr lang="en-US" dirty="0"/>
                  <a:t>: prove that statement is true for some base case i.e.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  <a:p>
                <a:pPr marL="857250" lvl="1" indent="-400050">
                  <a:buFont typeface="+mj-lt"/>
                  <a:buAutoNum type="romanUcPeriod"/>
                </a:pPr>
                <a:r>
                  <a:rPr lang="en-US" dirty="0">
                    <a:solidFill>
                      <a:srgbClr val="FFFF00"/>
                    </a:solidFill>
                  </a:rPr>
                  <a:t>Inductive Hypothesis</a:t>
                </a:r>
                <a:r>
                  <a:rPr lang="en-US" dirty="0"/>
                  <a:t>: Suppose that the statement hold (is true) for some case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/>
              </a:p>
              <a:p>
                <a:pPr marL="857250" lvl="1" indent="-400050">
                  <a:buFont typeface="+mj-lt"/>
                  <a:buAutoNum type="romanUcPeriod"/>
                </a:pPr>
                <a:r>
                  <a:rPr lang="en-US" dirty="0">
                    <a:solidFill>
                      <a:srgbClr val="FFFF00"/>
                    </a:solidFill>
                  </a:rPr>
                  <a:t>Induction Step</a:t>
                </a:r>
                <a:r>
                  <a:rPr lang="en-US" dirty="0"/>
                  <a:t>: Prove that the case is also true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case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117ED2-E03E-40BC-81A8-A6980005D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722784"/>
                <a:ext cx="8946541" cy="4525616"/>
              </a:xfrm>
              <a:blipFill>
                <a:blip r:embed="rId2"/>
                <a:stretch>
                  <a:fillRect l="-341" t="-809" r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A5CFD-0C5F-4E0C-A535-9C2DE1D7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FF18C-C7ED-4B41-8372-B863BD33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8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F493-095B-4BE0-A38D-35D0774C9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181F3-6BD4-462F-9B6B-DE6C62AC5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70992"/>
                <a:ext cx="8946541" cy="4777408"/>
              </a:xfrm>
            </p:spPr>
            <p:txBody>
              <a:bodyPr/>
              <a:lstStyle/>
              <a:p>
                <a:r>
                  <a:rPr lang="en-US" dirty="0"/>
                  <a:t>Base Case:</a:t>
                </a:r>
              </a:p>
              <a:p>
                <a:r>
                  <a:rPr lang="en-US" dirty="0"/>
                  <a:t>We will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func>
                      <m:func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works for the boundary conditions as well </a:t>
                </a:r>
              </a:p>
              <a:p>
                <a:pPr lvl="1"/>
                <a:r>
                  <a:rPr lang="en-US" dirty="0"/>
                  <a:t>This requirement can sometimes lead to problems. </a:t>
                </a:r>
              </a:p>
              <a:p>
                <a:r>
                  <a:rPr lang="en-US" dirty="0"/>
                  <a:t>Let us assume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sole boundary condition of the recurrence </a:t>
                </a:r>
              </a:p>
              <a:p>
                <a:pPr lvl="1"/>
                <a:r>
                  <a:rPr lang="en-US" dirty="0"/>
                  <a:t>For n=1,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func>
                      <m:funcPr>
                        <m:ctrlPr>
                          <a:rPr lang="en-US" i="1" dirty="0" err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0+1 →0+1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𝑐𝑜𝑛𝑓𝑢𝑠𝑖𝑛𝑔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It is at odds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(1)= 1</m:t>
                    </m:r>
                  </m:oMath>
                </a14:m>
                <a:r>
                  <a:rPr lang="en-US" dirty="0"/>
                  <a:t>. The base case of our inductive proof fails to hold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181F3-6BD4-462F-9B6B-DE6C62AC5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70992"/>
                <a:ext cx="8946541" cy="4777408"/>
              </a:xfrm>
              <a:blipFill>
                <a:blip r:embed="rId2"/>
                <a:stretch>
                  <a:fillRect l="-341" t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41642-0313-4913-A5D3-A4CC7CAC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3E694-B88F-4B47-82C4-D2B98A9F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7BE9-29C8-42FF-B31D-29B6021A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49B8F7-98CA-405A-BC7E-718AF5825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asymptotic notations, we need to prove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)≤ </m:t>
                    </m:r>
                    <m:r>
                      <a:rPr lang="en-US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</a:p>
              <a:p>
                <a:r>
                  <a:rPr lang="en-US" dirty="0"/>
                  <a:t>Instead of 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, we try higher input sizes 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(2),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For input 2: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func>
                      <m:funcPr>
                        <m:ctrlPr>
                          <a:rPr lang="en-US" i="1" dirty="0" err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b="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+2 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input 3: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func>
                      <m:funcPr>
                        <m:ctrlPr>
                          <a:rPr lang="en-US" i="1" dirty="0" err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US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+2 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So any choice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the condition holds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49B8F7-98CA-405A-BC7E-718AF5825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19E60-7E84-4D06-8F87-8AF0BFB0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F0D73-BAA8-4E35-8FF5-3CE0ED35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8868E1-1CE2-45F0-A1C8-C2986C281BAE}"/>
                  </a:ext>
                </a:extLst>
              </p:cNvPr>
              <p:cNvSpPr/>
              <p:nvPr/>
            </p:nvSpPr>
            <p:spPr>
              <a:xfrm>
                <a:off x="3343633" y="1331644"/>
                <a:ext cx="2324546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8868E1-1CE2-45F0-A1C8-C2986C281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633" y="1331644"/>
                <a:ext cx="2324546" cy="568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05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0AE3-1697-458C-89BD-01765964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A77758-3506-4EC0-89E5-DB45A50E5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9750218" cy="4195481"/>
              </a:xfrm>
            </p:spPr>
            <p:txBody>
              <a:bodyPr/>
              <a:lstStyle/>
              <a:p>
                <a:r>
                  <a:rPr lang="en-US" b="1" dirty="0"/>
                  <a:t>Inductive Hypothesis</a:t>
                </a:r>
                <a:r>
                  <a:rPr lang="en-US" dirty="0"/>
                  <a:t>: Assume that this bound holds for all positive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, in particular 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yielding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begChr m:val="⌊"/>
                        <m:endChr m:val="⌋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begChr m:val="⌊"/>
                        <m:endChr m:val="⌋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begChr m:val="⌊"/>
                        <m:endChr m:val="⌋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b="1" dirty="0"/>
                  <a:t>Inductive Step: </a:t>
                </a:r>
                <a:r>
                  <a:rPr lang="en-US" dirty="0"/>
                  <a:t>Now we substitute it in our recursion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d>
                          <m:d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b="1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𝒄𝒏𝒍𝒐𝒈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b="1" i="0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𝒏𝒍𝒐𝒈𝒏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𝒄𝒏𝒍𝒐𝒈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𝒄𝒏𝒍𝒐𝒈𝒏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𝒄𝒏𝒍𝒐𝒈𝒏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A77758-3506-4EC0-89E5-DB45A50E5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9750218" cy="4195481"/>
              </a:xfrm>
              <a:blipFill>
                <a:blip r:embed="rId2"/>
                <a:stretch>
                  <a:fillRect l="-313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A1122-AE10-4A3E-8D9C-EFF979FF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1E91C-C3ED-4E18-A189-7A7B1530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D92BC49-3D23-45A4-B2AB-0DEDC55F3B83}"/>
                  </a:ext>
                </a:extLst>
              </p:cNvPr>
              <p:cNvSpPr/>
              <p:nvPr/>
            </p:nvSpPr>
            <p:spPr>
              <a:xfrm>
                <a:off x="3343633" y="1331644"/>
                <a:ext cx="2324546" cy="5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D92BC49-3D23-45A4-B2AB-0DEDC55F3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633" y="1331644"/>
                <a:ext cx="2324546" cy="568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410AFE1-B788-453E-885C-F3D6ED5CF828}"/>
                  </a:ext>
                </a:extLst>
              </p:cNvPr>
              <p:cNvSpPr/>
              <p:nvPr/>
            </p:nvSpPr>
            <p:spPr>
              <a:xfrm>
                <a:off x="6260991" y="1451650"/>
                <a:ext cx="1598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err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b="1" i="1" dirty="0" err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𝒍𝒐𝒈𝒏</m:t>
                      </m:r>
                      <m:r>
                        <a:rPr lang="en-US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410AFE1-B788-453E-885C-F3D6ED5CF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991" y="1451650"/>
                <a:ext cx="1598515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83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DE39-3FA9-4653-BDE0-84911DA8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Making a good guess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AEAC3-CB31-4798-975B-BCC131D03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64974"/>
                <a:ext cx="8946541" cy="50403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Guessing a solution takes experience and, occasionally, creativity </a:t>
                </a:r>
              </a:p>
              <a:p>
                <a:r>
                  <a:rPr lang="en-US" dirty="0"/>
                  <a:t>There are multiple ways to have good guess</a:t>
                </a:r>
              </a:p>
              <a:p>
                <a:pPr lvl="1"/>
                <a:r>
                  <a:rPr lang="en-US" dirty="0"/>
                  <a:t>Try to map complex problem to simple already solved problem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𝟏𝟕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2"/>
                <a:r>
                  <a:rPr lang="en-US" dirty="0"/>
                  <a:t>This recurrence seems difficult as every recursion has added constant i.e. 17</a:t>
                </a:r>
              </a:p>
              <a:p>
                <a:pPr lvl="2"/>
                <a:r>
                  <a:rPr lang="en-US" dirty="0"/>
                  <a:t>However for large value of n, the contribution of 17 becomes small, hence can be ignored</a:t>
                </a:r>
              </a:p>
              <a:p>
                <a:pPr lvl="2"/>
                <a:r>
                  <a:rPr lang="en-US" dirty="0"/>
                  <a:t>So we can easily guess it 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𝒍𝒐𝒈𝒏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prove loose upper and lower bounds on the recurrence and then reduce the range of uncertainty </a:t>
                </a:r>
              </a:p>
              <a:p>
                <a:pPr lvl="2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2"/>
                <a:r>
                  <a:rPr lang="en-US" dirty="0"/>
                  <a:t>loose lower bound can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loose upper bound can be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Gradually lower the upper bound and raise the lower bound until we converge on the correct, asymptotically tight solution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err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𝒍𝒐𝒈𝒏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AEAC3-CB31-4798-975B-BCC131D03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64974"/>
                <a:ext cx="8946541" cy="5040308"/>
              </a:xfrm>
              <a:blipFill>
                <a:blip r:embed="rId2"/>
                <a:stretch>
                  <a:fillRect l="-341" t="-1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B798B-C9A4-44F1-9332-2D311495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F2746-C745-4F15-86CC-B8535AB2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89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1335</TotalTime>
  <Words>1274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Wingdings</vt:lpstr>
      <vt:lpstr>Wingdings 3</vt:lpstr>
      <vt:lpstr>Ion</vt:lpstr>
      <vt:lpstr>Design and Analysis of Algorithms</vt:lpstr>
      <vt:lpstr>Solving Recursion</vt:lpstr>
      <vt:lpstr>Substitution Method</vt:lpstr>
      <vt:lpstr>Example</vt:lpstr>
      <vt:lpstr>Mathematical induction</vt:lpstr>
      <vt:lpstr>Substitution Method</vt:lpstr>
      <vt:lpstr>Substitution Method</vt:lpstr>
      <vt:lpstr>Substitution Method</vt:lpstr>
      <vt:lpstr>Making a good guess </vt:lpstr>
      <vt:lpstr>Refinements</vt:lpstr>
      <vt:lpstr>Refinements</vt:lpstr>
      <vt:lpstr>Refinements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129</cp:revision>
  <dcterms:created xsi:type="dcterms:W3CDTF">2020-04-04T05:11:36Z</dcterms:created>
  <dcterms:modified xsi:type="dcterms:W3CDTF">2020-04-24T03:58:53Z</dcterms:modified>
</cp:coreProperties>
</file>