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7B66B-D2A6-4EC5-A608-BD24B8FC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474A7-40EA-417E-A814-677307791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725" y="732663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697812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  <a:p>
            <a:pPr algn="ctr"/>
            <a:r>
              <a:rPr lang="en-US" dirty="0"/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AutoShape 2" descr="blob:https://web.whatsapp.com/78447e02-3d32-4817-bc82-079f4e5a30a9">
            <a:extLst>
              <a:ext uri="{FF2B5EF4-FFF2-40B4-BE49-F238E27FC236}">
                <a16:creationId xmlns:a16="http://schemas.microsoft.com/office/drawing/2014/main" id="{73D9D36F-DCB9-4B7F-B32C-5D6BC500A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7DA7-C974-4F58-82AB-7D362C39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5B500-869E-45E2-9FD8-9E4B1DDA0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1524000"/>
                <a:ext cx="10544628" cy="48812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𝑛𝑙𝑜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𝑛𝑙𝑜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? 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?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First case is not applicable as </a:t>
                </a:r>
                <a14:m>
                  <m:oMath xmlns:m="http://schemas.openxmlformats.org/officeDocument/2006/math"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can not be expressed 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Second case can not be applied 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not be expressed as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pt-BR" dirty="0"/>
                  <a:t>3rd case can not be applied as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can not be expressed 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lvl="2"/>
                <a:r>
                  <a:rPr lang="en-US" dirty="0"/>
                  <a:t>Somehow you can think of case 3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lang="pt-BR" dirty="0"/>
                  <a:t>Although our function is larger in 3rd case however </a:t>
                </a:r>
                <a:r>
                  <a:rPr lang="en-US" dirty="0"/>
                  <a:t>the problem is that it</a:t>
                </a:r>
                <a:br>
                  <a:rPr lang="en-US" dirty="0"/>
                </a:br>
                <a:r>
                  <a:rPr lang="en-US" dirty="0"/>
                  <a:t>is not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</a:t>
                </a:r>
                <a:r>
                  <a:rPr lang="en-US" dirty="0"/>
                  <a:t>larger.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𝑛𝑙𝑜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𝑎𝑦𝑚𝑝𝑜𝑡𝑎𝑡𝑖𝑐𝑎𝑙𝑙𝑦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recurrence falls in the gap between case 2 and 3</a:t>
                </a:r>
                <a:br>
                  <a:rPr lang="en-US" dirty="0"/>
                </a:br>
                <a:endParaRPr lang="pt-BR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5B500-869E-45E2-9FD8-9E4B1DDA0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524000"/>
                <a:ext cx="10544628" cy="48812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41D5-A7BB-4424-B5DF-5AE53F0F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69C3-FB4B-412B-BCBC-611E2FBF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theorem method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159D-664A-47AF-B7AE-00AAF00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8B0C-9332-4F29-8AF6-B5B7602C5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</p:spPr>
            <p:txBody>
              <a:bodyPr/>
              <a:lstStyle/>
              <a:p>
                <a:r>
                  <a:rPr lang="en-US" dirty="0"/>
                  <a:t>It provides a short cut to solve recursions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𝒑𝒐𝒔𝒊𝒕𝒊𝒗𝒆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𝒇𝒖𝒏𝒄𝒕𝒊𝒐𝒏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This method applies to </a:t>
                </a:r>
                <a:r>
                  <a:rPr lang="en-US" b="1" dirty="0"/>
                  <a:t>Divide and Conquer </a:t>
                </a:r>
                <a:r>
                  <a:rPr lang="en-US" dirty="0"/>
                  <a:t>problems</a:t>
                </a:r>
              </a:p>
              <a:p>
                <a:r>
                  <a:rPr lang="en-US" dirty="0"/>
                  <a:t>There are three cases of master method and you will need to memorize them.</a:t>
                </a:r>
              </a:p>
              <a:p>
                <a:pPr lvl="1"/>
                <a:r>
                  <a:rPr lang="en-US" dirty="0"/>
                  <a:t>After memorizing, you will be able to solve many recurrences without doing complex mathematics</a:t>
                </a:r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covers the cost of dividing the problem and combining the results of the subproblems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8B0C-9332-4F29-8AF6-B5B7602C5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  <a:blipFill>
                <a:blip r:embed="rId2"/>
                <a:stretch>
                  <a:fillRect l="-324" t="-872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440FD-796F-486E-870C-84AA177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5A457-5783-4C68-87FC-B48B8A7A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867-2C9F-4CC7-8A06-CF11D231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D16E4-3186-4CFC-B11B-5E127A9E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93A5A-4DDF-41B3-B861-B3F15E7F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8E88AD6-F10C-4139-933E-59EC1A687D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972" y="1436700"/>
                <a:ext cx="9792799" cy="46526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Let T(n) is the time complexity of an algorithm given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be constants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be a function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can be represented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8E88AD6-F10C-4139-933E-59EC1A687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2" y="1436700"/>
                <a:ext cx="9792799" cy="4652674"/>
              </a:xfrm>
              <a:prstGeom prst="rect">
                <a:avLst/>
              </a:prstGeom>
              <a:blipFill>
                <a:blip r:embed="rId2"/>
                <a:stretch>
                  <a:fillRect l="-249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B4DD4-D2DD-4472-B442-94D4C3F0BEFD}"/>
              </a:ext>
            </a:extLst>
          </p:cNvPr>
          <p:cNvGrpSpPr/>
          <p:nvPr/>
        </p:nvGrpSpPr>
        <p:grpSpPr>
          <a:xfrm>
            <a:off x="985526" y="3409344"/>
            <a:ext cx="9792799" cy="423333"/>
            <a:chOff x="0" y="2497666"/>
            <a:chExt cx="2539999" cy="4233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F07544-400B-4A5E-A5E5-E77B73F52A80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BA64BE45-F12B-41C7-BD9B-3859445B021C}"/>
                    </a:ext>
                  </a:extLst>
                </p:cNvPr>
                <p:cNvSpPr txBox="1"/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pPr marL="0" lvl="0" indent="0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func>
                        </m:sup>
                      </m:sSup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kern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400" kern="12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400" kern="1200" dirty="0"/>
                    <a:t> then </a:t>
                  </a:r>
                  <a14:m>
                    <m:oMath xmlns:m="http://schemas.openxmlformats.org/officeDocument/2006/math"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1" i="1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2400" b="1" i="1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a14:m>
                  <a:endParaRPr lang="en-US" sz="2400" kern="1200" dirty="0"/>
                </a:p>
              </p:txBody>
            </p:sp>
          </mc:Choice>
          <mc:Fallback xmlns=""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BA64BE45-F12B-41C7-BD9B-3859445B0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blipFill>
                  <a:blip r:embed="rId3"/>
                  <a:stretch>
                    <a:fillRect l="-1761" t="-24242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CAD111-BFAA-4E14-A2AE-5423669428B2}"/>
              </a:ext>
            </a:extLst>
          </p:cNvPr>
          <p:cNvGrpSpPr/>
          <p:nvPr/>
        </p:nvGrpSpPr>
        <p:grpSpPr>
          <a:xfrm>
            <a:off x="985526" y="4034051"/>
            <a:ext cx="9792800" cy="687612"/>
            <a:chOff x="0" y="2497666"/>
            <a:chExt cx="2539999" cy="423333"/>
          </a:xfrm>
          <a:solidFill>
            <a:srgbClr val="00B0F0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E2BB56D-1A5E-48F4-A595-8D6A9C50FBD6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4">
                  <a:extLst>
                    <a:ext uri="{FF2B5EF4-FFF2-40B4-BE49-F238E27FC236}">
                      <a16:creationId xmlns:a16="http://schemas.microsoft.com/office/drawing/2014/main" id="{3811C14B-2E92-4309-BD6A-783E9CDB406C}"/>
                    </a:ext>
                  </a:extLst>
                </p:cNvPr>
                <p:cNvSpPr txBox="1"/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pPr lvl="0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400" dirty="0"/>
                    <a:t>then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2400" kern="1200" dirty="0"/>
                </a:p>
              </p:txBody>
            </p:sp>
          </mc:Choice>
          <mc:Fallback xmlns="">
            <p:sp>
              <p:nvSpPr>
                <p:cNvPr id="16" name="Rectangle: Rounded Corners 4">
                  <a:extLst>
                    <a:ext uri="{FF2B5EF4-FFF2-40B4-BE49-F238E27FC236}">
                      <a16:creationId xmlns:a16="http://schemas.microsoft.com/office/drawing/2014/main" id="{3811C14B-2E92-4309-BD6A-783E9CDB4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blipFill>
                  <a:blip r:embed="rId4"/>
                  <a:stretch>
                    <a:fillRect l="-1761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0FDE3-8BCE-48DD-9EE0-8023CB8F2B3C}"/>
              </a:ext>
            </a:extLst>
          </p:cNvPr>
          <p:cNvGrpSpPr/>
          <p:nvPr/>
        </p:nvGrpSpPr>
        <p:grpSpPr>
          <a:xfrm>
            <a:off x="985525" y="4880045"/>
            <a:ext cx="9792802" cy="1245545"/>
            <a:chOff x="0" y="2497666"/>
            <a:chExt cx="2539999" cy="423333"/>
          </a:xfrm>
          <a:solidFill>
            <a:srgbClr val="7030A0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52EC81-5A8A-45A3-8699-92A1C561AE04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4">
                  <a:extLst>
                    <a:ext uri="{FF2B5EF4-FFF2-40B4-BE49-F238E27FC236}">
                      <a16:creationId xmlns:a16="http://schemas.microsoft.com/office/drawing/2014/main" id="{E5CF9CA5-BE91-4EED-AD05-BA4E9443667A}"/>
                    </a:ext>
                  </a:extLst>
                </p:cNvPr>
                <p:cNvSpPr txBox="1"/>
                <p:nvPr/>
              </p:nvSpPr>
              <p:spPr>
                <a:xfrm>
                  <a:off x="13666" y="2511394"/>
                  <a:ext cx="2515201" cy="39853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r>
                    <a:rPr lang="en-US" sz="2000" dirty="0"/>
                    <a:t>if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func>
                        </m:sup>
                      </m:sSup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0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000" dirty="0"/>
                    <a:t>, and if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𝒄𝒇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sz="20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sz="2000" dirty="0"/>
                    <a:t> and all sufficiently large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sz="2000" dirty="0"/>
                    <a:t>, then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: Rounded Corners 4">
                  <a:extLst>
                    <a:ext uri="{FF2B5EF4-FFF2-40B4-BE49-F238E27FC236}">
                      <a16:creationId xmlns:a16="http://schemas.microsoft.com/office/drawing/2014/main" id="{E5CF9CA5-BE91-4EED-AD05-BA4E94436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6" y="2511394"/>
                  <a:ext cx="2515201" cy="398535"/>
                </a:xfrm>
                <a:prstGeom prst="rect">
                  <a:avLst/>
                </a:prstGeom>
                <a:blipFill>
                  <a:blip r:embed="rId5"/>
                  <a:stretch>
                    <a:fillRect l="-1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16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9B3C-6ED9-4F37-8758-6641A436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-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3C5F6-C6EA-4D77-A250-CCE012853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84244"/>
                <a:ext cx="9511679" cy="476415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 all three cases, compare the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larger of the two functions determines the solution to the recurrence. If 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solution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solution is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solution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These three cases do not cover all type of recurrences</a:t>
                </a:r>
              </a:p>
              <a:p>
                <a:pPr lvl="1"/>
                <a:r>
                  <a:rPr lang="en-US" dirty="0"/>
                  <a:t>Gap between case1 and 2: </a:t>
                </a:r>
              </a:p>
              <a:p>
                <a:pPr lvl="2"/>
                <a:r>
                  <a:rPr lang="en-US" dirty="0"/>
                  <a:t>f(n) must </a:t>
                </a:r>
                <a:r>
                  <a:rPr lang="en-US" dirty="0" err="1"/>
                  <a:t>polynomialy</a:t>
                </a:r>
                <a:r>
                  <a:rPr lang="en-US" dirty="0"/>
                  <a:t> be smaller, however it could be smaller but not </a:t>
                </a:r>
                <a:r>
                  <a:rPr lang="en-US" dirty="0" err="1"/>
                  <a:t>polynomially</a:t>
                </a:r>
                <a:endParaRPr lang="en-US" dirty="0"/>
              </a:p>
              <a:p>
                <a:pPr lvl="1"/>
                <a:r>
                  <a:rPr lang="en-US" dirty="0"/>
                  <a:t>Gap between case 2 and 3: </a:t>
                </a:r>
              </a:p>
              <a:p>
                <a:pPr lvl="2"/>
                <a:r>
                  <a:rPr lang="en-US" dirty="0"/>
                  <a:t>f(n) must </a:t>
                </a:r>
                <a:r>
                  <a:rPr lang="en-US" dirty="0" err="1"/>
                  <a:t>polynomialy</a:t>
                </a:r>
                <a:r>
                  <a:rPr lang="en-US" dirty="0"/>
                  <a:t> be larger, however it could be larger but not </a:t>
                </a:r>
                <a:r>
                  <a:rPr lang="en-US" dirty="0" err="1"/>
                  <a:t>polynomially</a:t>
                </a:r>
                <a:endParaRPr lang="en-US" dirty="0"/>
              </a:p>
              <a:p>
                <a:pPr lvl="1"/>
                <a:r>
                  <a:rPr 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If the function f(n) falls into one of these gaps, or if the regularity condition in case 3 fails to hold, you cannot use the master method to solve the recurrence.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3C5F6-C6EA-4D77-A250-CCE012853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84244"/>
                <a:ext cx="9511679" cy="4764156"/>
              </a:xfrm>
              <a:blipFill>
                <a:blip r:embed="rId2"/>
                <a:stretch>
                  <a:fillRect l="-256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A0C95-1904-435B-BFE7-A137B98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C1E6D-362D-4231-8A1B-1AAE81B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B27A-ED86-41BE-ABCA-4690019D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Master Theorem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3C140-9C74-4B56-A6DA-D35007D86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7404" y="2404382"/>
                <a:ext cx="8946541" cy="31085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err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err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err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err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err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</m:func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#(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)?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pt-BR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?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</m:func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𝒉𝒆𝒓𝒆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/>
                  <a:t>This condition is given in case 1: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The solution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So solution of our example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3C140-9C74-4B56-A6DA-D35007D86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7404" y="2404382"/>
                <a:ext cx="8946541" cy="3108523"/>
              </a:xfrm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49FCF-DC1E-4065-B392-8E7B21C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F3FD5-65CC-4C2B-A017-E9670AB5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2ED09B-CE4C-4459-9672-33632F4098BF}"/>
              </a:ext>
            </a:extLst>
          </p:cNvPr>
          <p:cNvGrpSpPr/>
          <p:nvPr/>
        </p:nvGrpSpPr>
        <p:grpSpPr>
          <a:xfrm>
            <a:off x="1199600" y="1793982"/>
            <a:ext cx="9792799" cy="423333"/>
            <a:chOff x="0" y="2497666"/>
            <a:chExt cx="2539999" cy="4233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681863-7857-4111-B524-01538A144ACD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23BAE8A4-CE2C-4724-8E4D-E992ED26C8C8}"/>
                    </a:ext>
                  </a:extLst>
                </p:cNvPr>
                <p:cNvSpPr txBox="1"/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pPr marL="0" lvl="0" indent="0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kern="12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func>
                        </m:sup>
                      </m:sSup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kern="1200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400" kern="12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kern="12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400" kern="1200" dirty="0"/>
                    <a:t> then </a:t>
                  </a:r>
                  <a14:m>
                    <m:oMath xmlns:m="http://schemas.openxmlformats.org/officeDocument/2006/math"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kern="120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1" i="1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2400" b="1" i="1" kern="1200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1" i="1" kern="1200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a14:m>
                  <a:endParaRPr lang="en-US" sz="2400" kern="1200" dirty="0"/>
                </a:p>
              </p:txBody>
            </p:sp>
          </mc:Choice>
          <mc:Fallback xmlns="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23BAE8A4-CE2C-4724-8E4D-E992ED26C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blipFill>
                  <a:blip r:embed="rId3"/>
                  <a:stretch>
                    <a:fillRect l="-1698" t="-24242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62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7DC1-2106-4DC3-A5B9-9EB4A0A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0390D-C325-43B1-8134-9063223FE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508949"/>
                <a:ext cx="8946541" cy="29837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? 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?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This condition is given in case 2: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The solution is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So solution of our example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0390D-C325-43B1-8134-9063223FE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508949"/>
                <a:ext cx="8946541" cy="2983746"/>
              </a:xfrm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C0A6-6D27-4ED9-B99A-4E6B79A2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7B2C5-BE85-45DC-94D0-F5B7C2B4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C5283-1B2B-44E7-89BD-608C1332526C}"/>
              </a:ext>
            </a:extLst>
          </p:cNvPr>
          <p:cNvGrpSpPr/>
          <p:nvPr/>
        </p:nvGrpSpPr>
        <p:grpSpPr>
          <a:xfrm>
            <a:off x="2094674" y="1634891"/>
            <a:ext cx="6965778" cy="687612"/>
            <a:chOff x="0" y="2497666"/>
            <a:chExt cx="2539999" cy="423333"/>
          </a:xfrm>
          <a:solidFill>
            <a:srgbClr val="00B0F0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418469-648B-4B2A-85BB-B4259368C54E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74235341-5A6F-44BC-B7B4-92867E17898C}"/>
                    </a:ext>
                  </a:extLst>
                </p:cNvPr>
                <p:cNvSpPr txBox="1"/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pPr lvl="0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400" dirty="0"/>
                    <a:t>then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2400" kern="1200" dirty="0"/>
                </a:p>
              </p:txBody>
            </p:sp>
          </mc:Choice>
          <mc:Fallback xmlns="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74235341-5A6F-44BC-B7B4-92867E178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blipFill>
                  <a:blip r:embed="rId3"/>
                  <a:stretch>
                    <a:fillRect l="-2385" b="-2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892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C85-E3DE-4F3A-A3A9-A1E6604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07730-2E82-4BBD-9808-655043B86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597425"/>
                <a:ext cx="8946541" cy="395577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𝟕𝟗𝟑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? 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𝟕𝟗𝟑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?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𝟕𝟗𝟑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This condition is given in case 3: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If regularity conditions hold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For sufficiently large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The solution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So solution of our example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𝒏𝒍𝒐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pt-BR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07730-2E82-4BBD-9808-655043B86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597425"/>
                <a:ext cx="8946541" cy="39557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BB4C-2FB8-4F8E-B001-DDD1E41C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FC96C-2E6E-4F9F-B9A5-68CE945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7201C4-BC97-4CAA-B1CD-E3C4F48FE4B1}"/>
              </a:ext>
            </a:extLst>
          </p:cNvPr>
          <p:cNvGrpSpPr/>
          <p:nvPr/>
        </p:nvGrpSpPr>
        <p:grpSpPr>
          <a:xfrm>
            <a:off x="978837" y="1351880"/>
            <a:ext cx="9792802" cy="1245545"/>
            <a:chOff x="0" y="2497666"/>
            <a:chExt cx="2539999" cy="423333"/>
          </a:xfrm>
          <a:solidFill>
            <a:srgbClr val="7030A0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3D7109-77CA-407D-AAC5-39B49857775A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4">
                  <a:extLst>
                    <a:ext uri="{FF2B5EF4-FFF2-40B4-BE49-F238E27FC236}">
                      <a16:creationId xmlns:a16="http://schemas.microsoft.com/office/drawing/2014/main" id="{7D0FC378-EF3D-4305-805E-A75367E2FA2A}"/>
                    </a:ext>
                  </a:extLst>
                </p:cNvPr>
                <p:cNvSpPr txBox="1"/>
                <p:nvPr/>
              </p:nvSpPr>
              <p:spPr>
                <a:xfrm>
                  <a:off x="13666" y="2511394"/>
                  <a:ext cx="2515201" cy="39853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r>
                    <a:rPr lang="en-US" sz="2000" dirty="0"/>
                    <a:t>if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func>
                        </m:sup>
                      </m:sSup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0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000" dirty="0"/>
                    <a:t>, and if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𝒄𝒇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>
                      <a:solidFill>
                        <a:srgbClr val="FFFF00"/>
                      </a:solidFill>
                    </a:rPr>
                    <a:t>  </a:t>
                  </a:r>
                  <a:r>
                    <a:rPr lang="en-US" sz="2000" dirty="0"/>
                    <a:t>for some constant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sz="2000" dirty="0"/>
                    <a:t> and all sufficiently large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sz="2000" dirty="0"/>
                    <a:t>, then </a:t>
                  </a:r>
                  <a14:m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: Rounded Corners 4">
                  <a:extLst>
                    <a:ext uri="{FF2B5EF4-FFF2-40B4-BE49-F238E27FC236}">
                      <a16:creationId xmlns:a16="http://schemas.microsoft.com/office/drawing/2014/main" id="{7D0FC378-EF3D-4305-805E-A75367E2F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6" y="2511394"/>
                  <a:ext cx="2515201" cy="398535"/>
                </a:xfrm>
                <a:prstGeom prst="rect">
                  <a:avLst/>
                </a:prstGeom>
                <a:blipFill>
                  <a:blip r:embed="rId3"/>
                  <a:stretch>
                    <a:fillRect l="-1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70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C85-E3DE-4F3A-A3A9-A1E6604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07730-2E82-4BBD-9808-655043B86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597425"/>
                <a:ext cx="8946541" cy="395577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err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This condition is given in case 2</a:t>
                </a:r>
                <a:endParaRPr lang="en-US" dirty="0"/>
              </a:p>
              <a:p>
                <a:pPr lvl="2"/>
                <a:r>
                  <a:rPr lang="en-US" dirty="0"/>
                  <a:t>So the solution is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07730-2E82-4BBD-9808-655043B86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597425"/>
                <a:ext cx="8946541" cy="39557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BB4C-2FB8-4F8E-B001-DDD1E41C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FC96C-2E6E-4F9F-B9A5-68CE945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D35118-1DE8-4161-A864-99E43017A5AB}"/>
              </a:ext>
            </a:extLst>
          </p:cNvPr>
          <p:cNvGrpSpPr/>
          <p:nvPr/>
        </p:nvGrpSpPr>
        <p:grpSpPr>
          <a:xfrm>
            <a:off x="2094674" y="1605012"/>
            <a:ext cx="6965778" cy="687612"/>
            <a:chOff x="0" y="2497666"/>
            <a:chExt cx="2539999" cy="423333"/>
          </a:xfrm>
          <a:solidFill>
            <a:srgbClr val="00B0F0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A5D17B-327E-45FE-B47E-D7B3F48E7E2A}"/>
                </a:ext>
              </a:extLst>
            </p:cNvPr>
            <p:cNvSpPr/>
            <p:nvPr/>
          </p:nvSpPr>
          <p:spPr>
            <a:xfrm>
              <a:off x="0" y="2497666"/>
              <a:ext cx="2539999" cy="423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4">
                  <a:extLst>
                    <a:ext uri="{FF2B5EF4-FFF2-40B4-BE49-F238E27FC236}">
                      <a16:creationId xmlns:a16="http://schemas.microsoft.com/office/drawing/2014/main" id="{F10DE1C9-BEA4-4500-8012-725B7ECB2B35}"/>
                    </a:ext>
                  </a:extLst>
                </p:cNvPr>
                <p:cNvSpPr txBox="1"/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" tIns="13970" rIns="20955" bIns="13970" numCol="1" spcCol="1270" anchor="ctr" anchorCtr="0">
                  <a:noAutofit/>
                </a:bodyPr>
                <a:lstStyle/>
                <a:p>
                  <a:pPr lvl="0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dirty="0">
                      <a:solidFill>
                        <a:srgbClr val="FFFF00"/>
                      </a:solidFill>
                    </a:rPr>
                    <a:t> </a:t>
                  </a:r>
                  <a:r>
                    <a:rPr lang="en-US" sz="2400" dirty="0"/>
                    <a:t>then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2400" kern="1200" dirty="0"/>
                </a:p>
              </p:txBody>
            </p:sp>
          </mc:Choice>
          <mc:Fallback xmlns="">
            <p:sp>
              <p:nvSpPr>
                <p:cNvPr id="12" name="Rectangle: Rounded Corners 4">
                  <a:extLst>
                    <a:ext uri="{FF2B5EF4-FFF2-40B4-BE49-F238E27FC236}">
                      <a16:creationId xmlns:a16="http://schemas.microsoft.com/office/drawing/2014/main" id="{F10DE1C9-BEA4-4500-8012-725B7ECB2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9" y="2510065"/>
                  <a:ext cx="2515201" cy="398535"/>
                </a:xfrm>
                <a:prstGeom prst="rect">
                  <a:avLst/>
                </a:prstGeom>
                <a:blipFill>
                  <a:blip r:embed="rId3"/>
                  <a:stretch>
                    <a:fillRect l="-2385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266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1511</TotalTime>
  <Words>1271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Solving Recursion</vt:lpstr>
      <vt:lpstr>Master Theorem</vt:lpstr>
      <vt:lpstr>Master Theorem</vt:lpstr>
      <vt:lpstr>Master Theorem - Explained</vt:lpstr>
      <vt:lpstr>Using Master Theorem – Example 1</vt:lpstr>
      <vt:lpstr>Example 2</vt:lpstr>
      <vt:lpstr>Example 3</vt:lpstr>
      <vt:lpstr>Example 5</vt:lpstr>
      <vt:lpstr>Example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156</cp:revision>
  <dcterms:created xsi:type="dcterms:W3CDTF">2020-04-04T05:11:36Z</dcterms:created>
  <dcterms:modified xsi:type="dcterms:W3CDTF">2020-04-25T17:11:20Z</dcterms:modified>
</cp:coreProperties>
</file>