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83" r:id="rId4"/>
    <p:sldId id="277" r:id="rId5"/>
    <p:sldId id="284" r:id="rId6"/>
    <p:sldId id="285" r:id="rId7"/>
    <p:sldId id="286" r:id="rId8"/>
    <p:sldId id="289" r:id="rId9"/>
    <p:sldId id="288" r:id="rId10"/>
    <p:sldId id="287" r:id="rId11"/>
    <p:sldId id="290" r:id="rId12"/>
    <p:sldId id="291" r:id="rId13"/>
    <p:sldId id="292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FD35F-B0FC-431E-BE8A-0B475131CD17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6E3DE7-FB0A-4B09-940E-E83802B02323}">
      <dgm:prSet phldrT="[Text]" custT="1"/>
      <dgm:spPr/>
      <dgm:t>
        <a:bodyPr/>
        <a:lstStyle/>
        <a:p>
          <a:r>
            <a:rPr lang="en-US" sz="2000" dirty="0"/>
            <a:t>Break the problem into a number of subproblems that are smaller instances of the same problem </a:t>
          </a:r>
        </a:p>
      </dgm:t>
    </dgm:pt>
    <dgm:pt modelId="{0BBCE5BD-5F63-47A8-9207-B2B89D971084}" type="parTrans" cxnId="{FFB5E3AB-1133-48C2-810C-B70AE6FBA52E}">
      <dgm:prSet/>
      <dgm:spPr/>
      <dgm:t>
        <a:bodyPr/>
        <a:lstStyle/>
        <a:p>
          <a:endParaRPr lang="en-US"/>
        </a:p>
      </dgm:t>
    </dgm:pt>
    <dgm:pt modelId="{6FC0B6A0-67EB-40A1-8A3D-00E744785B0C}" type="sibTrans" cxnId="{FFB5E3AB-1133-48C2-810C-B70AE6FBA52E}">
      <dgm:prSet/>
      <dgm:spPr/>
      <dgm:t>
        <a:bodyPr/>
        <a:lstStyle/>
        <a:p>
          <a:endParaRPr lang="en-US"/>
        </a:p>
      </dgm:t>
    </dgm:pt>
    <dgm:pt modelId="{6AD35641-F543-405D-832C-C7838D6F120D}">
      <dgm:prSet phldrT="[Text]"/>
      <dgm:spPr/>
      <dgm:t>
        <a:bodyPr/>
        <a:lstStyle/>
        <a:p>
          <a:pPr algn="l"/>
          <a:r>
            <a:rPr lang="en-US" dirty="0"/>
            <a:t>Conquer</a:t>
          </a:r>
        </a:p>
      </dgm:t>
    </dgm:pt>
    <dgm:pt modelId="{188C1A3C-39CB-4F6D-864A-9EA75469717D}" type="parTrans" cxnId="{11B6E300-61CC-49C9-A222-584808ACBF0F}">
      <dgm:prSet/>
      <dgm:spPr/>
      <dgm:t>
        <a:bodyPr/>
        <a:lstStyle/>
        <a:p>
          <a:endParaRPr lang="en-US"/>
        </a:p>
      </dgm:t>
    </dgm:pt>
    <dgm:pt modelId="{6880529E-315B-4322-8F85-97E278DDA163}" type="sibTrans" cxnId="{11B6E300-61CC-49C9-A222-584808ACBF0F}">
      <dgm:prSet/>
      <dgm:spPr/>
      <dgm:t>
        <a:bodyPr/>
        <a:lstStyle/>
        <a:p>
          <a:endParaRPr lang="en-US"/>
        </a:p>
      </dgm:t>
    </dgm:pt>
    <dgm:pt modelId="{D70EFC1D-EBAD-4D26-BE8C-69876907F80B}">
      <dgm:prSet phldrT="[Text]" custT="1"/>
      <dgm:spPr/>
      <dgm:t>
        <a:bodyPr/>
        <a:lstStyle/>
        <a:p>
          <a:r>
            <a:rPr lang="en-US" sz="2000" dirty="0"/>
            <a:t>Solve the sub-problems recursively. Solve the smallest problems directly</a:t>
          </a:r>
        </a:p>
      </dgm:t>
    </dgm:pt>
    <dgm:pt modelId="{35211134-A67E-40AA-9E92-01C9BF25615F}" type="parTrans" cxnId="{63815EC8-73F0-45B8-85C6-DA41999C5202}">
      <dgm:prSet/>
      <dgm:spPr/>
      <dgm:t>
        <a:bodyPr/>
        <a:lstStyle/>
        <a:p>
          <a:endParaRPr lang="en-US"/>
        </a:p>
      </dgm:t>
    </dgm:pt>
    <dgm:pt modelId="{E10C7CA7-E8E3-4B12-AC0E-2C15C198B73A}" type="sibTrans" cxnId="{63815EC8-73F0-45B8-85C6-DA41999C5202}">
      <dgm:prSet/>
      <dgm:spPr/>
      <dgm:t>
        <a:bodyPr/>
        <a:lstStyle/>
        <a:p>
          <a:endParaRPr lang="en-US"/>
        </a:p>
      </dgm:t>
    </dgm:pt>
    <dgm:pt modelId="{2FC8D3D1-DCE1-4E3F-BBEF-86CEC0B822CA}">
      <dgm:prSet phldrT="[Text]"/>
      <dgm:spPr/>
      <dgm:t>
        <a:bodyPr/>
        <a:lstStyle/>
        <a:p>
          <a:pPr algn="l"/>
          <a:r>
            <a:rPr lang="en-US" dirty="0"/>
            <a:t>Combine</a:t>
          </a:r>
        </a:p>
      </dgm:t>
    </dgm:pt>
    <dgm:pt modelId="{F615DE0B-982D-466D-98FD-21BA0411CFA7}" type="parTrans" cxnId="{CAA1DE52-7A1D-42E6-9685-0FC85D7EE191}">
      <dgm:prSet/>
      <dgm:spPr/>
      <dgm:t>
        <a:bodyPr/>
        <a:lstStyle/>
        <a:p>
          <a:endParaRPr lang="en-US"/>
        </a:p>
      </dgm:t>
    </dgm:pt>
    <dgm:pt modelId="{D1DE78AD-1117-42C6-8B51-D1EF6437236C}" type="sibTrans" cxnId="{CAA1DE52-7A1D-42E6-9685-0FC85D7EE191}">
      <dgm:prSet/>
      <dgm:spPr/>
      <dgm:t>
        <a:bodyPr/>
        <a:lstStyle/>
        <a:p>
          <a:endParaRPr lang="en-US"/>
        </a:p>
      </dgm:t>
    </dgm:pt>
    <dgm:pt modelId="{D0BA8EB0-8137-461B-839B-C269398FF2D7}">
      <dgm:prSet phldrT="[Text]" custT="1"/>
      <dgm:spPr/>
      <dgm:t>
        <a:bodyPr/>
        <a:lstStyle/>
        <a:p>
          <a:r>
            <a:rPr lang="en-US" sz="2000" dirty="0"/>
            <a:t>Combine the solutions to the subproblems into the solution for the original problem </a:t>
          </a:r>
        </a:p>
      </dgm:t>
    </dgm:pt>
    <dgm:pt modelId="{61F4E8DE-73CA-43AA-A727-468032E7CBEE}" type="parTrans" cxnId="{05E51AC2-9F02-4583-9C8A-17FE397874D4}">
      <dgm:prSet/>
      <dgm:spPr/>
      <dgm:t>
        <a:bodyPr/>
        <a:lstStyle/>
        <a:p>
          <a:endParaRPr lang="en-US"/>
        </a:p>
      </dgm:t>
    </dgm:pt>
    <dgm:pt modelId="{622189B4-EA16-4A1D-9E79-713952051668}" type="sibTrans" cxnId="{05E51AC2-9F02-4583-9C8A-17FE397874D4}">
      <dgm:prSet/>
      <dgm:spPr/>
      <dgm:t>
        <a:bodyPr/>
        <a:lstStyle/>
        <a:p>
          <a:endParaRPr lang="en-US"/>
        </a:p>
      </dgm:t>
    </dgm:pt>
    <dgm:pt modelId="{313D7EFA-EFDE-4781-883B-D547C678D988}">
      <dgm:prSet phldrT="[Text]"/>
      <dgm:spPr/>
      <dgm:t>
        <a:bodyPr/>
        <a:lstStyle/>
        <a:p>
          <a:pPr algn="l"/>
          <a:r>
            <a:rPr lang="en-US" dirty="0"/>
            <a:t>Divide</a:t>
          </a:r>
        </a:p>
      </dgm:t>
    </dgm:pt>
    <dgm:pt modelId="{5D923A6A-4EA4-46BB-93E3-F495D9C32D3B}" type="sibTrans" cxnId="{87F52436-4CC3-4C2B-B139-A882F18E0E96}">
      <dgm:prSet/>
      <dgm:spPr/>
      <dgm:t>
        <a:bodyPr/>
        <a:lstStyle/>
        <a:p>
          <a:endParaRPr lang="en-US"/>
        </a:p>
      </dgm:t>
    </dgm:pt>
    <dgm:pt modelId="{01568AFE-5066-4B61-BC32-073ECC49CB5B}" type="parTrans" cxnId="{87F52436-4CC3-4C2B-B139-A882F18E0E96}">
      <dgm:prSet/>
      <dgm:spPr/>
      <dgm:t>
        <a:bodyPr/>
        <a:lstStyle/>
        <a:p>
          <a:endParaRPr lang="en-US"/>
        </a:p>
      </dgm:t>
    </dgm:pt>
    <dgm:pt modelId="{1338887F-668F-49E5-915A-8363B1840EE6}" type="pres">
      <dgm:prSet presAssocID="{7A3FD35F-B0FC-431E-BE8A-0B475131CD17}" presName="Name0" presStyleCnt="0">
        <dgm:presLayoutVars>
          <dgm:dir/>
          <dgm:animLvl val="lvl"/>
          <dgm:resizeHandles val="exact"/>
        </dgm:presLayoutVars>
      </dgm:prSet>
      <dgm:spPr/>
    </dgm:pt>
    <dgm:pt modelId="{DA4825D8-462B-4277-86AE-38CB153EEC5D}" type="pres">
      <dgm:prSet presAssocID="{313D7EFA-EFDE-4781-883B-D547C678D988}" presName="linNode" presStyleCnt="0"/>
      <dgm:spPr/>
    </dgm:pt>
    <dgm:pt modelId="{E1AF05F6-1659-4BB3-BA63-AB3C44501A9B}" type="pres">
      <dgm:prSet presAssocID="{313D7EFA-EFDE-4781-883B-D547C678D988}" presName="parTx" presStyleLbl="revTx" presStyleIdx="0" presStyleCnt="3">
        <dgm:presLayoutVars>
          <dgm:chMax val="1"/>
          <dgm:bulletEnabled val="1"/>
        </dgm:presLayoutVars>
      </dgm:prSet>
      <dgm:spPr/>
    </dgm:pt>
    <dgm:pt modelId="{97A61158-BED0-429C-B707-D189D4B8BCA8}" type="pres">
      <dgm:prSet presAssocID="{313D7EFA-EFDE-4781-883B-D547C678D988}" presName="bracket" presStyleLbl="parChTrans1D1" presStyleIdx="0" presStyleCnt="3" custLinFactNeighborX="50079" custLinFactNeighborY="1564"/>
      <dgm:spPr/>
    </dgm:pt>
    <dgm:pt modelId="{E2AF5171-C7D2-462B-B21B-C893138DEA10}" type="pres">
      <dgm:prSet presAssocID="{313D7EFA-EFDE-4781-883B-D547C678D988}" presName="spH" presStyleCnt="0"/>
      <dgm:spPr/>
    </dgm:pt>
    <dgm:pt modelId="{31DF9FC2-EFF8-455A-B43A-EABFBB5BA119}" type="pres">
      <dgm:prSet presAssocID="{313D7EFA-EFDE-4781-883B-D547C678D988}" presName="desTx" presStyleLbl="node1" presStyleIdx="0" presStyleCnt="3">
        <dgm:presLayoutVars>
          <dgm:bulletEnabled val="1"/>
        </dgm:presLayoutVars>
      </dgm:prSet>
      <dgm:spPr/>
    </dgm:pt>
    <dgm:pt modelId="{AAD79765-AEDD-4C0E-96AB-95E7A40EF3FD}" type="pres">
      <dgm:prSet presAssocID="{5D923A6A-4EA4-46BB-93E3-F495D9C32D3B}" presName="spV" presStyleCnt="0"/>
      <dgm:spPr/>
    </dgm:pt>
    <dgm:pt modelId="{7B2AD57B-3DC6-463D-BF7E-3A118AA8BA57}" type="pres">
      <dgm:prSet presAssocID="{6AD35641-F543-405D-832C-C7838D6F120D}" presName="linNode" presStyleCnt="0"/>
      <dgm:spPr/>
    </dgm:pt>
    <dgm:pt modelId="{353F0D1D-86CA-46ED-8FA3-93861D10410B}" type="pres">
      <dgm:prSet presAssocID="{6AD35641-F543-405D-832C-C7838D6F120D}" presName="parTx" presStyleLbl="revTx" presStyleIdx="1" presStyleCnt="3">
        <dgm:presLayoutVars>
          <dgm:chMax val="1"/>
          <dgm:bulletEnabled val="1"/>
        </dgm:presLayoutVars>
      </dgm:prSet>
      <dgm:spPr/>
    </dgm:pt>
    <dgm:pt modelId="{1B906A54-01C8-49BA-B0EB-0BCD6228E5ED}" type="pres">
      <dgm:prSet presAssocID="{6AD35641-F543-405D-832C-C7838D6F120D}" presName="bracket" presStyleLbl="parChTrans1D1" presStyleIdx="1" presStyleCnt="3"/>
      <dgm:spPr/>
    </dgm:pt>
    <dgm:pt modelId="{7FD0159F-6222-4EF3-8825-9B3DF9A2A60F}" type="pres">
      <dgm:prSet presAssocID="{6AD35641-F543-405D-832C-C7838D6F120D}" presName="spH" presStyleCnt="0"/>
      <dgm:spPr/>
    </dgm:pt>
    <dgm:pt modelId="{FE9C9B33-084A-43F3-9BC9-BB858B3E5A1F}" type="pres">
      <dgm:prSet presAssocID="{6AD35641-F543-405D-832C-C7838D6F120D}" presName="desTx" presStyleLbl="node1" presStyleIdx="1" presStyleCnt="3">
        <dgm:presLayoutVars>
          <dgm:bulletEnabled val="1"/>
        </dgm:presLayoutVars>
      </dgm:prSet>
      <dgm:spPr/>
    </dgm:pt>
    <dgm:pt modelId="{CC01B5AE-2F82-4E17-AAC9-4E65D518F3B3}" type="pres">
      <dgm:prSet presAssocID="{6880529E-315B-4322-8F85-97E278DDA163}" presName="spV" presStyleCnt="0"/>
      <dgm:spPr/>
    </dgm:pt>
    <dgm:pt modelId="{7B428B7A-5DFC-4FC5-A253-9FC2BF48FAEF}" type="pres">
      <dgm:prSet presAssocID="{2FC8D3D1-DCE1-4E3F-BBEF-86CEC0B822CA}" presName="linNode" presStyleCnt="0"/>
      <dgm:spPr/>
    </dgm:pt>
    <dgm:pt modelId="{AAF3A896-C613-468F-B096-5563D5194314}" type="pres">
      <dgm:prSet presAssocID="{2FC8D3D1-DCE1-4E3F-BBEF-86CEC0B822CA}" presName="parTx" presStyleLbl="revTx" presStyleIdx="2" presStyleCnt="3">
        <dgm:presLayoutVars>
          <dgm:chMax val="1"/>
          <dgm:bulletEnabled val="1"/>
        </dgm:presLayoutVars>
      </dgm:prSet>
      <dgm:spPr/>
    </dgm:pt>
    <dgm:pt modelId="{7C3DC978-7D9D-4A5C-B8C8-5C01B6117F17}" type="pres">
      <dgm:prSet presAssocID="{2FC8D3D1-DCE1-4E3F-BBEF-86CEC0B822CA}" presName="bracket" presStyleLbl="parChTrans1D1" presStyleIdx="2" presStyleCnt="3"/>
      <dgm:spPr/>
    </dgm:pt>
    <dgm:pt modelId="{64A9C8F7-43FB-487A-95D3-C4FA01A370FA}" type="pres">
      <dgm:prSet presAssocID="{2FC8D3D1-DCE1-4E3F-BBEF-86CEC0B822CA}" presName="spH" presStyleCnt="0"/>
      <dgm:spPr/>
    </dgm:pt>
    <dgm:pt modelId="{41E90451-5A26-42B9-8B73-3B2E86E3C515}" type="pres">
      <dgm:prSet presAssocID="{2FC8D3D1-DCE1-4E3F-BBEF-86CEC0B822CA}" presName="desTx" presStyleLbl="node1" presStyleIdx="2" presStyleCnt="3">
        <dgm:presLayoutVars>
          <dgm:bulletEnabled val="1"/>
        </dgm:presLayoutVars>
      </dgm:prSet>
      <dgm:spPr/>
    </dgm:pt>
  </dgm:ptLst>
  <dgm:cxnLst>
    <dgm:cxn modelId="{11B6E300-61CC-49C9-A222-584808ACBF0F}" srcId="{7A3FD35F-B0FC-431E-BE8A-0B475131CD17}" destId="{6AD35641-F543-405D-832C-C7838D6F120D}" srcOrd="1" destOrd="0" parTransId="{188C1A3C-39CB-4F6D-864A-9EA75469717D}" sibTransId="{6880529E-315B-4322-8F85-97E278DDA163}"/>
    <dgm:cxn modelId="{87F52436-4CC3-4C2B-B139-A882F18E0E96}" srcId="{7A3FD35F-B0FC-431E-BE8A-0B475131CD17}" destId="{313D7EFA-EFDE-4781-883B-D547C678D988}" srcOrd="0" destOrd="0" parTransId="{01568AFE-5066-4B61-BC32-073ECC49CB5B}" sibTransId="{5D923A6A-4EA4-46BB-93E3-F495D9C32D3B}"/>
    <dgm:cxn modelId="{E5F32B3C-387C-4B87-8B3A-3BD1BE5571BE}" type="presOf" srcId="{D0BA8EB0-8137-461B-839B-C269398FF2D7}" destId="{41E90451-5A26-42B9-8B73-3B2E86E3C515}" srcOrd="0" destOrd="0" presId="urn:diagrams.loki3.com/BracketList"/>
    <dgm:cxn modelId="{CAA1DE52-7A1D-42E6-9685-0FC85D7EE191}" srcId="{7A3FD35F-B0FC-431E-BE8A-0B475131CD17}" destId="{2FC8D3D1-DCE1-4E3F-BBEF-86CEC0B822CA}" srcOrd="2" destOrd="0" parTransId="{F615DE0B-982D-466D-98FD-21BA0411CFA7}" sibTransId="{D1DE78AD-1117-42C6-8B51-D1EF6437236C}"/>
    <dgm:cxn modelId="{AE615C75-F6CA-48B0-AE16-33EB3CA601EA}" type="presOf" srcId="{313D7EFA-EFDE-4781-883B-D547C678D988}" destId="{E1AF05F6-1659-4BB3-BA63-AB3C44501A9B}" srcOrd="0" destOrd="0" presId="urn:diagrams.loki3.com/BracketList"/>
    <dgm:cxn modelId="{35131B7C-C800-4782-9B15-5B36DCB02FA0}" type="presOf" srcId="{D70EFC1D-EBAD-4D26-BE8C-69876907F80B}" destId="{FE9C9B33-084A-43F3-9BC9-BB858B3E5A1F}" srcOrd="0" destOrd="0" presId="urn:diagrams.loki3.com/BracketList"/>
    <dgm:cxn modelId="{47D65081-7C49-4ACE-A93F-4DC01B2F0F0C}" type="presOf" srcId="{6AD35641-F543-405D-832C-C7838D6F120D}" destId="{353F0D1D-86CA-46ED-8FA3-93861D10410B}" srcOrd="0" destOrd="0" presId="urn:diagrams.loki3.com/BracketList"/>
    <dgm:cxn modelId="{7B7EE291-F724-44FB-B4E6-732D90ED2E74}" type="presOf" srcId="{2FC8D3D1-DCE1-4E3F-BBEF-86CEC0B822CA}" destId="{AAF3A896-C613-468F-B096-5563D5194314}" srcOrd="0" destOrd="0" presId="urn:diagrams.loki3.com/BracketList"/>
    <dgm:cxn modelId="{D17FCD96-B8C7-483F-9A62-7AF3D88AE893}" type="presOf" srcId="{7A3FD35F-B0FC-431E-BE8A-0B475131CD17}" destId="{1338887F-668F-49E5-915A-8363B1840EE6}" srcOrd="0" destOrd="0" presId="urn:diagrams.loki3.com/BracketList"/>
    <dgm:cxn modelId="{FFB5E3AB-1133-48C2-810C-B70AE6FBA52E}" srcId="{313D7EFA-EFDE-4781-883B-D547C678D988}" destId="{466E3DE7-FB0A-4B09-940E-E83802B02323}" srcOrd="0" destOrd="0" parTransId="{0BBCE5BD-5F63-47A8-9207-B2B89D971084}" sibTransId="{6FC0B6A0-67EB-40A1-8A3D-00E744785B0C}"/>
    <dgm:cxn modelId="{05E51AC2-9F02-4583-9C8A-17FE397874D4}" srcId="{2FC8D3D1-DCE1-4E3F-BBEF-86CEC0B822CA}" destId="{D0BA8EB0-8137-461B-839B-C269398FF2D7}" srcOrd="0" destOrd="0" parTransId="{61F4E8DE-73CA-43AA-A727-468032E7CBEE}" sibTransId="{622189B4-EA16-4A1D-9E79-713952051668}"/>
    <dgm:cxn modelId="{12F6D8C2-FEBA-4733-8EEF-40D7BF9B41D0}" type="presOf" srcId="{466E3DE7-FB0A-4B09-940E-E83802B02323}" destId="{31DF9FC2-EFF8-455A-B43A-EABFBB5BA119}" srcOrd="0" destOrd="0" presId="urn:diagrams.loki3.com/BracketList"/>
    <dgm:cxn modelId="{63815EC8-73F0-45B8-85C6-DA41999C5202}" srcId="{6AD35641-F543-405D-832C-C7838D6F120D}" destId="{D70EFC1D-EBAD-4D26-BE8C-69876907F80B}" srcOrd="0" destOrd="0" parTransId="{35211134-A67E-40AA-9E92-01C9BF25615F}" sibTransId="{E10C7CA7-E8E3-4B12-AC0E-2C15C198B73A}"/>
    <dgm:cxn modelId="{12FEA80D-9E8B-441D-8292-430720BC3B27}" type="presParOf" srcId="{1338887F-668F-49E5-915A-8363B1840EE6}" destId="{DA4825D8-462B-4277-86AE-38CB153EEC5D}" srcOrd="0" destOrd="0" presId="urn:diagrams.loki3.com/BracketList"/>
    <dgm:cxn modelId="{6BD1F893-F7C7-4597-88EA-1C7DAAF94515}" type="presParOf" srcId="{DA4825D8-462B-4277-86AE-38CB153EEC5D}" destId="{E1AF05F6-1659-4BB3-BA63-AB3C44501A9B}" srcOrd="0" destOrd="0" presId="urn:diagrams.loki3.com/BracketList"/>
    <dgm:cxn modelId="{89858258-BEA3-4121-BEEC-142F2D599271}" type="presParOf" srcId="{DA4825D8-462B-4277-86AE-38CB153EEC5D}" destId="{97A61158-BED0-429C-B707-D189D4B8BCA8}" srcOrd="1" destOrd="0" presId="urn:diagrams.loki3.com/BracketList"/>
    <dgm:cxn modelId="{2D888792-8438-43EF-B738-1B0DA7E2C127}" type="presParOf" srcId="{DA4825D8-462B-4277-86AE-38CB153EEC5D}" destId="{E2AF5171-C7D2-462B-B21B-C893138DEA10}" srcOrd="2" destOrd="0" presId="urn:diagrams.loki3.com/BracketList"/>
    <dgm:cxn modelId="{F9D0C7FC-0FF0-44D6-8559-B6233E8AEDAD}" type="presParOf" srcId="{DA4825D8-462B-4277-86AE-38CB153EEC5D}" destId="{31DF9FC2-EFF8-455A-B43A-EABFBB5BA119}" srcOrd="3" destOrd="0" presId="urn:diagrams.loki3.com/BracketList"/>
    <dgm:cxn modelId="{C2D123F0-C0AF-4586-9B22-E6B25633859C}" type="presParOf" srcId="{1338887F-668F-49E5-915A-8363B1840EE6}" destId="{AAD79765-AEDD-4C0E-96AB-95E7A40EF3FD}" srcOrd="1" destOrd="0" presId="urn:diagrams.loki3.com/BracketList"/>
    <dgm:cxn modelId="{155D3E23-2237-4884-B071-6F35B8F17459}" type="presParOf" srcId="{1338887F-668F-49E5-915A-8363B1840EE6}" destId="{7B2AD57B-3DC6-463D-BF7E-3A118AA8BA57}" srcOrd="2" destOrd="0" presId="urn:diagrams.loki3.com/BracketList"/>
    <dgm:cxn modelId="{EE65019B-AB4C-4ADA-91C9-692D12ACE21D}" type="presParOf" srcId="{7B2AD57B-3DC6-463D-BF7E-3A118AA8BA57}" destId="{353F0D1D-86CA-46ED-8FA3-93861D10410B}" srcOrd="0" destOrd="0" presId="urn:diagrams.loki3.com/BracketList"/>
    <dgm:cxn modelId="{1A16E5DE-2A2D-4529-B8A2-93B29913BC5D}" type="presParOf" srcId="{7B2AD57B-3DC6-463D-BF7E-3A118AA8BA57}" destId="{1B906A54-01C8-49BA-B0EB-0BCD6228E5ED}" srcOrd="1" destOrd="0" presId="urn:diagrams.loki3.com/BracketList"/>
    <dgm:cxn modelId="{7FC0FA4C-A5F8-4645-947A-FE3662AB7095}" type="presParOf" srcId="{7B2AD57B-3DC6-463D-BF7E-3A118AA8BA57}" destId="{7FD0159F-6222-4EF3-8825-9B3DF9A2A60F}" srcOrd="2" destOrd="0" presId="urn:diagrams.loki3.com/BracketList"/>
    <dgm:cxn modelId="{48F5BC6E-B8C5-498A-A994-463E8685E446}" type="presParOf" srcId="{7B2AD57B-3DC6-463D-BF7E-3A118AA8BA57}" destId="{FE9C9B33-084A-43F3-9BC9-BB858B3E5A1F}" srcOrd="3" destOrd="0" presId="urn:diagrams.loki3.com/BracketList"/>
    <dgm:cxn modelId="{F8B5CE66-BDA4-42AE-839F-C46454A883B1}" type="presParOf" srcId="{1338887F-668F-49E5-915A-8363B1840EE6}" destId="{CC01B5AE-2F82-4E17-AAC9-4E65D518F3B3}" srcOrd="3" destOrd="0" presId="urn:diagrams.loki3.com/BracketList"/>
    <dgm:cxn modelId="{07791D42-7D9A-44CA-82D7-AD6EB6ED03CE}" type="presParOf" srcId="{1338887F-668F-49E5-915A-8363B1840EE6}" destId="{7B428B7A-5DFC-4FC5-A253-9FC2BF48FAEF}" srcOrd="4" destOrd="0" presId="urn:diagrams.loki3.com/BracketList"/>
    <dgm:cxn modelId="{0E93CE20-A5C4-4F50-8C09-BBDCFA95504B}" type="presParOf" srcId="{7B428B7A-5DFC-4FC5-A253-9FC2BF48FAEF}" destId="{AAF3A896-C613-468F-B096-5563D5194314}" srcOrd="0" destOrd="0" presId="urn:diagrams.loki3.com/BracketList"/>
    <dgm:cxn modelId="{88EA96DA-F41E-4608-B3C7-F73BE14534DE}" type="presParOf" srcId="{7B428B7A-5DFC-4FC5-A253-9FC2BF48FAEF}" destId="{7C3DC978-7D9D-4A5C-B8C8-5C01B6117F17}" srcOrd="1" destOrd="0" presId="urn:diagrams.loki3.com/BracketList"/>
    <dgm:cxn modelId="{56BCD2FC-B625-4851-ACE3-04045BEBB299}" type="presParOf" srcId="{7B428B7A-5DFC-4FC5-A253-9FC2BF48FAEF}" destId="{64A9C8F7-43FB-487A-95D3-C4FA01A370FA}" srcOrd="2" destOrd="0" presId="urn:diagrams.loki3.com/BracketList"/>
    <dgm:cxn modelId="{5E462648-BE97-4D22-AC6A-D9E56CABA8AF}" type="presParOf" srcId="{7B428B7A-5DFC-4FC5-A253-9FC2BF48FAEF}" destId="{41E90451-5A26-42B9-8B73-3B2E86E3C5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05F6-1659-4BB3-BA63-AB3C44501A9B}">
      <dsp:nvSpPr>
        <dsp:cNvPr id="0" name=""/>
        <dsp:cNvSpPr/>
      </dsp:nvSpPr>
      <dsp:spPr>
        <a:xfrm>
          <a:off x="0" y="1377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Divide</a:t>
          </a:r>
        </a:p>
      </dsp:txBody>
      <dsp:txXfrm>
        <a:off x="0" y="1377333"/>
        <a:ext cx="2922104" cy="792000"/>
      </dsp:txXfrm>
    </dsp:sp>
    <dsp:sp modelId="{97A61158-BED0-429C-B707-D189D4B8BCA8}">
      <dsp:nvSpPr>
        <dsp:cNvPr id="0" name=""/>
        <dsp:cNvSpPr/>
      </dsp:nvSpPr>
      <dsp:spPr>
        <a:xfrm>
          <a:off x="3039173" y="1389720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9FC2-EFF8-455A-B43A-EABFBB5BA119}">
      <dsp:nvSpPr>
        <dsp:cNvPr id="0" name=""/>
        <dsp:cNvSpPr/>
      </dsp:nvSpPr>
      <dsp:spPr>
        <a:xfrm>
          <a:off x="3740293" y="1377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Break the problem into a number of subproblems that are smaller instances of the same problem </a:t>
          </a:r>
        </a:p>
      </dsp:txBody>
      <dsp:txXfrm>
        <a:off x="3740293" y="1377333"/>
        <a:ext cx="7948123" cy="792000"/>
      </dsp:txXfrm>
    </dsp:sp>
    <dsp:sp modelId="{353F0D1D-86CA-46ED-8FA3-93861D10410B}">
      <dsp:nvSpPr>
        <dsp:cNvPr id="0" name=""/>
        <dsp:cNvSpPr/>
      </dsp:nvSpPr>
      <dsp:spPr>
        <a:xfrm>
          <a:off x="0" y="2313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Conquer</a:t>
          </a:r>
        </a:p>
      </dsp:txBody>
      <dsp:txXfrm>
        <a:off x="0" y="2313333"/>
        <a:ext cx="2922104" cy="792000"/>
      </dsp:txXfrm>
    </dsp:sp>
    <dsp:sp modelId="{1B906A54-01C8-49BA-B0EB-0BCD6228E5ED}">
      <dsp:nvSpPr>
        <dsp:cNvPr id="0" name=""/>
        <dsp:cNvSpPr/>
      </dsp:nvSpPr>
      <dsp:spPr>
        <a:xfrm>
          <a:off x="2922104" y="2313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C9B33-084A-43F3-9BC9-BB858B3E5A1F}">
      <dsp:nvSpPr>
        <dsp:cNvPr id="0" name=""/>
        <dsp:cNvSpPr/>
      </dsp:nvSpPr>
      <dsp:spPr>
        <a:xfrm>
          <a:off x="3740293" y="2313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Solve the sub-problems recursively. Solve the smallest problems directly</a:t>
          </a:r>
        </a:p>
      </dsp:txBody>
      <dsp:txXfrm>
        <a:off x="3740293" y="2313333"/>
        <a:ext cx="7948123" cy="792000"/>
      </dsp:txXfrm>
    </dsp:sp>
    <dsp:sp modelId="{AAF3A896-C613-468F-B096-5563D5194314}">
      <dsp:nvSpPr>
        <dsp:cNvPr id="0" name=""/>
        <dsp:cNvSpPr/>
      </dsp:nvSpPr>
      <dsp:spPr>
        <a:xfrm>
          <a:off x="0" y="3249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Combine</a:t>
          </a:r>
        </a:p>
      </dsp:txBody>
      <dsp:txXfrm>
        <a:off x="0" y="3249333"/>
        <a:ext cx="2922104" cy="792000"/>
      </dsp:txXfrm>
    </dsp:sp>
    <dsp:sp modelId="{7C3DC978-7D9D-4A5C-B8C8-5C01B6117F17}">
      <dsp:nvSpPr>
        <dsp:cNvPr id="0" name=""/>
        <dsp:cNvSpPr/>
      </dsp:nvSpPr>
      <dsp:spPr>
        <a:xfrm>
          <a:off x="2922104" y="3249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90451-5A26-42B9-8B73-3B2E86E3C515}">
      <dsp:nvSpPr>
        <dsp:cNvPr id="0" name=""/>
        <dsp:cNvSpPr/>
      </dsp:nvSpPr>
      <dsp:spPr>
        <a:xfrm>
          <a:off x="3740293" y="3249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 the solutions to the subproblems into the solution for the original problem </a:t>
          </a:r>
        </a:p>
      </dsp:txBody>
      <dsp:txXfrm>
        <a:off x="3740293" y="3249333"/>
        <a:ext cx="7948123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F05A-DEF3-482B-BC8A-F6026E3B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2DFC3-421B-46E9-9DF2-D1BBA2033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451" y="2920388"/>
                <a:ext cx="8946541" cy="2390838"/>
              </a:xfrm>
            </p:spPr>
            <p:txBody>
              <a:bodyPr/>
              <a:lstStyle/>
              <a:p>
                <a:r>
                  <a:rPr lang="en-US" b="1" dirty="0"/>
                  <a:t>Initialization: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Prior to the first iteration of the loop,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No values lie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No values lie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Line 1 satisfies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baseline="300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𝒓𝒅</m:t>
                    </m:r>
                  </m:oMath>
                </a14:m>
                <a:r>
                  <a:rPr lang="en-US" dirty="0"/>
                  <a:t> condition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2DFC3-421B-46E9-9DF2-D1BBA2033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51" y="2920388"/>
                <a:ext cx="8946541" cy="2390838"/>
              </a:xfrm>
              <a:blipFill>
                <a:blip r:embed="rId2"/>
                <a:stretch>
                  <a:fillRect l="-341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2BB70-9A14-4062-9321-6948E186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96F4F-3DFF-4D83-B7E0-0233BEF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F8731-62D9-4D81-B19D-801BFA7F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94" y="1627924"/>
            <a:ext cx="4121253" cy="1292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27691-A01F-45BF-A440-A6DFF26B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11" y="4314761"/>
            <a:ext cx="2683770" cy="239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41A5C-30D7-4E88-B8A2-6F3D92C1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45" y="1206803"/>
            <a:ext cx="2954255" cy="54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6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F05A-DEF3-482B-BC8A-F6026E3B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2DFC3-421B-46E9-9DF2-D1BBA2033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451" y="2431209"/>
                <a:ext cx="8482815" cy="23908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Maintenance: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as in (a) </a:t>
                </a:r>
              </a:p>
              <a:p>
                <a:pPr lvl="2"/>
                <a:r>
                  <a:rPr lang="en-US" sz="1800" dirty="0"/>
                  <a:t>The loop increments I</a:t>
                </a:r>
              </a:p>
              <a:p>
                <a:pPr lvl="2"/>
                <a:r>
                  <a:rPr lang="en-US" sz="1800" dirty="0"/>
                  <a:t>Swaps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and then increment j</a:t>
                </a:r>
              </a:p>
              <a:p>
                <a:pPr lvl="2"/>
                <a:r>
                  <a:rPr lang="en-US" sz="1800" dirty="0"/>
                  <a:t>Condition 1 holds: due to swapping,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Condition 2 holds: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/>
                  <a:t> due to swapping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r>
                  <a:rPr lang="en-US" dirty="0"/>
                  <a:t>, as in (b), line 4 becomes false and only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is incremented. Value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is exchanged with itself at line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2DFC3-421B-46E9-9DF2-D1BBA2033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51" y="2431209"/>
                <a:ext cx="8482815" cy="2390838"/>
              </a:xfrm>
              <a:blipFill>
                <a:blip r:embed="rId2"/>
                <a:stretch>
                  <a:fillRect l="-144" t="-3061"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2BB70-9A14-4062-9321-6948E186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96F4F-3DFF-4D83-B7E0-0233BEF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F8731-62D9-4D81-B19D-801BFA7F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326" y="1267024"/>
            <a:ext cx="4121253" cy="1292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27691-A01F-45BF-A440-A6DFF26B8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43" y="4619394"/>
            <a:ext cx="2362138" cy="2104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A1BA5-E037-45EB-811C-13B0A131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266" y="1206803"/>
            <a:ext cx="2954255" cy="54987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A6EFE1-C25D-4442-B586-CD27A3FD58AC}"/>
              </a:ext>
            </a:extLst>
          </p:cNvPr>
          <p:cNvSpPr/>
          <p:nvPr/>
        </p:nvSpPr>
        <p:spPr>
          <a:xfrm>
            <a:off x="2324780" y="5237033"/>
            <a:ext cx="38507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type of induction this is?</a:t>
            </a:r>
          </a:p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Strong or weak?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60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F05A-DEF3-482B-BC8A-F6026E3B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DFC3-421B-46E9-9DF2-D1BBA203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51" y="2431209"/>
            <a:ext cx="8482815" cy="23908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Termination: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 termination j=r.</a:t>
            </a:r>
          </a:p>
          <a:p>
            <a:pPr lvl="1"/>
            <a:r>
              <a:rPr lang="en-US" dirty="0"/>
              <a:t>Every entry in the array is in once of the three sets as given by loop invariant</a:t>
            </a:r>
          </a:p>
          <a:p>
            <a:pPr lvl="2"/>
            <a:r>
              <a:rPr lang="en-US" dirty="0"/>
              <a:t>Values less than or equal to x</a:t>
            </a:r>
          </a:p>
          <a:p>
            <a:pPr lvl="2"/>
            <a:r>
              <a:rPr lang="en-US" dirty="0"/>
              <a:t>Values greater than x</a:t>
            </a:r>
          </a:p>
          <a:p>
            <a:pPr lvl="2"/>
            <a:r>
              <a:rPr lang="en-US" dirty="0"/>
              <a:t>Singleton set containing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2BB70-9A14-4062-9321-6948E186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96F4F-3DFF-4D83-B7E0-0233BEF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F8731-62D9-4D81-B19D-801BFA7F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26" y="1267024"/>
            <a:ext cx="4121253" cy="1292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27691-A01F-45BF-A440-A6DFF26B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4619394"/>
            <a:ext cx="2362138" cy="2104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A1BA5-E037-45EB-811C-13B0A1313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266" y="1206803"/>
            <a:ext cx="2954255" cy="54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F7D8-2239-4E76-94F1-C0C98E6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of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2FC7D-6D95-4563-A60D-54F823F1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4DF0-BECC-42FB-9F89-889F7CB0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2F151D-62C4-4F87-AD99-D3F992EF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035" y="1951672"/>
            <a:ext cx="3419059" cy="147732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Quick_Sort(A, p, r):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&lt; r: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q = Partition(A, p, r)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Quick_Sort(A, p, q-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Quick_Sort(A, q+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r)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F2EE845-132D-4872-8AAC-F0E64F90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035" y="3583027"/>
            <a:ext cx="3419059" cy="258532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Partition(A, p, r):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x = A[r]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 = p-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(p, r):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A[j] &lt;= x: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i = i+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A[i], A[j] = A[j], A[i]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A[i+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A[r] = A[r], A[i+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F8A5DB1-114E-4EE3-8432-7D3396B3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217" y="3583027"/>
            <a:ext cx="3008243" cy="23083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Driver code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Quick_Sort(A, p, r-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"Array after quick sort..:"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4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/>
              <a:t>The Quick Sort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Application of </a:t>
            </a:r>
            <a:r>
              <a:rPr lang="fr-FR" b="1" dirty="0" err="1"/>
              <a:t>Divide</a:t>
            </a:r>
            <a:r>
              <a:rPr lang="fr-FR" b="1" dirty="0"/>
              <a:t> and </a:t>
            </a:r>
            <a:r>
              <a:rPr lang="fr-FR" b="1" dirty="0" err="1"/>
              <a:t>conquer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19D3-8464-457D-A448-D37091A4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AD206-8A30-4F23-AA8C-C8A9D935B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Quicksort has worst case running time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Its average case running time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dirty="0"/>
                  <a:t> with small constants</a:t>
                </a:r>
              </a:p>
              <a:p>
                <a:pPr lvl="1"/>
                <a:r>
                  <a:rPr lang="en-US" dirty="0"/>
                  <a:t>Hence is usually best choice for sorting</a:t>
                </a:r>
              </a:p>
              <a:p>
                <a:pPr lvl="1"/>
                <a:r>
                  <a:rPr lang="en-US" dirty="0"/>
                  <a:t>It is </a:t>
                </a:r>
                <a:r>
                  <a:rPr lang="en-US" dirty="0" err="1"/>
                  <a:t>inplace</a:t>
                </a:r>
                <a:r>
                  <a:rPr lang="en-US" dirty="0"/>
                  <a:t> sorting technique</a:t>
                </a:r>
              </a:p>
              <a:p>
                <a:pPr lvl="1"/>
                <a:r>
                  <a:rPr lang="en-US" dirty="0"/>
                  <a:t>It works well in virtual environment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AD206-8A30-4F23-AA8C-C8A9D935B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5740C-4709-49D8-A72A-A8D145FD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79EFE-DF16-4AB8-A2DF-5D2C841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0398-7B3F-4DE7-B5E9-0847D3A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63E-DE92-47D6-B3F3-24EFE8CE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81857"/>
            <a:ext cx="8946541" cy="4195481"/>
          </a:xfrm>
        </p:spPr>
        <p:txBody>
          <a:bodyPr/>
          <a:lstStyle/>
          <a:p>
            <a:r>
              <a:rPr lang="en-US" dirty="0"/>
              <a:t>Divide-n-Conquer consists of three phases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B088-9DB9-4C09-8A90-CEA4E99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5CC7-DE84-47CC-BFA6-77468AF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19976C-86FF-48EA-A84A-FDAE012E2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39032"/>
              </p:ext>
            </p:extLst>
          </p:nvPr>
        </p:nvGraphicFramePr>
        <p:xfrm>
          <a:off x="251791" y="1152983"/>
          <a:ext cx="116884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A001-D75F-41AA-874F-B8A933B3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6031-0EB4-4404-BE25-220D807A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21A21-94A3-4BC5-9580-5073F012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48A908-3856-4DC1-87AF-DDCA2EF9705A}"/>
                  </a:ext>
                </a:extLst>
              </p:cNvPr>
              <p:cNvSpPr/>
              <p:nvPr/>
            </p:nvSpPr>
            <p:spPr>
              <a:xfrm>
                <a:off x="3101875" y="1458645"/>
                <a:ext cx="7669763" cy="1841145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the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partition the array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Partition the given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into three subarrays </a:t>
                </a:r>
              </a:p>
              <a:p>
                <a:pPr lvl="3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Every element of left subarray is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Every element of right subarray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48A908-3856-4DC1-87AF-DDCA2EF97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75" y="1458645"/>
                <a:ext cx="7669763" cy="184114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BD88A3-C297-4973-A013-2D1E544B4D5B}"/>
              </a:ext>
            </a:extLst>
          </p:cNvPr>
          <p:cNvSpPr/>
          <p:nvPr/>
        </p:nvSpPr>
        <p:spPr>
          <a:xfrm>
            <a:off x="1060174" y="1458645"/>
            <a:ext cx="2041701" cy="1841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8C7AB17-8377-42D9-92DA-344F1BDBAFA0}"/>
                  </a:ext>
                </a:extLst>
              </p:cNvPr>
              <p:cNvSpPr/>
              <p:nvPr/>
            </p:nvSpPr>
            <p:spPr>
              <a:xfrm>
                <a:off x="3101875" y="3651879"/>
                <a:ext cx="7669763" cy="963295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Sort the two subarrays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using recursive calls to quick sort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8C7AB17-8377-42D9-92DA-344F1BDBA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75" y="3651879"/>
                <a:ext cx="7669763" cy="963295"/>
              </a:xfrm>
              <a:prstGeom prst="roundRect">
                <a:avLst/>
              </a:prstGeom>
              <a:blipFill>
                <a:blip r:embed="rId3"/>
                <a:stretch>
                  <a:fillRect r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732FCC-E5C7-410C-B05C-D061F8F84BAA}"/>
              </a:ext>
            </a:extLst>
          </p:cNvPr>
          <p:cNvSpPr/>
          <p:nvPr/>
        </p:nvSpPr>
        <p:spPr>
          <a:xfrm>
            <a:off x="1060174" y="3651879"/>
            <a:ext cx="2041701" cy="9632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3DD826-C0F8-4BCF-8FF6-FB8CDEE88A0E}"/>
                  </a:ext>
                </a:extLst>
              </p:cNvPr>
              <p:cNvSpPr/>
              <p:nvPr/>
            </p:nvSpPr>
            <p:spPr>
              <a:xfrm>
                <a:off x="3101875" y="4999353"/>
                <a:ext cx="7669763" cy="963295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Subarrays are sorted in CONQUER phase so no work is required in this phase i.e.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is already sorted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3DD826-C0F8-4BCF-8FF6-FB8CDEE88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75" y="4999353"/>
                <a:ext cx="7669763" cy="96329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9A7D5D-D186-4770-AB69-E8555BAFDC79}"/>
              </a:ext>
            </a:extLst>
          </p:cNvPr>
          <p:cNvSpPr/>
          <p:nvPr/>
        </p:nvSpPr>
        <p:spPr>
          <a:xfrm>
            <a:off x="1060174" y="4999353"/>
            <a:ext cx="2041701" cy="9632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4259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C787-6265-4E50-9D23-F590EB57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Quicksort (QS)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EBC640D-D088-474C-A43A-22EE9AFF6F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9858679"/>
                  </p:ext>
                </p:extLst>
              </p:nvPr>
            </p:nvGraphicFramePr>
            <p:xfrm>
              <a:off x="8232984" y="2349023"/>
              <a:ext cx="3256651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275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3016376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𝑃𝑎𝑟𝑡𝑖𝑡𝑖𝑜𝑛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EBC640D-D088-474C-A43A-22EE9AFF6F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9858679"/>
                  </p:ext>
                </p:extLst>
              </p:nvPr>
            </p:nvGraphicFramePr>
            <p:xfrm>
              <a:off x="8232984" y="2349023"/>
              <a:ext cx="3256651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275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3016376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108197" r="-1282051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5" t="-108197" r="-806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208197" r="-128205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5" t="-208197" r="-80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308197" r="-1282051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5" t="-308197" r="-806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408197" r="-1282051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5" t="-408197" r="-806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4510C-63F1-4CFC-B775-1869174B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AF11D-0B1F-4C6D-92F2-4F4ADFAB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BB2E0B-68FE-4293-882C-62D8082846FD}"/>
              </a:ext>
            </a:extLst>
          </p:cNvPr>
          <p:cNvSpPr txBox="1">
            <a:spLocks/>
          </p:cNvSpPr>
          <p:nvPr/>
        </p:nvSpPr>
        <p:spPr>
          <a:xfrm>
            <a:off x="985023" y="2349023"/>
            <a:ext cx="653234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At line 1, QS checks if there are more than 0 elements in the array</a:t>
            </a:r>
          </a:p>
          <a:p>
            <a:r>
              <a:rPr lang="en-US" dirty="0"/>
              <a:t>Partition sub-routine breaks the array into two parts</a:t>
            </a:r>
          </a:p>
          <a:p>
            <a:r>
              <a:rPr lang="en-US" dirty="0"/>
              <a:t>QS recursively solves the left part of array and right part of array</a:t>
            </a:r>
          </a:p>
          <a:p>
            <a:r>
              <a:rPr lang="en-US" dirty="0"/>
              <a:t>The sorting logic lies in Partition part.</a:t>
            </a:r>
          </a:p>
        </p:txBody>
      </p:sp>
    </p:spTree>
    <p:extLst>
      <p:ext uri="{BB962C8B-B14F-4D97-AF65-F5344CB8AC3E}">
        <p14:creationId xmlns:p14="http://schemas.microsoft.com/office/powerpoint/2010/main" val="413154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95E-005F-4F38-95A4-767A092E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F43508C0-10CD-4E10-9EEC-B3FE87FD01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7389240"/>
                  </p:ext>
                </p:extLst>
              </p:nvPr>
            </p:nvGraphicFramePr>
            <p:xfrm>
              <a:off x="7710986" y="2189181"/>
              <a:ext cx="3760235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6616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213619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F43508C0-10CD-4E10-9EEC-B3FE87FD01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7389240"/>
                  </p:ext>
                </p:extLst>
              </p:nvPr>
            </p:nvGraphicFramePr>
            <p:xfrm>
              <a:off x="7710986" y="2189181"/>
              <a:ext cx="3760235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6616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213619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108197" r="-59111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108197" r="-758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208197" r="-59111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208197" r="-758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308197" r="-591111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308197" r="-758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415000" r="-59111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415000" r="-758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506557" r="-5911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506557" r="-75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606557" r="-5911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606557" r="-75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706557" r="-5911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706557" r="-75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806557" r="-5911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35" t="-806557" r="-75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422BD-A9A9-4189-9822-DCED977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ACED-61CC-4AC6-951A-971A943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B583EDF-0D7B-46F8-BE57-4EA25B3013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772" y="1667193"/>
                <a:ext cx="6634975" cy="4614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Line 1 copies the last array element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2 the index I starts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element</a:t>
                </a:r>
              </a:p>
              <a:p>
                <a:r>
                  <a:rPr lang="en-US" dirty="0"/>
                  <a:t>Line 3 the loop iterates from first element to second last element of the array</a:t>
                </a:r>
              </a:p>
              <a:p>
                <a:pPr lvl="1"/>
                <a:r>
                  <a:rPr lang="en-US" dirty="0"/>
                  <a:t>If the indexed element is less than or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incremented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array element is exchanged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</a:t>
                </a:r>
              </a:p>
              <a:p>
                <a:r>
                  <a:rPr lang="en-US" dirty="0"/>
                  <a:t>The process continues and at end of loop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is exchanged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element. Line 7 puts the pivot element to its correct position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returned which is partition point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B583EDF-0D7B-46F8-BE57-4EA25B30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2" y="1667193"/>
                <a:ext cx="6634975" cy="4614337"/>
              </a:xfrm>
              <a:prstGeom prst="rect">
                <a:avLst/>
              </a:prstGeom>
              <a:blipFill>
                <a:blip r:embed="rId3"/>
                <a:stretch>
                  <a:fillRect l="-367" t="-661" b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0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6CA8-792F-4E6A-993D-C1E5A70B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95D1F-0AB8-4CF7-9C3E-FEBE7D63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BB5E3-44B4-4276-90E9-878874FB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72A8A-CAC2-431B-AD31-BD784686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99" y="1206803"/>
            <a:ext cx="2954255" cy="549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BE1939ED-F86C-4580-A1E1-FC334230660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2255486"/>
                  </p:ext>
                </p:extLst>
              </p:nvPr>
            </p:nvGraphicFramePr>
            <p:xfrm>
              <a:off x="1463511" y="3368039"/>
              <a:ext cx="3760235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6616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213619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BE1939ED-F86C-4580-A1E1-FC334230660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2255486"/>
                  </p:ext>
                </p:extLst>
              </p:nvPr>
            </p:nvGraphicFramePr>
            <p:xfrm>
              <a:off x="1463511" y="3368039"/>
              <a:ext cx="3760235" cy="33375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6616">
                      <a:extLst>
                        <a:ext uri="{9D8B030D-6E8A-4147-A177-3AD203B41FA5}">
                          <a16:colId xmlns:a16="http://schemas.microsoft.com/office/drawing/2014/main" val="3537736803"/>
                        </a:ext>
                      </a:extLst>
                    </a:gridCol>
                    <a:gridCol w="3213619">
                      <a:extLst>
                        <a:ext uri="{9D8B030D-6E8A-4147-A177-3AD203B41FA5}">
                          <a16:colId xmlns:a16="http://schemas.microsoft.com/office/drawing/2014/main" val="1337743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70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108197" r="-59111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108197" r="-949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7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208197" r="-59111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208197" r="-949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90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308197" r="-59111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308197" r="-94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51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415000" r="-591111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415000" r="-949" b="-4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1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506557" r="-59111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506557" r="-94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606557" r="-59111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606557" r="-94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17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706557" r="-59111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706557" r="-94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08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11" t="-806557" r="-59111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268" t="-806557" r="-94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51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6">
                <a:extLst>
                  <a:ext uri="{FF2B5EF4-FFF2-40B4-BE49-F238E27FC236}">
                    <a16:creationId xmlns:a16="http://schemas.microsoft.com/office/drawing/2014/main" id="{77AF3CFC-FE4A-4537-903B-CAC5CB023D0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2606658"/>
                  </p:ext>
                </p:extLst>
              </p:nvPr>
            </p:nvGraphicFramePr>
            <p:xfrm>
              <a:off x="1463511" y="1361438"/>
              <a:ext cx="3760235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7429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3482806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𝑃𝑎𝑟𝑡𝑖𝑡𝑖𝑜𝑛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𝑄𝑢𝑖𝑐𝑘𝑠𝑜𝑟𝑡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6">
                <a:extLst>
                  <a:ext uri="{FF2B5EF4-FFF2-40B4-BE49-F238E27FC236}">
                    <a16:creationId xmlns:a16="http://schemas.microsoft.com/office/drawing/2014/main" id="{77AF3CFC-FE4A-4537-903B-CAC5CB023D0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2606658"/>
                  </p:ext>
                </p:extLst>
              </p:nvPr>
            </p:nvGraphicFramePr>
            <p:xfrm>
              <a:off x="1463511" y="1361438"/>
              <a:ext cx="3760235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7429">
                      <a:extLst>
                        <a:ext uri="{9D8B030D-6E8A-4147-A177-3AD203B41FA5}">
                          <a16:colId xmlns:a16="http://schemas.microsoft.com/office/drawing/2014/main" val="431495840"/>
                        </a:ext>
                      </a:extLst>
                    </a:gridCol>
                    <a:gridCol w="3482806">
                      <a:extLst>
                        <a:ext uri="{9D8B030D-6E8A-4147-A177-3AD203B41FA5}">
                          <a16:colId xmlns:a16="http://schemas.microsoft.com/office/drawing/2014/main" val="3349513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Quicksort(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4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108197" r="-1252174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1" t="-108197" r="-876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864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08197" r="-125217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1" t="-208197" r="-87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48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308197" r="-1252174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1" t="-308197" r="-876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65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408197" r="-125217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31" t="-408197" r="-876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386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268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44C1-F8D9-4B53-89EF-635D442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697AF-8AB3-47A6-B997-E375B3628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4" y="2055233"/>
                <a:ext cx="6967260" cy="4195481"/>
              </a:xfrm>
            </p:spPr>
            <p:txBody>
              <a:bodyPr/>
              <a:lstStyle/>
              <a:p>
                <a:r>
                  <a:rPr lang="en-US" dirty="0"/>
                  <a:t>At the start of each iteration of the loop of lines 3-6, following properties remain true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697AF-8AB3-47A6-B997-E375B3628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4" y="2055233"/>
                <a:ext cx="6967260" cy="4195481"/>
              </a:xfrm>
              <a:blipFill>
                <a:blip r:embed="rId2"/>
                <a:stretch>
                  <a:fillRect l="-43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28A8A-964F-4A2F-A7E1-F44DB322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89636-E3A9-4389-98E7-91B4BB8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ED752C-7CCF-46F9-80EC-A1AE175875FA}"/>
                  </a:ext>
                </a:extLst>
              </p:cNvPr>
              <p:cNvSpPr/>
              <p:nvPr/>
            </p:nvSpPr>
            <p:spPr>
              <a:xfrm>
                <a:off x="861626" y="4479235"/>
                <a:ext cx="1600130" cy="3710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ED752C-7CCF-46F9-80EC-A1AE1758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6" y="4479235"/>
                <a:ext cx="1600130" cy="371061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FA7BE4-3A0B-4DFA-9F00-E9A30318BF26}"/>
                  </a:ext>
                </a:extLst>
              </p:cNvPr>
              <p:cNvSpPr/>
              <p:nvPr/>
            </p:nvSpPr>
            <p:spPr>
              <a:xfrm>
                <a:off x="2554520" y="4479235"/>
                <a:ext cx="881270" cy="3710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FA7BE4-3A0B-4DFA-9F00-E9A30318B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520" y="4479235"/>
                <a:ext cx="881270" cy="371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1FD2A5-3175-4121-822E-32ACF2B98A65}"/>
                  </a:ext>
                </a:extLst>
              </p:cNvPr>
              <p:cNvSpPr/>
              <p:nvPr/>
            </p:nvSpPr>
            <p:spPr>
              <a:xfrm>
                <a:off x="3538496" y="4479234"/>
                <a:ext cx="1948070" cy="3710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1FD2A5-3175-4121-822E-32ACF2B9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96" y="4479234"/>
                <a:ext cx="1948070" cy="371061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389665-8665-484E-9EF7-C81ED0FCAFE7}"/>
                  </a:ext>
                </a:extLst>
              </p:cNvPr>
              <p:cNvSpPr/>
              <p:nvPr/>
            </p:nvSpPr>
            <p:spPr>
              <a:xfrm>
                <a:off x="7387613" y="4479233"/>
                <a:ext cx="1126459" cy="3710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389665-8665-484E-9EF7-C81ED0FCA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13" y="4479233"/>
                <a:ext cx="1126459" cy="371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D2155CE-899A-474C-B2C8-A1AC31CB3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902" y="1206803"/>
            <a:ext cx="2954255" cy="549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395CD5-7E33-4FD1-A382-FAE70279FE48}"/>
                  </a:ext>
                </a:extLst>
              </p:cNvPr>
              <p:cNvSpPr/>
              <p:nvPr/>
            </p:nvSpPr>
            <p:spPr>
              <a:xfrm>
                <a:off x="1103315" y="4975371"/>
                <a:ext cx="7073276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  <a:ea typeface="+mj-ea"/>
                    <a:cs typeface="+mj-cs"/>
                  </a:rPr>
                  <a:t>The indices between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  <a:ea typeface="+mj-ea"/>
                    <a:cs typeface="+mj-c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− 1 </m:t>
                    </m:r>
                  </m:oMath>
                </a14:m>
                <a:r>
                  <a:rPr lang="en-US" sz="2000" dirty="0">
                    <a:latin typeface="+mj-lt"/>
                    <a:ea typeface="+mj-ea"/>
                    <a:cs typeface="+mj-cs"/>
                  </a:rPr>
                  <a:t>are not covered by any of the three cases, and the values in these entries have no particular relationship to the pivot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</m:oMath>
                </a14:m>
                <a:r>
                  <a:rPr lang="en-US" sz="2000" dirty="0">
                    <a:latin typeface="+mj-lt"/>
                    <a:ea typeface="+mj-ea"/>
                    <a:cs typeface="+mj-cs"/>
                  </a:rPr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395CD5-7E33-4FD1-A382-FAE70279F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5" y="4975371"/>
                <a:ext cx="7073276" cy="1292662"/>
              </a:xfrm>
              <a:prstGeom prst="rect">
                <a:avLst/>
              </a:prstGeom>
              <a:blipFill>
                <a:blip r:embed="rId8"/>
                <a:stretch>
                  <a:fillRect l="-948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5ED35E-8A77-4704-91DB-F7C81BB7F18E}"/>
                  </a:ext>
                </a:extLst>
              </p:cNvPr>
              <p:cNvSpPr/>
              <p:nvPr/>
            </p:nvSpPr>
            <p:spPr>
              <a:xfrm>
                <a:off x="5589273" y="4479233"/>
                <a:ext cx="1692324" cy="3710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5ED35E-8A77-4704-91DB-F7C81BB7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273" y="4479233"/>
                <a:ext cx="1692324" cy="371061"/>
              </a:xfrm>
              <a:prstGeom prst="rect">
                <a:avLst/>
              </a:prstGeom>
              <a:blipFill>
                <a:blip r:embed="rId9"/>
                <a:stretch>
                  <a:fillRect l="-71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ABA21AF-4852-4FDF-A750-8138FFB144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895" y="2556992"/>
            <a:ext cx="2017357" cy="17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2693</TotalTime>
  <Words>1381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The Quick Sort</vt:lpstr>
      <vt:lpstr>Background</vt:lpstr>
      <vt:lpstr>Background</vt:lpstr>
      <vt:lpstr>Introduction</vt:lpstr>
      <vt:lpstr>The Quicksort (QS) Algorithm</vt:lpstr>
      <vt:lpstr>Partitioning the Array</vt:lpstr>
      <vt:lpstr>Quick Sort Illustration</vt:lpstr>
      <vt:lpstr>Loop Invariant</vt:lpstr>
      <vt:lpstr>Loop Invariant</vt:lpstr>
      <vt:lpstr>Loop Invariant</vt:lpstr>
      <vt:lpstr>Loop Invariant</vt:lpstr>
      <vt:lpstr>Python Implementation of QuickSort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289</cp:revision>
  <dcterms:created xsi:type="dcterms:W3CDTF">2020-04-04T05:11:36Z</dcterms:created>
  <dcterms:modified xsi:type="dcterms:W3CDTF">2020-05-09T07:07:02Z</dcterms:modified>
</cp:coreProperties>
</file>