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5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E76-8BFC-498F-B705-4F652EBD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628C9-2307-476B-AFF4-BA599D9D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21EA-2AEB-49B0-81C2-949F2E7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7D5E3A-E697-4FF2-9FBA-FA8054A7751D}"/>
              </a:ext>
            </a:extLst>
          </p:cNvPr>
          <p:cNvSpPr txBox="1">
            <a:spLocks/>
          </p:cNvSpPr>
          <p:nvPr/>
        </p:nvSpPr>
        <p:spPr>
          <a:xfrm>
            <a:off x="875201" y="1430067"/>
            <a:ext cx="8946541" cy="21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Like Insert, deleting could also have three cases</a:t>
            </a:r>
          </a:p>
          <a:p>
            <a:pPr lvl="1"/>
            <a:r>
              <a:rPr lang="en-US" dirty="0"/>
              <a:t>Delete the head</a:t>
            </a:r>
          </a:p>
          <a:p>
            <a:pPr lvl="1"/>
            <a:r>
              <a:rPr lang="en-US" dirty="0"/>
              <a:t>Delete the tail</a:t>
            </a:r>
          </a:p>
          <a:p>
            <a:pPr lvl="1"/>
            <a:r>
              <a:rPr lang="en-US" dirty="0"/>
              <a:t>Delete from within the list</a:t>
            </a:r>
          </a:p>
          <a:p>
            <a:r>
              <a:rPr lang="en-US" dirty="0"/>
              <a:t>Deleting the 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7F191CF-7052-436E-B022-7600F9E7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4946"/>
                  </p:ext>
                </p:extLst>
              </p:nvPr>
            </p:nvGraphicFramePr>
            <p:xfrm>
              <a:off x="2269775" y="3572433"/>
              <a:ext cx="3826225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27980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12522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Delete_from_Head</a:t>
                          </a:r>
                          <a:r>
                            <a:rPr lang="en-US" dirty="0"/>
                            <a:t>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7F191CF-7052-436E-B022-7600F9E7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4946"/>
                  </p:ext>
                </p:extLst>
              </p:nvPr>
            </p:nvGraphicFramePr>
            <p:xfrm>
              <a:off x="2269775" y="3572433"/>
              <a:ext cx="3826225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27980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12522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Delete_from_Head</a:t>
                          </a:r>
                          <a:r>
                            <a:rPr lang="en-US" dirty="0"/>
                            <a:t>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108197" r="-11173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47" t="-108197" r="-265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208197" r="-11173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47" t="-208197" r="-265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7607" t="-208197" r="-427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47" t="-308197" r="-265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8E74A2-8F01-4F2B-B458-9CA710B4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39268"/>
              </p:ext>
            </p:extLst>
          </p:nvPr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0BDE7-AAAA-456A-9BFF-AF7E218C9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94980"/>
              </p:ext>
            </p:extLst>
          </p:nvPr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98CFA3F-50D4-4B0B-8E0C-1A27E6958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324010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98CFA3F-50D4-4B0B-8E0C-1A27E6958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324010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E8F63D-364D-4350-9917-D5D684AB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16098"/>
              </p:ext>
            </p:extLst>
          </p:nvPr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07BC6D-A86D-4588-AA6B-A765CF03BB35}"/>
              </a:ext>
            </a:extLst>
          </p:cNvPr>
          <p:cNvCxnSpPr>
            <a:endCxn id="9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D8BFDE-1796-4C23-961C-61075C99B7B4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BB4658F-5B9D-4E34-9340-35B76905080A}"/>
              </a:ext>
            </a:extLst>
          </p:cNvPr>
          <p:cNvSpPr/>
          <p:nvPr/>
        </p:nvSpPr>
        <p:spPr>
          <a:xfrm>
            <a:off x="7381462" y="2572038"/>
            <a:ext cx="824902" cy="370840"/>
          </a:xfrm>
          <a:prstGeom prst="wedgeRectCallout">
            <a:avLst>
              <a:gd name="adj1" fmla="val 52"/>
              <a:gd name="adj2" fmla="val 767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892F5B4-4512-4091-AB53-2ED91AA3B6A2}"/>
              </a:ext>
            </a:extLst>
          </p:cNvPr>
          <p:cNvSpPr/>
          <p:nvPr/>
        </p:nvSpPr>
        <p:spPr>
          <a:xfrm>
            <a:off x="8580352" y="2572038"/>
            <a:ext cx="824902" cy="370840"/>
          </a:xfrm>
          <a:prstGeom prst="wedgeRectCallout">
            <a:avLst>
              <a:gd name="adj1" fmla="val -9587"/>
              <a:gd name="adj2" fmla="val 87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91AA49-0BE2-42AD-BE9E-4BA007BB96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20772" y="3261574"/>
            <a:ext cx="501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22BDB-34D4-41C4-8093-876104A35529}"/>
                  </a:ext>
                </a:extLst>
              </p:cNvPr>
              <p:cNvSpPr/>
              <p:nvPr/>
            </p:nvSpPr>
            <p:spPr>
              <a:xfrm>
                <a:off x="3443838" y="5069839"/>
                <a:ext cx="1478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22BDB-34D4-41C4-8093-876104A3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38" y="5069839"/>
                <a:ext cx="14780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E76-8BFC-498F-B705-4F652EBD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End of Linked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628C9-2307-476B-AFF4-BA599D9D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21EA-2AEB-49B0-81C2-949F2E7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7D5E3A-E697-4FF2-9FBA-FA8054A7751D}"/>
              </a:ext>
            </a:extLst>
          </p:cNvPr>
          <p:cNvSpPr txBox="1">
            <a:spLocks/>
          </p:cNvSpPr>
          <p:nvPr/>
        </p:nvSpPr>
        <p:spPr>
          <a:xfrm>
            <a:off x="875201" y="1430067"/>
            <a:ext cx="8946541" cy="21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Deleting the 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7F191CF-7052-436E-B022-7600F9E7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082541"/>
                  </p:ext>
                </p:extLst>
              </p:nvPr>
            </p:nvGraphicFramePr>
            <p:xfrm>
              <a:off x="2186794" y="2466003"/>
              <a:ext cx="382622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27980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12522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Delete_from_Head</a:t>
                          </a:r>
                          <a:r>
                            <a:rPr lang="en-US" dirty="0"/>
                            <a:t>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2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7F191CF-7052-436E-B022-7600F9E7C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082541"/>
                  </p:ext>
                </p:extLst>
              </p:nvPr>
            </p:nvGraphicFramePr>
            <p:xfrm>
              <a:off x="2186794" y="2466003"/>
              <a:ext cx="382622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27980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12522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Delete_from_Head</a:t>
                          </a:r>
                          <a:r>
                            <a:rPr lang="en-US" dirty="0"/>
                            <a:t>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108197" r="-11173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22" t="-108197" r="-263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208197" r="-11173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22" t="-208197" r="-263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8462" t="-208197" r="-341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22" t="-308197" r="-263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8462" t="-308197" r="-341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408197" r="-11173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22" t="-408197" r="-263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29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8E74A2-8F01-4F2B-B458-9CA710B4A119}"/>
              </a:ext>
            </a:extLst>
          </p:cNvPr>
          <p:cNvGraphicFramePr>
            <a:graphicFrameLocks noGrp="1"/>
          </p:cNvGraphicFramePr>
          <p:nvPr/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80BDE7-AAAA-456A-9BFF-AF7E218C9590}"/>
              </a:ext>
            </a:extLst>
          </p:cNvPr>
          <p:cNvGraphicFramePr>
            <a:graphicFrameLocks noGrp="1"/>
          </p:cNvGraphicFramePr>
          <p:nvPr/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98CFA3F-50D4-4B0B-8E0C-1A27E6958D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98CFA3F-50D4-4B0B-8E0C-1A27E6958D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E8F63D-364D-4350-9917-D5D684ABD5B1}"/>
              </a:ext>
            </a:extLst>
          </p:cNvPr>
          <p:cNvGraphicFramePr>
            <a:graphicFrameLocks noGrp="1"/>
          </p:cNvGraphicFramePr>
          <p:nvPr/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07BC6D-A86D-4588-AA6B-A765CF03BB35}"/>
              </a:ext>
            </a:extLst>
          </p:cNvPr>
          <p:cNvCxnSpPr>
            <a:endCxn id="9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D8BFDE-1796-4C23-961C-61075C99B7B4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BB4658F-5B9D-4E34-9340-35B76905080A}"/>
              </a:ext>
            </a:extLst>
          </p:cNvPr>
          <p:cNvSpPr/>
          <p:nvPr/>
        </p:nvSpPr>
        <p:spPr>
          <a:xfrm>
            <a:off x="7381462" y="2572038"/>
            <a:ext cx="824902" cy="370840"/>
          </a:xfrm>
          <a:prstGeom prst="wedgeRectCallout">
            <a:avLst>
              <a:gd name="adj1" fmla="val 52"/>
              <a:gd name="adj2" fmla="val 767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892F5B4-4512-4091-AB53-2ED91AA3B6A2}"/>
              </a:ext>
            </a:extLst>
          </p:cNvPr>
          <p:cNvSpPr/>
          <p:nvPr/>
        </p:nvSpPr>
        <p:spPr>
          <a:xfrm>
            <a:off x="9709487" y="2562092"/>
            <a:ext cx="824902" cy="370840"/>
          </a:xfrm>
          <a:prstGeom prst="wedgeRectCallout">
            <a:avLst>
              <a:gd name="adj1" fmla="val -9587"/>
              <a:gd name="adj2" fmla="val 87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91AA49-0BE2-42AD-BE9E-4BA007BB966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20772" y="3261574"/>
            <a:ext cx="501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22BDB-34D4-41C4-8093-876104A35529}"/>
                  </a:ext>
                </a:extLst>
              </p:cNvPr>
              <p:cNvSpPr/>
              <p:nvPr/>
            </p:nvSpPr>
            <p:spPr>
              <a:xfrm>
                <a:off x="3245055" y="4535736"/>
                <a:ext cx="148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22BDB-34D4-41C4-8093-876104A3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55" y="4535736"/>
                <a:ext cx="14868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8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EB2-7714-4F4D-A017-9D3117D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within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3D15-BDE6-49D2-BF0A-1394193F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30066"/>
            <a:ext cx="8946541" cy="4195481"/>
          </a:xfrm>
        </p:spPr>
        <p:txBody>
          <a:bodyPr/>
          <a:lstStyle/>
          <a:p>
            <a:r>
              <a:rPr lang="en-US" dirty="0"/>
              <a:t>Deleting an element with in linked list can be either on the basis of index or data value.</a:t>
            </a:r>
          </a:p>
          <a:p>
            <a:r>
              <a:rPr lang="en-US" dirty="0"/>
              <a:t>Here we list deletion based on data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864D7-7ABF-41D4-A8EA-17D90041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B252-E288-431C-90E3-FA42B04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6C8555-24C4-42F0-BA8D-B74D729FB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73706"/>
                  </p:ext>
                </p:extLst>
              </p:nvPr>
            </p:nvGraphicFramePr>
            <p:xfrm>
              <a:off x="1327570" y="2730948"/>
              <a:ext cx="5815352" cy="2936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40671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4623543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851138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Delete_within_List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𝑁𝑢𝑙𝑙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𝑁𝑢𝑙𝑙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457200" marR="0" lvl="1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6C8555-24C4-42F0-BA8D-B74D729FB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73706"/>
                  </p:ext>
                </p:extLst>
              </p:nvPr>
            </p:nvGraphicFramePr>
            <p:xfrm>
              <a:off x="1327570" y="2730948"/>
              <a:ext cx="5815352" cy="2936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40671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4623543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851138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Delete_within_List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6" t="-62857" r="-1612500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10" t="-62857" r="-18972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6" t="-280328" r="-1612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10" t="-280328" r="-1897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857" t="-280328" r="-285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10" t="-218868" r="-18972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857" t="-218868" r="-2857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10" t="-225333" r="-1897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857" t="-225333" r="-285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23C5F-ADAE-492B-BF29-BEE1F4E9461C}"/>
              </a:ext>
            </a:extLst>
          </p:cNvPr>
          <p:cNvGraphicFramePr>
            <a:graphicFrameLocks noGrp="1"/>
          </p:cNvGraphicFramePr>
          <p:nvPr/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5C6871-6F77-427A-950E-A582CC54D199}"/>
              </a:ext>
            </a:extLst>
          </p:cNvPr>
          <p:cNvGraphicFramePr>
            <a:graphicFrameLocks noGrp="1"/>
          </p:cNvGraphicFramePr>
          <p:nvPr/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4E90E72-E473-43EE-A6C8-FCE1AB75C1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4E90E72-E473-43EE-A6C8-FCE1AB75C1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B2131A-DACE-42D1-8E76-75C655FF9B29}"/>
              </a:ext>
            </a:extLst>
          </p:cNvPr>
          <p:cNvGraphicFramePr>
            <a:graphicFrameLocks noGrp="1"/>
          </p:cNvGraphicFramePr>
          <p:nvPr/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95C520-589B-46C8-A0ED-F88B2583F093}"/>
              </a:ext>
            </a:extLst>
          </p:cNvPr>
          <p:cNvCxnSpPr>
            <a:endCxn id="8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E56010-90E2-4D4D-B5E2-924236AD9C18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BD077FB-5DF7-42A0-B238-FF9A19B1905E}"/>
              </a:ext>
            </a:extLst>
          </p:cNvPr>
          <p:cNvSpPr/>
          <p:nvPr/>
        </p:nvSpPr>
        <p:spPr>
          <a:xfrm>
            <a:off x="7396065" y="2400514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E184C80-CDDA-424B-80A6-BA734944249E}"/>
              </a:ext>
            </a:extLst>
          </p:cNvPr>
          <p:cNvSpPr/>
          <p:nvPr/>
        </p:nvSpPr>
        <p:spPr>
          <a:xfrm>
            <a:off x="8580352" y="2572038"/>
            <a:ext cx="824902" cy="370840"/>
          </a:xfrm>
          <a:prstGeom prst="wedgeRectCallout">
            <a:avLst>
              <a:gd name="adj1" fmla="val -9587"/>
              <a:gd name="adj2" fmla="val 87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F06155-E2B7-4A0C-B21F-81D11D720FD0}"/>
              </a:ext>
            </a:extLst>
          </p:cNvPr>
          <p:cNvSpPr/>
          <p:nvPr/>
        </p:nvSpPr>
        <p:spPr>
          <a:xfrm>
            <a:off x="9144536" y="4670906"/>
            <a:ext cx="677206" cy="370840"/>
          </a:xfrm>
          <a:prstGeom prst="wedgeRectCallout">
            <a:avLst>
              <a:gd name="adj1" fmla="val -9587"/>
              <a:gd name="adj2" fmla="val -98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2FA6-479D-46DE-B537-C20F0EFDB5FF}"/>
              </a:ext>
            </a:extLst>
          </p:cNvPr>
          <p:cNvCxnSpPr>
            <a:cxnSpLocks/>
          </p:cNvCxnSpPr>
          <p:nvPr/>
        </p:nvCxnSpPr>
        <p:spPr>
          <a:xfrm>
            <a:off x="9171332" y="3406936"/>
            <a:ext cx="324970" cy="669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3F930F-EBC8-4701-A8C3-3331227CEBF1}"/>
              </a:ext>
            </a:extLst>
          </p:cNvPr>
          <p:cNvCxnSpPr>
            <a:cxnSpLocks/>
          </p:cNvCxnSpPr>
          <p:nvPr/>
        </p:nvCxnSpPr>
        <p:spPr>
          <a:xfrm flipV="1">
            <a:off x="9726018" y="3429000"/>
            <a:ext cx="140180" cy="75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3508C6B-02FD-442B-8DB2-D5BB6A9A584E}"/>
                  </a:ext>
                </a:extLst>
              </p:cNvPr>
              <p:cNvSpPr/>
              <p:nvPr/>
            </p:nvSpPr>
            <p:spPr>
              <a:xfrm>
                <a:off x="2529195" y="5599397"/>
                <a:ext cx="3207417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Best Case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Average Case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Worse Case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3508C6B-02FD-442B-8DB2-D5BB6A9A5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195" y="5599397"/>
                <a:ext cx="3207417" cy="1477328"/>
              </a:xfrm>
              <a:prstGeom prst="rect">
                <a:avLst/>
              </a:prstGeom>
              <a:blipFill>
                <a:blip r:embed="rId4"/>
                <a:stretch>
                  <a:fillRect l="-1711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48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69ED-9FD2-48E6-8498-0E3F099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3A34-8134-4E30-A8AC-CA932561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procedure is very similar to </a:t>
            </a:r>
            <a:r>
              <a:rPr lang="en-US" dirty="0" err="1"/>
              <a:t>List_Delete</a:t>
            </a:r>
            <a:r>
              <a:rPr lang="en-US" dirty="0"/>
              <a:t> method given in previous slide. Try to design this method yourself.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1A36A-667E-4610-A280-42448217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06E7-F4E2-4CD9-A424-B289CF5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F792-DCCB-4BD1-908D-A2275581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94CF-40A3-49B1-9111-C6396F1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51DA9-BA30-435C-9689-9584A462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6FC9C76-4878-4E99-8E67-DCC009860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69" y="1604634"/>
            <a:ext cx="4992688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.dataval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dataval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.nextval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SLinkedList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.headval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SLinkedList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list1.headval = Node(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"First Node"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e2 = Node(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"Second node"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list1.headval.nextval = e2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Link first Node to second node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e3 = Node(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"Third Node"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e2.nextval = e3 </a:t>
            </a:r>
            <a:r>
              <a:rPr lang="en-US" altLang="en-US" sz="1600" i="1" dirty="0">
                <a:solidFill>
                  <a:srgbClr val="808080"/>
                </a:solidFill>
                <a:latin typeface="JetBrains Mono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Link second Node to third node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e3.nextval=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4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FFFF00"/>
                </a:solidFill>
              </a:rPr>
              <a:t>Dr. </a:t>
            </a:r>
            <a:r>
              <a:rPr lang="en-US" b="1" dirty="0">
                <a:solidFill>
                  <a:srgbClr val="FFFF00"/>
                </a:solidFill>
              </a:rPr>
              <a:t>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sajidiqbal.pk</a:t>
            </a:r>
            <a:r>
              <a:rPr lang="en-US" err="1">
                <a:hlinkClick r:id="rId2"/>
              </a:rPr>
              <a:t>@</a:t>
            </a:r>
            <a:r>
              <a:rPr lang="en-US">
                <a:hlinkClick r:id="rId2"/>
              </a:rPr>
              <a:t>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://github.com</a:t>
            </a:r>
            <a:r>
              <a:rPr lang="en-US" dirty="0">
                <a:hlinkClick r:id="rId3"/>
              </a:rPr>
              <a:t>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Basic Data Structures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C201-88F6-4877-8481-DCCCEB64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6F14-65E3-47E3-9185-3E66CE1B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4684642"/>
          </a:xfrm>
        </p:spPr>
        <p:txBody>
          <a:bodyPr>
            <a:normAutofit/>
          </a:bodyPr>
          <a:lstStyle/>
          <a:p>
            <a:r>
              <a:rPr lang="en-US" dirty="0"/>
              <a:t>A data structure in which the data items are arranged in a linear order</a:t>
            </a:r>
          </a:p>
          <a:p>
            <a:pPr lvl="1"/>
            <a:r>
              <a:rPr lang="en-US" dirty="0"/>
              <a:t>Instead of having an index for each item, each item in a linked list contains a pointer that points to next element</a:t>
            </a:r>
          </a:p>
          <a:p>
            <a:pPr lvl="1"/>
            <a:r>
              <a:rPr lang="en-US" dirty="0"/>
              <a:t>Linked lists provide a simple, flexible representation for dynamic sets, that supports the following operations</a:t>
            </a:r>
          </a:p>
          <a:p>
            <a:pPr lvl="2"/>
            <a:r>
              <a:rPr lang="en-US" dirty="0"/>
              <a:t>SEARCH(S, k)</a:t>
            </a:r>
          </a:p>
          <a:p>
            <a:pPr lvl="2"/>
            <a:r>
              <a:rPr lang="en-US" dirty="0"/>
              <a:t>INSERT(S, x)</a:t>
            </a:r>
          </a:p>
          <a:p>
            <a:pPr lvl="2"/>
            <a:r>
              <a:rPr lang="en-US" dirty="0"/>
              <a:t>DELETE(S, x) </a:t>
            </a:r>
          </a:p>
          <a:p>
            <a:pPr lvl="2"/>
            <a:r>
              <a:rPr lang="en-US" dirty="0"/>
              <a:t>MINIMUM(S) </a:t>
            </a:r>
          </a:p>
          <a:p>
            <a:pPr lvl="2"/>
            <a:r>
              <a:rPr lang="en-US" dirty="0"/>
              <a:t>MAXIMUM(S) </a:t>
            </a:r>
          </a:p>
          <a:p>
            <a:pPr lvl="2"/>
            <a:r>
              <a:rPr lang="en-US" dirty="0"/>
              <a:t>SUCCESSOR(S, x) </a:t>
            </a:r>
          </a:p>
          <a:p>
            <a:pPr lvl="2"/>
            <a:r>
              <a:rPr lang="en-US" dirty="0"/>
              <a:t>PREDECESSOR(S, 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2C9DF-3BB1-4DAC-A187-5C9E570D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13ABF-815B-43EF-9E36-351AF1AA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75B-00E2-44D5-954C-A3B84136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46DC-2FD8-49BE-9A10-203DCB66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52" y="1470992"/>
            <a:ext cx="5609371" cy="4761966"/>
          </a:xfrm>
        </p:spPr>
        <p:txBody>
          <a:bodyPr/>
          <a:lstStyle/>
          <a:p>
            <a:r>
              <a:rPr lang="en-US" dirty="0"/>
              <a:t>Types of Linked List</a:t>
            </a:r>
          </a:p>
          <a:p>
            <a:pPr lvl="1"/>
            <a:r>
              <a:rPr lang="en-US" dirty="0"/>
              <a:t>Singly linked list </a:t>
            </a:r>
          </a:p>
          <a:p>
            <a:pPr lvl="1"/>
            <a:r>
              <a:rPr lang="en-US" dirty="0"/>
              <a:t>Double linked list </a:t>
            </a:r>
          </a:p>
          <a:p>
            <a:pPr lvl="1"/>
            <a:r>
              <a:rPr lang="en-US" dirty="0"/>
              <a:t>Circular linked list </a:t>
            </a:r>
          </a:p>
          <a:p>
            <a:r>
              <a:rPr lang="en-US" b="1" dirty="0"/>
              <a:t>Head</a:t>
            </a:r>
            <a:r>
              <a:rPr lang="en-US" dirty="0"/>
              <a:t>: A particular node is designated as start point of linked list known as head node</a:t>
            </a:r>
          </a:p>
          <a:p>
            <a:r>
              <a:rPr lang="en-US" b="1" dirty="0"/>
              <a:t>Tail</a:t>
            </a:r>
            <a:r>
              <a:rPr lang="en-US" dirty="0"/>
              <a:t>: A node which is designated as last node</a:t>
            </a:r>
          </a:p>
          <a:p>
            <a:r>
              <a:rPr lang="en-US" dirty="0"/>
              <a:t>A list may be sorted or unsorted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039E0-B696-441F-8AF8-40327753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BEB8-9130-4ED4-A3E3-589954F6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3B7122-0A53-4463-9FF4-DA6FE499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57824"/>
              </p:ext>
            </p:extLst>
          </p:nvPr>
        </p:nvGraphicFramePr>
        <p:xfrm>
          <a:off x="7054574" y="1867498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3A0057-05EF-4E3F-BB5F-2C61F2BED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05383"/>
              </p:ext>
            </p:extLst>
          </p:nvPr>
        </p:nvGraphicFramePr>
        <p:xfrm>
          <a:off x="8196613" y="1859181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D1BB70E-E276-491A-9CEF-DE2D952403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53841"/>
                  </p:ext>
                </p:extLst>
              </p:nvPr>
            </p:nvGraphicFramePr>
            <p:xfrm>
              <a:off x="10459353" y="1867498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D1BB70E-E276-491A-9CEF-DE2D952403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53841"/>
                  </p:ext>
                </p:extLst>
              </p:nvPr>
            </p:nvGraphicFramePr>
            <p:xfrm>
              <a:off x="10459353" y="1867498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695" t="-8065" r="-6780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A9CB37-9500-4694-9589-C203F1188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00656"/>
              </p:ext>
            </p:extLst>
          </p:nvPr>
        </p:nvGraphicFramePr>
        <p:xfrm>
          <a:off x="9338652" y="1867498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DEA96-C94D-43BA-B1FF-F3A64573573D}"/>
              </a:ext>
            </a:extLst>
          </p:cNvPr>
          <p:cNvCxnSpPr>
            <a:endCxn id="7" idx="1"/>
          </p:cNvCxnSpPr>
          <p:nvPr/>
        </p:nvCxnSpPr>
        <p:spPr>
          <a:xfrm flipV="1">
            <a:off x="7765774" y="2044601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755A7-C9C4-498A-B6AF-A3A65007592B}"/>
              </a:ext>
            </a:extLst>
          </p:cNvPr>
          <p:cNvCxnSpPr/>
          <p:nvPr/>
        </p:nvCxnSpPr>
        <p:spPr>
          <a:xfrm flipV="1">
            <a:off x="8897144" y="2037476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514481-F567-42D7-97A7-2463966DF117}"/>
              </a:ext>
            </a:extLst>
          </p:cNvPr>
          <p:cNvCxnSpPr/>
          <p:nvPr/>
        </p:nvCxnSpPr>
        <p:spPr>
          <a:xfrm flipV="1">
            <a:off x="10049852" y="2037476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50ED732A-BB6C-4128-9398-B2A3D8C6C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80495"/>
                  </p:ext>
                </p:extLst>
              </p:nvPr>
            </p:nvGraphicFramePr>
            <p:xfrm>
              <a:off x="6936595" y="264275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719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50ED732A-BB6C-4128-9398-B2A3D8C6C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080495"/>
                  </p:ext>
                </p:extLst>
              </p:nvPr>
            </p:nvGraphicFramePr>
            <p:xfrm>
              <a:off x="6936595" y="264275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719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3" t="-7692" r="-209615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846" t="-7692" r="-7692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025A35B-64A2-453D-9930-94D36B4AFB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547373"/>
                  </p:ext>
                </p:extLst>
              </p:nvPr>
            </p:nvGraphicFramePr>
            <p:xfrm>
              <a:off x="8161035" y="264219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3365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58073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025A35B-64A2-453D-9930-94D36B4AFB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547373"/>
                  </p:ext>
                </p:extLst>
              </p:nvPr>
            </p:nvGraphicFramePr>
            <p:xfrm>
              <a:off x="8161035" y="264219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3365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58073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" t="-7692" r="-15967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846" t="-7692" r="-7692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F181D01-A6CB-4376-B0A9-FFF1B89FDC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526569"/>
                  </p:ext>
                </p:extLst>
              </p:nvPr>
            </p:nvGraphicFramePr>
            <p:xfrm>
              <a:off x="9377604" y="264219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4804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66634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DF181D01-A6CB-4376-B0A9-FFF1B89FDC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526569"/>
                  </p:ext>
                </p:extLst>
              </p:nvPr>
            </p:nvGraphicFramePr>
            <p:xfrm>
              <a:off x="9377604" y="2642190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4804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66634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7692" r="-16666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23" t="-7692" r="-7692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DEC44869-3E00-4DA3-B111-21AA735D2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826582"/>
                  </p:ext>
                </p:extLst>
              </p:nvPr>
            </p:nvGraphicFramePr>
            <p:xfrm>
              <a:off x="10637765" y="2642190"/>
              <a:ext cx="947157" cy="400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0187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71251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40023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DEC44869-3E00-4DA3-B111-21AA735D2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826582"/>
                  </p:ext>
                </p:extLst>
              </p:nvPr>
            </p:nvGraphicFramePr>
            <p:xfrm>
              <a:off x="10637765" y="2642190"/>
              <a:ext cx="947157" cy="400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0187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71251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4002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390" t="-7463" r="-171186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3846" t="-7463" r="-7692" b="-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ED1A1-1B21-4D8D-9C47-F7D96B5C9D90}"/>
              </a:ext>
            </a:extLst>
          </p:cNvPr>
          <p:cNvCxnSpPr>
            <a:cxnSpLocks/>
          </p:cNvCxnSpPr>
          <p:nvPr/>
        </p:nvCxnSpPr>
        <p:spPr>
          <a:xfrm>
            <a:off x="7830744" y="2758544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D38140-700B-4B9D-B4C2-4FDECB000B6B}"/>
              </a:ext>
            </a:extLst>
          </p:cNvPr>
          <p:cNvCxnSpPr>
            <a:cxnSpLocks/>
          </p:cNvCxnSpPr>
          <p:nvPr/>
        </p:nvCxnSpPr>
        <p:spPr>
          <a:xfrm flipH="1">
            <a:off x="7883753" y="2914654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96D490-7E46-429C-8535-DF0C5CE8DDCD}"/>
              </a:ext>
            </a:extLst>
          </p:cNvPr>
          <p:cNvCxnSpPr>
            <a:cxnSpLocks/>
          </p:cNvCxnSpPr>
          <p:nvPr/>
        </p:nvCxnSpPr>
        <p:spPr>
          <a:xfrm>
            <a:off x="9056572" y="2765172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B2A462-7AFC-4120-9F41-93BED0B33CA9}"/>
              </a:ext>
            </a:extLst>
          </p:cNvPr>
          <p:cNvCxnSpPr>
            <a:cxnSpLocks/>
          </p:cNvCxnSpPr>
          <p:nvPr/>
        </p:nvCxnSpPr>
        <p:spPr>
          <a:xfrm flipH="1">
            <a:off x="9109581" y="2921282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CCBE6-6673-413F-B78D-71F58E59EDA0}"/>
              </a:ext>
            </a:extLst>
          </p:cNvPr>
          <p:cNvCxnSpPr>
            <a:cxnSpLocks/>
          </p:cNvCxnSpPr>
          <p:nvPr/>
        </p:nvCxnSpPr>
        <p:spPr>
          <a:xfrm>
            <a:off x="10302271" y="2765172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D1922-09CE-4A96-9360-62E76C4A8850}"/>
              </a:ext>
            </a:extLst>
          </p:cNvPr>
          <p:cNvCxnSpPr>
            <a:cxnSpLocks/>
          </p:cNvCxnSpPr>
          <p:nvPr/>
        </p:nvCxnSpPr>
        <p:spPr>
          <a:xfrm flipH="1">
            <a:off x="10355280" y="2921282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7DE63F0-2085-440D-964F-1CECA1E8C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45149"/>
              </p:ext>
            </p:extLst>
          </p:nvPr>
        </p:nvGraphicFramePr>
        <p:xfrm>
          <a:off x="7203333" y="3813753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ED7997D-0B23-403D-9DA9-581118D6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69918"/>
              </p:ext>
            </p:extLst>
          </p:nvPr>
        </p:nvGraphicFramePr>
        <p:xfrm>
          <a:off x="8345372" y="3805436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EBC6661B-4C22-4289-8C9D-69B307AE8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3574"/>
                  </p:ext>
                </p:extLst>
              </p:nvPr>
            </p:nvGraphicFramePr>
            <p:xfrm>
              <a:off x="10608112" y="3813753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EBC6661B-4C22-4289-8C9D-69B307AE8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3574"/>
                  </p:ext>
                </p:extLst>
              </p:nvPr>
            </p:nvGraphicFramePr>
            <p:xfrm>
              <a:off x="10608112" y="3813753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448" t="-8065" r="-8621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E58ED04-39C7-47A4-9FD9-843A3E2A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29698"/>
              </p:ext>
            </p:extLst>
          </p:nvPr>
        </p:nvGraphicFramePr>
        <p:xfrm>
          <a:off x="9487411" y="3813753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A80A7C-4799-44B4-A8F7-9E871C454918}"/>
              </a:ext>
            </a:extLst>
          </p:cNvPr>
          <p:cNvCxnSpPr>
            <a:endCxn id="36" idx="1"/>
          </p:cNvCxnSpPr>
          <p:nvPr/>
        </p:nvCxnSpPr>
        <p:spPr>
          <a:xfrm flipV="1">
            <a:off x="7914533" y="3990856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AE54B0-1F0B-43A1-8E3D-024C8D4FA1A5}"/>
              </a:ext>
            </a:extLst>
          </p:cNvPr>
          <p:cNvCxnSpPr/>
          <p:nvPr/>
        </p:nvCxnSpPr>
        <p:spPr>
          <a:xfrm flipV="1">
            <a:off x="9045903" y="3983731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8E2A45-779D-4C65-862C-4DDFB2A959E6}"/>
              </a:ext>
            </a:extLst>
          </p:cNvPr>
          <p:cNvCxnSpPr/>
          <p:nvPr/>
        </p:nvCxnSpPr>
        <p:spPr>
          <a:xfrm flipV="1">
            <a:off x="10198611" y="3983731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9AFE58A6-9FA9-49F5-BEBD-FC57C36279EF}"/>
              </a:ext>
            </a:extLst>
          </p:cNvPr>
          <p:cNvSpPr/>
          <p:nvPr/>
        </p:nvSpPr>
        <p:spPr>
          <a:xfrm rot="5400000">
            <a:off x="9054187" y="1685268"/>
            <a:ext cx="477078" cy="3743018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E91F0309-32B4-4FEF-815F-0AF5378A33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722724"/>
                  </p:ext>
                </p:extLst>
              </p:nvPr>
            </p:nvGraphicFramePr>
            <p:xfrm>
              <a:off x="6936595" y="5111473"/>
              <a:ext cx="1103088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696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67696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67696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E91F0309-32B4-4FEF-815F-0AF5378A33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722724"/>
                  </p:ext>
                </p:extLst>
              </p:nvPr>
            </p:nvGraphicFramePr>
            <p:xfrm>
              <a:off x="6936595" y="5111473"/>
              <a:ext cx="1103088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696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67696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67696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7692" r="-20655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7692" r="-8197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77FCEDE3-12ED-4F9C-BDD1-B3B70DD3E2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1160"/>
                  </p:ext>
                </p:extLst>
              </p:nvPr>
            </p:nvGraphicFramePr>
            <p:xfrm>
              <a:off x="8316965" y="5110913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3365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58073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77FCEDE3-12ED-4F9C-BDD1-B3B70DD3E2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1160"/>
                  </p:ext>
                </p:extLst>
              </p:nvPr>
            </p:nvGraphicFramePr>
            <p:xfrm>
              <a:off x="8316965" y="5110913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3365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58073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7692" r="-16229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923" t="-7692" r="-7692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93A4AF45-28DC-42D3-9C71-00EE38BF47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764469"/>
                  </p:ext>
                </p:extLst>
              </p:nvPr>
            </p:nvGraphicFramePr>
            <p:xfrm>
              <a:off x="9533534" y="5110913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4804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66634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93A4AF45-28DC-42D3-9C71-00EE38BF47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764469"/>
                  </p:ext>
                </p:extLst>
              </p:nvPr>
            </p:nvGraphicFramePr>
            <p:xfrm>
              <a:off x="9533534" y="5110913"/>
              <a:ext cx="947157" cy="39173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4804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266634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1571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67" t="-7692" r="-16833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3846" t="-7692" r="-7692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2742CD6-CEFD-4968-9D5F-F48713AA0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58982"/>
                  </p:ext>
                </p:extLst>
              </p:nvPr>
            </p:nvGraphicFramePr>
            <p:xfrm>
              <a:off x="10793695" y="5110913"/>
              <a:ext cx="1053748" cy="400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00722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01777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5124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40023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2742CD6-CEFD-4968-9D5F-F48713AA0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58982"/>
                  </p:ext>
                </p:extLst>
              </p:nvPr>
            </p:nvGraphicFramePr>
            <p:xfrm>
              <a:off x="10793695" y="5110913"/>
              <a:ext cx="1053748" cy="400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00722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01777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  <a:gridCol w="351249">
                      <a:extLst>
                        <a:ext uri="{9D8B030D-6E8A-4147-A177-3AD203B41FA5}">
                          <a16:colId xmlns:a16="http://schemas.microsoft.com/office/drawing/2014/main" val="4045690015"/>
                        </a:ext>
                      </a:extLst>
                    </a:gridCol>
                  </a:tblGrid>
                  <a:tr h="4002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15" t="-7463" r="-169697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724" t="-7463" r="-6897" b="-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E8421-CD65-4EFB-B905-85CDF7C98FCE}"/>
              </a:ext>
            </a:extLst>
          </p:cNvPr>
          <p:cNvCxnSpPr>
            <a:cxnSpLocks/>
          </p:cNvCxnSpPr>
          <p:nvPr/>
        </p:nvCxnSpPr>
        <p:spPr>
          <a:xfrm>
            <a:off x="7986674" y="5227267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D097F7-A127-4C24-AE4B-26EF63E5B264}"/>
              </a:ext>
            </a:extLst>
          </p:cNvPr>
          <p:cNvCxnSpPr>
            <a:cxnSpLocks/>
          </p:cNvCxnSpPr>
          <p:nvPr/>
        </p:nvCxnSpPr>
        <p:spPr>
          <a:xfrm flipH="1">
            <a:off x="8039683" y="5383377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E57532-8F9F-4285-A04A-91CA53259C34}"/>
              </a:ext>
            </a:extLst>
          </p:cNvPr>
          <p:cNvCxnSpPr>
            <a:cxnSpLocks/>
          </p:cNvCxnSpPr>
          <p:nvPr/>
        </p:nvCxnSpPr>
        <p:spPr>
          <a:xfrm>
            <a:off x="9212502" y="5233895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933DF8-0E57-4F44-8F70-83AAE0700CE1}"/>
              </a:ext>
            </a:extLst>
          </p:cNvPr>
          <p:cNvCxnSpPr>
            <a:cxnSpLocks/>
          </p:cNvCxnSpPr>
          <p:nvPr/>
        </p:nvCxnSpPr>
        <p:spPr>
          <a:xfrm flipH="1">
            <a:off x="9265511" y="5390005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58DC07-487C-47B0-83C2-67F8F2DE03B0}"/>
              </a:ext>
            </a:extLst>
          </p:cNvPr>
          <p:cNvCxnSpPr>
            <a:cxnSpLocks/>
          </p:cNvCxnSpPr>
          <p:nvPr/>
        </p:nvCxnSpPr>
        <p:spPr>
          <a:xfrm>
            <a:off x="10458201" y="5233895"/>
            <a:ext cx="333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1AF63A-92CC-470C-9FB2-372241E2BA80}"/>
              </a:ext>
            </a:extLst>
          </p:cNvPr>
          <p:cNvCxnSpPr>
            <a:cxnSpLocks/>
          </p:cNvCxnSpPr>
          <p:nvPr/>
        </p:nvCxnSpPr>
        <p:spPr>
          <a:xfrm flipH="1">
            <a:off x="10511210" y="5390005"/>
            <a:ext cx="3128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Arrow: Curved Right 52">
            <a:extLst>
              <a:ext uri="{FF2B5EF4-FFF2-40B4-BE49-F238E27FC236}">
                <a16:creationId xmlns:a16="http://schemas.microsoft.com/office/drawing/2014/main" id="{1D40FA9B-539E-49F8-AC3B-FCBFCE164A6E}"/>
              </a:ext>
            </a:extLst>
          </p:cNvPr>
          <p:cNvSpPr/>
          <p:nvPr/>
        </p:nvSpPr>
        <p:spPr>
          <a:xfrm rot="5400000">
            <a:off x="9338464" y="2799414"/>
            <a:ext cx="477078" cy="4099535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Right 53">
            <a:extLst>
              <a:ext uri="{FF2B5EF4-FFF2-40B4-BE49-F238E27FC236}">
                <a16:creationId xmlns:a16="http://schemas.microsoft.com/office/drawing/2014/main" id="{480AA723-F1F7-4031-B07B-B4AF108438FF}"/>
              </a:ext>
            </a:extLst>
          </p:cNvPr>
          <p:cNvSpPr/>
          <p:nvPr/>
        </p:nvSpPr>
        <p:spPr>
          <a:xfrm rot="16200000">
            <a:off x="8989465" y="3565257"/>
            <a:ext cx="477078" cy="4390740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77713306-2EA7-409E-8544-9042B09E2F52}"/>
              </a:ext>
            </a:extLst>
          </p:cNvPr>
          <p:cNvSpPr/>
          <p:nvPr/>
        </p:nvSpPr>
        <p:spPr>
          <a:xfrm>
            <a:off x="6936595" y="1277666"/>
            <a:ext cx="829179" cy="340886"/>
          </a:xfrm>
          <a:prstGeom prst="wedgeRectCallout">
            <a:avLst>
              <a:gd name="adj1" fmla="val 3141"/>
              <a:gd name="adj2" fmla="val 1159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9D92CCDA-F962-4ABF-947B-E5250B302BBF}"/>
              </a:ext>
            </a:extLst>
          </p:cNvPr>
          <p:cNvSpPr/>
          <p:nvPr/>
        </p:nvSpPr>
        <p:spPr>
          <a:xfrm>
            <a:off x="10352540" y="1270636"/>
            <a:ext cx="829179" cy="340886"/>
          </a:xfrm>
          <a:prstGeom prst="wedgeRectCallout">
            <a:avLst>
              <a:gd name="adj1" fmla="val 3141"/>
              <a:gd name="adj2" fmla="val 1159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0450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BAF9-7FCE-4A47-9A24-89E3B1C3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5386-2B10-4C53-96C0-0AA5DBDB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6522"/>
            <a:ext cx="8946541" cy="4591877"/>
          </a:xfrm>
        </p:spPr>
        <p:txBody>
          <a:bodyPr/>
          <a:lstStyle/>
          <a:p>
            <a:r>
              <a:rPr lang="en-US" dirty="0"/>
              <a:t>Traversing: Reading a linked list is done by following the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3E718-FC67-4D13-911C-BF2C151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10C1-31EA-4D2C-8E53-7F2C31FB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FC0DDE-4EF4-4408-91B3-18154AF1D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195566"/>
                  </p:ext>
                </p:extLst>
              </p:nvPr>
            </p:nvGraphicFramePr>
            <p:xfrm>
              <a:off x="1659304" y="2305123"/>
              <a:ext cx="4436695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23588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940903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Traverse(L)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317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𝑃𝑟𝑖𝑛𝑡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48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959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𝑃𝑟𝑖𝑛𝑡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07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𝑏𝑟𝑒𝑎𝑘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77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FC0DDE-4EF4-4408-91B3-18154AF1D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195566"/>
                  </p:ext>
                </p:extLst>
              </p:nvPr>
            </p:nvGraphicFramePr>
            <p:xfrm>
              <a:off x="1659304" y="2305123"/>
              <a:ext cx="4436695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23588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940903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Traverse(L)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108197" r="-160465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108197" r="-2994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108197" r="-324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208197" r="-1604651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208197" r="-2994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208197" r="-3247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17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308197" r="-1604651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308197" r="-2994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308197" r="-3247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48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415000" r="-1604651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415000" r="-2994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415000" r="-3247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506557" r="-16046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506557" r="-299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506557" r="-3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0959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606557" r="-16046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606557" r="-299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606557" r="-3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79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706557" r="-16046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86" t="-706557" r="-299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377" t="-706557" r="-3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770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85849B-71AC-480A-A676-8373841A7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05615"/>
              </p:ext>
            </p:extLst>
          </p:nvPr>
        </p:nvGraphicFramePr>
        <p:xfrm>
          <a:off x="7614150" y="3788483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B3C10C-8C3D-43CA-9094-133002823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00334"/>
              </p:ext>
            </p:extLst>
          </p:nvPr>
        </p:nvGraphicFramePr>
        <p:xfrm>
          <a:off x="8756189" y="3780166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289D25B-AA99-4EF1-BD23-BFFA248D3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221310"/>
                  </p:ext>
                </p:extLst>
              </p:nvPr>
            </p:nvGraphicFramePr>
            <p:xfrm>
              <a:off x="11018929" y="3788483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289D25B-AA99-4EF1-BD23-BFFA248D3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221310"/>
                  </p:ext>
                </p:extLst>
              </p:nvPr>
            </p:nvGraphicFramePr>
            <p:xfrm>
              <a:off x="11018929" y="3788483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33F3FC-CE05-4E6E-816A-3F72BE82D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34510"/>
              </p:ext>
            </p:extLst>
          </p:nvPr>
        </p:nvGraphicFramePr>
        <p:xfrm>
          <a:off x="9898228" y="3788483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35FFCB-8D14-4843-AC88-BFD32A4B0996}"/>
              </a:ext>
            </a:extLst>
          </p:cNvPr>
          <p:cNvCxnSpPr>
            <a:endCxn id="9" idx="1"/>
          </p:cNvCxnSpPr>
          <p:nvPr/>
        </p:nvCxnSpPr>
        <p:spPr>
          <a:xfrm flipV="1">
            <a:off x="8325350" y="3965586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E8E59C-C2D8-4480-ACEF-6CBC5C6DFF77}"/>
              </a:ext>
            </a:extLst>
          </p:cNvPr>
          <p:cNvCxnSpPr/>
          <p:nvPr/>
        </p:nvCxnSpPr>
        <p:spPr>
          <a:xfrm flipV="1">
            <a:off x="9456720" y="3958461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BC1C89-A442-4540-9E7D-DBE2C9052327}"/>
              </a:ext>
            </a:extLst>
          </p:cNvPr>
          <p:cNvCxnSpPr/>
          <p:nvPr/>
        </p:nvCxnSpPr>
        <p:spPr>
          <a:xfrm flipV="1">
            <a:off x="10609428" y="3958461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7395F3-8B4D-4563-BF92-8DDBFCAE7706}"/>
              </a:ext>
            </a:extLst>
          </p:cNvPr>
          <p:cNvSpPr/>
          <p:nvPr/>
        </p:nvSpPr>
        <p:spPr>
          <a:xfrm>
            <a:off x="7571902" y="3112843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40A7DB6-FEB8-4CE4-9113-32B1D9E574FF}"/>
              </a:ext>
            </a:extLst>
          </p:cNvPr>
          <p:cNvSpPr/>
          <p:nvPr/>
        </p:nvSpPr>
        <p:spPr>
          <a:xfrm>
            <a:off x="7557299" y="4316647"/>
            <a:ext cx="824902" cy="370840"/>
          </a:xfrm>
          <a:prstGeom prst="wedgeRectCallout">
            <a:avLst>
              <a:gd name="adj1" fmla="val -3161"/>
              <a:gd name="adj2" fmla="val -87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DDCFAF-BAC8-41BD-96AF-9A3CB8205563}"/>
                  </a:ext>
                </a:extLst>
              </p:cNvPr>
              <p:cNvSpPr txBox="1"/>
              <p:nvPr/>
            </p:nvSpPr>
            <p:spPr>
              <a:xfrm>
                <a:off x="1659304" y="5512904"/>
                <a:ext cx="4794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DDCFAF-BAC8-41BD-96AF-9A3CB8205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04" y="5512904"/>
                <a:ext cx="479450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23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62F0-3DED-4BC5-B3BC-5B0F1569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 singly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E5B31-2C5C-4200-BDED-7A8FFF9D9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9306" y="4043088"/>
                <a:ext cx="4436694" cy="199990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E5B31-2C5C-4200-BDED-7A8FFF9D9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9306" y="4043088"/>
                <a:ext cx="4436694" cy="19999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EB0C-CC57-498A-B287-83D88A49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8F252-F1EC-4891-B293-7794353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6E98A8-2BDD-4D35-8207-E46743DCB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95458"/>
                  </p:ext>
                </p:extLst>
              </p:nvPr>
            </p:nvGraphicFramePr>
            <p:xfrm>
              <a:off x="1685450" y="2120958"/>
              <a:ext cx="443669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Search(L,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𝑁𝑜𝑛𝑒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317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48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6E98A8-2BDD-4D35-8207-E46743DCB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95458"/>
                  </p:ext>
                </p:extLst>
              </p:nvPr>
            </p:nvGraphicFramePr>
            <p:xfrm>
              <a:off x="1685450" y="2120958"/>
              <a:ext cx="4436695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Search(L,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6" t="-108197" r="-160465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99" t="-108197" r="-1917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2243" t="-108197" r="-373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6" t="-204839" r="-16046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99" t="-204839" r="-191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2243" t="-204839" r="-3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17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6" t="-309836" r="-16046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99" t="-309836" r="-191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2243" t="-309836" r="-373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48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6" t="-409836" r="-16046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99" t="-409836" r="-1917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2243" t="-409836" r="-37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EBC3F-6D43-4439-9813-1068ACC9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4586"/>
              </p:ext>
            </p:extLst>
          </p:nvPr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4B098-F40C-4343-986D-FE2CC41A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062"/>
              </p:ext>
            </p:extLst>
          </p:nvPr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2CF3B5E-EE82-4702-8D05-EB5613341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6787655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2CF3B5E-EE82-4702-8D05-EB5613341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6787655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8A483C-3EAC-4DA8-852D-4E9DC1D6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60131"/>
              </p:ext>
            </p:extLst>
          </p:nvPr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0772E-C31E-49CB-AC32-134F1F0C33A9}"/>
              </a:ext>
            </a:extLst>
          </p:cNvPr>
          <p:cNvCxnSpPr>
            <a:endCxn id="9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9102A-4787-497E-905B-B28D90E43BD0}"/>
              </a:ext>
            </a:extLst>
          </p:cNvPr>
          <p:cNvCxnSpPr/>
          <p:nvPr/>
        </p:nvCxnSpPr>
        <p:spPr>
          <a:xfrm flipV="1">
            <a:off x="9280883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244F9-7984-4357-A4B5-48711604C26C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BDDBED7-CAFA-4598-84B7-CF6E1DA103BB}"/>
              </a:ext>
            </a:extLst>
          </p:cNvPr>
          <p:cNvSpPr/>
          <p:nvPr/>
        </p:nvSpPr>
        <p:spPr>
          <a:xfrm>
            <a:off x="7396065" y="2400514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2D04998-51B6-4828-ACA9-093976FD0E1D}"/>
              </a:ext>
            </a:extLst>
          </p:cNvPr>
          <p:cNvSpPr/>
          <p:nvPr/>
        </p:nvSpPr>
        <p:spPr>
          <a:xfrm>
            <a:off x="7381462" y="3604318"/>
            <a:ext cx="824902" cy="370840"/>
          </a:xfrm>
          <a:prstGeom prst="wedgeRectCallout">
            <a:avLst>
              <a:gd name="adj1" fmla="val -3161"/>
              <a:gd name="adj2" fmla="val -87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7901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22F-F4FF-4CA9-B90E-74EE9FEF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40EB-3D39-4F18-BD93-83E4B2B3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6" y="1440699"/>
            <a:ext cx="5675741" cy="185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Inserting into a list can have following cases</a:t>
            </a:r>
          </a:p>
          <a:p>
            <a:pPr lvl="1"/>
            <a:r>
              <a:rPr lang="en-US" dirty="0"/>
              <a:t>Insert in front of head</a:t>
            </a:r>
          </a:p>
          <a:p>
            <a:pPr lvl="1"/>
            <a:r>
              <a:rPr lang="en-US" dirty="0"/>
              <a:t>Insert at the end after tail</a:t>
            </a:r>
          </a:p>
          <a:p>
            <a:pPr lvl="1"/>
            <a:r>
              <a:rPr lang="en-US" dirty="0"/>
              <a:t>Insert within the list </a:t>
            </a:r>
          </a:p>
          <a:p>
            <a:r>
              <a:rPr lang="en-US" dirty="0"/>
              <a:t>Let x is node to be inserted in front of 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6EF1-5CA2-4520-9614-0578F8A7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4A23-0683-47FB-BFA1-1F94B5A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B3EA37B-F35C-4F98-996E-CD84BC5C3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088609"/>
                  </p:ext>
                </p:extLst>
              </p:nvPr>
            </p:nvGraphicFramePr>
            <p:xfrm>
              <a:off x="1874668" y="3429000"/>
              <a:ext cx="4436695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Insert_Before_Head</a:t>
                          </a:r>
                          <a:r>
                            <a:rPr lang="en-US" dirty="0"/>
                            <a:t>(L, 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B3EA37B-F35C-4F98-996E-CD84BC5C3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088609"/>
                  </p:ext>
                </p:extLst>
              </p:nvPr>
            </p:nvGraphicFramePr>
            <p:xfrm>
              <a:off x="1874668" y="3429000"/>
              <a:ext cx="4436695" cy="1112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Insert_Before_Head</a:t>
                          </a:r>
                          <a:r>
                            <a:rPr lang="en-US" dirty="0"/>
                            <a:t>(L, x)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108197" r="-160465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99" t="-108197" r="-1917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108197" r="-3738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26" t="-208197" r="-160465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99" t="-208197" r="-1917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208197" r="-3738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2B3E8B-E364-45D9-8630-9430398421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4668" y="4620259"/>
                <a:ext cx="5675741" cy="1063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Hence this operations takes unit time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2B3E8B-E364-45D9-8630-943039842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668" y="4620259"/>
                <a:ext cx="5675741" cy="1063888"/>
              </a:xfrm>
              <a:prstGeom prst="rect">
                <a:avLst/>
              </a:prstGeom>
              <a:blipFill>
                <a:blip r:embed="rId3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0D813B-8816-4193-BEB1-7504EA96F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34190"/>
              </p:ext>
            </p:extLst>
          </p:nvPr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B948BD-9311-490D-9270-C12C1FB3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39494"/>
              </p:ext>
            </p:extLst>
          </p:nvPr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D4AFEDA-E8F0-4DD0-9B6B-037EB2012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954328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D4AFEDA-E8F0-4DD0-9B6B-037EB2012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954328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360D08-DE06-465C-A3DF-4FE5DF8B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03170"/>
              </p:ext>
            </p:extLst>
          </p:nvPr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F08058-669F-4204-B380-1F97E386D435}"/>
              </a:ext>
            </a:extLst>
          </p:cNvPr>
          <p:cNvCxnSpPr>
            <a:endCxn id="10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A7167-EA52-4298-83D0-454550C1EA51}"/>
              </a:ext>
            </a:extLst>
          </p:cNvPr>
          <p:cNvCxnSpPr/>
          <p:nvPr/>
        </p:nvCxnSpPr>
        <p:spPr>
          <a:xfrm flipV="1">
            <a:off x="9280883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F64D8-D747-40C8-8464-3BD1F95F9370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6B3FA9E-59F4-48B3-B7AE-C328FCA8603B}"/>
              </a:ext>
            </a:extLst>
          </p:cNvPr>
          <p:cNvSpPr/>
          <p:nvPr/>
        </p:nvSpPr>
        <p:spPr>
          <a:xfrm>
            <a:off x="7396065" y="2400514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40971ED-331E-435A-8C6E-FBE4BAC496B1}"/>
              </a:ext>
            </a:extLst>
          </p:cNvPr>
          <p:cNvSpPr/>
          <p:nvPr/>
        </p:nvSpPr>
        <p:spPr>
          <a:xfrm>
            <a:off x="7381462" y="3604318"/>
            <a:ext cx="824902" cy="370840"/>
          </a:xfrm>
          <a:prstGeom prst="wedgeRectCallout">
            <a:avLst>
              <a:gd name="adj1" fmla="val -3161"/>
              <a:gd name="adj2" fmla="val -87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89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7F2C-7DDA-40C7-879E-BF1DB3F7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after tail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97FF-27ED-4EFB-BD2F-F844215E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Let x is node to be inserted in front of head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4CF0F-C95C-4A0C-AFBB-74289F3D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2BD5B-1410-47C7-8F24-B64C2B6C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FB767-295B-444A-A016-9AF325DC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335631"/>
                  </p:ext>
                </p:extLst>
              </p:nvPr>
            </p:nvGraphicFramePr>
            <p:xfrm>
              <a:off x="1834911" y="2506979"/>
              <a:ext cx="4436695" cy="2595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Insert_After_Tail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𝑢𝑙𝑙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87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b="0" i="0" dirty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FB767-295B-444A-A016-9AF325DC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335631"/>
                  </p:ext>
                </p:extLst>
              </p:nvPr>
            </p:nvGraphicFramePr>
            <p:xfrm>
              <a:off x="1834911" y="2506979"/>
              <a:ext cx="4436695" cy="2595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9907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3527431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Insert_After_Tail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1" t="-108197" r="-160232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108197" r="-1920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1" t="-208197" r="-16023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208197" r="-1920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208197" r="-373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308197" r="-1920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308197" r="-3738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408197" r="-1920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408197" r="-373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1" t="-508197" r="-16023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508197" r="-192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2243" t="-508197" r="-373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872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1" t="-608197" r="-16023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5" t="-608197" r="-192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b="0" i="0" dirty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7130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2E74CF-119F-4C2D-B48D-DE4DF042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34190"/>
              </p:ext>
            </p:extLst>
          </p:nvPr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B70539-078B-4DB7-9A54-90D6BE69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39494"/>
              </p:ext>
            </p:extLst>
          </p:nvPr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E337AE-D0E6-4BD2-A326-F69EAF639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954328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E337AE-D0E6-4BD2-A326-F69EAF639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954328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9FBAD8-FAC8-4704-AD88-4A9710151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03170"/>
              </p:ext>
            </p:extLst>
          </p:nvPr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9B80A-9AD3-4FF5-BBAF-14E4CCC48A54}"/>
              </a:ext>
            </a:extLst>
          </p:cNvPr>
          <p:cNvCxnSpPr>
            <a:endCxn id="8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9E9597-B4D4-45A0-8DCC-AD3352CB5250}"/>
              </a:ext>
            </a:extLst>
          </p:cNvPr>
          <p:cNvCxnSpPr/>
          <p:nvPr/>
        </p:nvCxnSpPr>
        <p:spPr>
          <a:xfrm flipV="1">
            <a:off x="9280883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6BE15-30BD-4339-B772-5276023A3FC0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E3AF42E-0D5F-4FCF-9662-FFCEFBCC5FB0}"/>
              </a:ext>
            </a:extLst>
          </p:cNvPr>
          <p:cNvSpPr/>
          <p:nvPr/>
        </p:nvSpPr>
        <p:spPr>
          <a:xfrm>
            <a:off x="7396065" y="2400514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11CE1E-53C3-456B-B89B-8C891BF2DB81}"/>
              </a:ext>
            </a:extLst>
          </p:cNvPr>
          <p:cNvSpPr/>
          <p:nvPr/>
        </p:nvSpPr>
        <p:spPr>
          <a:xfrm>
            <a:off x="7381462" y="3604318"/>
            <a:ext cx="824902" cy="370840"/>
          </a:xfrm>
          <a:prstGeom prst="wedgeRectCallout">
            <a:avLst>
              <a:gd name="adj1" fmla="val -3161"/>
              <a:gd name="adj2" fmla="val -87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355768-2C05-4044-A83C-62002F8FB1CD}"/>
                  </a:ext>
                </a:extLst>
              </p:cNvPr>
              <p:cNvSpPr/>
              <p:nvPr/>
            </p:nvSpPr>
            <p:spPr>
              <a:xfrm>
                <a:off x="1834911" y="5222993"/>
                <a:ext cx="148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355768-2C05-4044-A83C-62002F8F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11" y="5222993"/>
                <a:ext cx="14868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7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EB2-7714-4F4D-A017-9D3117D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within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3D15-BDE6-49D2-BF0A-1394193F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30066"/>
            <a:ext cx="8946541" cy="4195481"/>
          </a:xfrm>
        </p:spPr>
        <p:txBody>
          <a:bodyPr/>
          <a:lstStyle/>
          <a:p>
            <a:r>
              <a:rPr lang="en-US" dirty="0"/>
              <a:t>Inserting an element with in linked list can be either on the basis of index or data value.</a:t>
            </a:r>
          </a:p>
          <a:p>
            <a:r>
              <a:rPr lang="en-US" dirty="0"/>
              <a:t>Here we list inserting based on data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864D7-7ABF-41D4-A8EA-17D90041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B252-E288-431C-90E3-FA42B04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6C8555-24C4-42F0-BA8D-B74D729FB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259292"/>
                  </p:ext>
                </p:extLst>
              </p:nvPr>
            </p:nvGraphicFramePr>
            <p:xfrm>
              <a:off x="1755398" y="2730948"/>
              <a:ext cx="5387524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42833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88521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Insert_within_List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𝑊h𝑖𝑙𝑒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𝑁𝑢𝑙𝑙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𝑑𝑎𝑡𝑎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𝑛𝑒𝑥𝑡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872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6C8555-24C4-42F0-BA8D-B74D729FB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259292"/>
                  </p:ext>
                </p:extLst>
              </p:nvPr>
            </p:nvGraphicFramePr>
            <p:xfrm>
              <a:off x="1755398" y="2730948"/>
              <a:ext cx="5387524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15608">
                      <a:extLst>
                        <a:ext uri="{9D8B030D-6E8A-4147-A177-3AD203B41FA5}">
                          <a16:colId xmlns:a16="http://schemas.microsoft.com/office/drawing/2014/main" val="4246893105"/>
                        </a:ext>
                      </a:extLst>
                    </a:gridCol>
                    <a:gridCol w="4283395">
                      <a:extLst>
                        <a:ext uri="{9D8B030D-6E8A-4147-A177-3AD203B41FA5}">
                          <a16:colId xmlns:a16="http://schemas.microsoft.com/office/drawing/2014/main" val="2891290831"/>
                        </a:ext>
                      </a:extLst>
                    </a:gridCol>
                    <a:gridCol w="788521">
                      <a:extLst>
                        <a:ext uri="{9D8B030D-6E8A-4147-A177-3AD203B41FA5}">
                          <a16:colId xmlns:a16="http://schemas.microsoft.com/office/drawing/2014/main" val="41670528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Insert_within_List</a:t>
                          </a:r>
                          <a:r>
                            <a:rPr lang="en-US" dirty="0"/>
                            <a:t>(L, 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55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108197" r="-1609615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9" t="-108197" r="-1906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i="0">
                              <a:latin typeface="+mj-lt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67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208197" r="-1609615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9" t="-208197" r="-1906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538" t="-208197" r="-3077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28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9" t="-308197" r="-1906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538" t="-308197" r="-307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452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9" t="-408197" r="-1906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538" t="-408197" r="-3077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2660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3" t="-508197" r="-16096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39" t="-508197" r="-1906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1538" t="-508197" r="-3077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8723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23C5F-ADAE-492B-BF29-BEE1F4E9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07952"/>
              </p:ext>
            </p:extLst>
          </p:nvPr>
        </p:nvGraphicFramePr>
        <p:xfrm>
          <a:off x="7438313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5C6871-6F77-427A-950E-A582CC54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28867"/>
              </p:ext>
            </p:extLst>
          </p:nvPr>
        </p:nvGraphicFramePr>
        <p:xfrm>
          <a:off x="8580352" y="3067837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4E90E72-E473-43EE-A6C8-FCE1AB75C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38782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4E90E72-E473-43EE-A6C8-FCE1AB75C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38782"/>
                  </p:ext>
                </p:extLst>
              </p:nvPr>
            </p:nvGraphicFramePr>
            <p:xfrm>
              <a:off x="10843092" y="3076154"/>
              <a:ext cx="711200" cy="370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5600">
                      <a:extLst>
                        <a:ext uri="{9D8B030D-6E8A-4147-A177-3AD203B41FA5}">
                          <a16:colId xmlns:a16="http://schemas.microsoft.com/office/drawing/2014/main" val="944177813"/>
                        </a:ext>
                      </a:extLst>
                    </a:gridCol>
                    <a:gridCol w="355600">
                      <a:extLst>
                        <a:ext uri="{9D8B030D-6E8A-4147-A177-3AD203B41FA5}">
                          <a16:colId xmlns:a16="http://schemas.microsoft.com/office/drawing/2014/main" val="144805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65" r="-678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0403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B2131A-DACE-42D1-8E76-75C655FF9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44942"/>
              </p:ext>
            </p:extLst>
          </p:nvPr>
        </p:nvGraphicFramePr>
        <p:xfrm>
          <a:off x="9722391" y="3076154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95C520-589B-46C8-A0ED-F88B2583F093}"/>
              </a:ext>
            </a:extLst>
          </p:cNvPr>
          <p:cNvCxnSpPr>
            <a:endCxn id="8" idx="1"/>
          </p:cNvCxnSpPr>
          <p:nvPr/>
        </p:nvCxnSpPr>
        <p:spPr>
          <a:xfrm flipV="1">
            <a:off x="8149513" y="3253257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E56010-90E2-4D4D-B5E2-924236AD9C18}"/>
              </a:ext>
            </a:extLst>
          </p:cNvPr>
          <p:cNvCxnSpPr/>
          <p:nvPr/>
        </p:nvCxnSpPr>
        <p:spPr>
          <a:xfrm flipV="1">
            <a:off x="10433591" y="3246132"/>
            <a:ext cx="430839" cy="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BD077FB-5DF7-42A0-B238-FF9A19B1905E}"/>
              </a:ext>
            </a:extLst>
          </p:cNvPr>
          <p:cNvSpPr/>
          <p:nvPr/>
        </p:nvSpPr>
        <p:spPr>
          <a:xfrm>
            <a:off x="7396065" y="2400514"/>
            <a:ext cx="824902" cy="370840"/>
          </a:xfrm>
          <a:prstGeom prst="wedgeRectCallout">
            <a:avLst>
              <a:gd name="adj1" fmla="val 52"/>
              <a:gd name="adj2" fmla="val 119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E184C80-CDDA-424B-80A6-BA734944249E}"/>
              </a:ext>
            </a:extLst>
          </p:cNvPr>
          <p:cNvSpPr/>
          <p:nvPr/>
        </p:nvSpPr>
        <p:spPr>
          <a:xfrm>
            <a:off x="8580352" y="2572038"/>
            <a:ext cx="824902" cy="370840"/>
          </a:xfrm>
          <a:prstGeom prst="wedgeRectCallout">
            <a:avLst>
              <a:gd name="adj1" fmla="val -9587"/>
              <a:gd name="adj2" fmla="val 875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900A31-7F19-4C20-AB84-766B8FA3F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0177"/>
              </p:ext>
            </p:extLst>
          </p:nvPr>
        </p:nvGraphicFramePr>
        <p:xfrm>
          <a:off x="9140702" y="4076283"/>
          <a:ext cx="711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441778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4805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0346"/>
                  </a:ext>
                </a:extLst>
              </a:tr>
            </a:tbl>
          </a:graphicData>
        </a:graphic>
      </p:graphicFrame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F06155-E2B7-4A0C-B21F-81D11D720FD0}"/>
              </a:ext>
            </a:extLst>
          </p:cNvPr>
          <p:cNvSpPr/>
          <p:nvPr/>
        </p:nvSpPr>
        <p:spPr>
          <a:xfrm>
            <a:off x="9144536" y="4670906"/>
            <a:ext cx="677206" cy="370840"/>
          </a:xfrm>
          <a:prstGeom prst="wedgeRectCallout">
            <a:avLst>
              <a:gd name="adj1" fmla="val -9587"/>
              <a:gd name="adj2" fmla="val -98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2FA6-479D-46DE-B537-C20F0EFDB5F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71332" y="3406936"/>
            <a:ext cx="324970" cy="669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3F930F-EBC8-4701-A8C3-3331227CEBF1}"/>
              </a:ext>
            </a:extLst>
          </p:cNvPr>
          <p:cNvCxnSpPr>
            <a:cxnSpLocks/>
          </p:cNvCxnSpPr>
          <p:nvPr/>
        </p:nvCxnSpPr>
        <p:spPr>
          <a:xfrm flipV="1">
            <a:off x="9726018" y="3429000"/>
            <a:ext cx="140180" cy="75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3508C6B-02FD-442B-8DB2-D5BB6A9A584E}"/>
                  </a:ext>
                </a:extLst>
              </p:cNvPr>
              <p:cNvSpPr/>
              <p:nvPr/>
            </p:nvSpPr>
            <p:spPr>
              <a:xfrm>
                <a:off x="1834911" y="5222993"/>
                <a:ext cx="3207417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Best Case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Average Case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Worse Case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3508C6B-02FD-442B-8DB2-D5BB6A9A5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11" y="5222993"/>
                <a:ext cx="3207417" cy="1477328"/>
              </a:xfrm>
              <a:prstGeom prst="rect">
                <a:avLst/>
              </a:prstGeom>
              <a:blipFill>
                <a:blip r:embed="rId4"/>
                <a:stretch>
                  <a:fillRect l="-1521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0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4063</TotalTime>
  <Words>1398</Words>
  <Application>Microsoft Office PowerPoint</Application>
  <PresentationFormat>Widescreen</PresentationFormat>
  <Paragraphs>368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Basic Data Structures</vt:lpstr>
      <vt:lpstr>Introduction to Linked List</vt:lpstr>
      <vt:lpstr>Linked List</vt:lpstr>
      <vt:lpstr>Traversing a Singly Linked List</vt:lpstr>
      <vt:lpstr>Searching in a singly linked list</vt:lpstr>
      <vt:lpstr>Inserting into Singly Linked List</vt:lpstr>
      <vt:lpstr>Inserting after tail in Linked List</vt:lpstr>
      <vt:lpstr>Inserting within linked list</vt:lpstr>
      <vt:lpstr>Deleting from Linked List</vt:lpstr>
      <vt:lpstr>Deleting from End of Linked List</vt:lpstr>
      <vt:lpstr>Deleting within linked list</vt:lpstr>
      <vt:lpstr>List Search</vt:lpstr>
      <vt:lpstr>Linked List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496</cp:revision>
  <dcterms:created xsi:type="dcterms:W3CDTF">2020-04-04T05:11:36Z</dcterms:created>
  <dcterms:modified xsi:type="dcterms:W3CDTF">2020-06-22T13:22:37Z</dcterms:modified>
</cp:coreProperties>
</file>