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7" r:id="rId2"/>
    <p:sldId id="256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23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</a:t>
            </a:r>
            <a:r>
              <a:rPr lang="en-US" sz="1600"/>
              <a:t>Thomas H. </a:t>
            </a:r>
            <a:r>
              <a:rPr lang="en-US" sz="1600" err="1"/>
              <a:t>Cormen</a:t>
            </a:r>
            <a:r>
              <a:rPr lang="en-US" sz="1600"/>
              <a:t> et. al.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Dr. </a:t>
            </a:r>
            <a:r>
              <a:rPr lang="en-US" b="1" dirty="0"/>
              <a:t>Sajid Iqbal</a:t>
            </a:r>
          </a:p>
          <a:p>
            <a:pPr algn="ctr"/>
            <a:r>
              <a:rPr lang="en-US">
                <a:solidFill>
                  <a:srgbClr val="FFFF00"/>
                </a:solidFill>
              </a:rPr>
              <a:t>sajidiqbal.pk</a:t>
            </a:r>
            <a:r>
              <a:rPr lang="en-US" err="1">
                <a:solidFill>
                  <a:srgbClr val="FFFF00"/>
                </a:solidFill>
              </a:rPr>
              <a:t>@</a:t>
            </a:r>
            <a:r>
              <a:rPr lang="en-US">
                <a:solidFill>
                  <a:srgbClr val="FFFF00"/>
                </a:solidFill>
              </a:rPr>
              <a:t>gmail.com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://mitpress.mit.edu</a:t>
            </a:r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https://github.com/sajjo79/Design_and_Analysis_of_Algorithms</a:t>
            </a:r>
            <a:endParaRPr lang="en-US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1939225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3032" y="4478010"/>
            <a:ext cx="542172" cy="542172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8106" y="4797903"/>
            <a:ext cx="567666" cy="567666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3608822" y="5525763"/>
            <a:ext cx="1344796" cy="40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en-US" b="1" dirty="0"/>
              <a:t>Binary Search Trees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12: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7272-0F4D-4E97-B6E1-D052354F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4F209-2268-419C-864E-B333C4786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search tree data structure supports many dynamic-set operations</a:t>
                </a:r>
              </a:p>
              <a:p>
                <a:pPr lvl="1"/>
                <a:r>
                  <a:rPr lang="en-US" sz="1600" dirty="0"/>
                  <a:t>SEARCH, MINIMUM, MAXIMUM, PREDECESSOR, SUCCESSOR, INSERT, DELETE</a:t>
                </a:r>
              </a:p>
              <a:p>
                <a:pPr lvl="1"/>
                <a:r>
                  <a:rPr lang="en-US" dirty="0"/>
                  <a:t>A search tree can be used as a dictionary and as a priority queue </a:t>
                </a:r>
              </a:p>
              <a:p>
                <a:r>
                  <a:rPr lang="en-US" dirty="0"/>
                  <a:t>Basic operations on a binary search tree take time proportional to the height of the tree i.e.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endParaRPr lang="en-US" b="1" dirty="0"/>
              </a:p>
              <a:p>
                <a:pPr lvl="1"/>
                <a:r>
                  <a:rPr lang="en-US" dirty="0"/>
                  <a:t>Worst case time may be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if a tree is linear list of nodes.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4F209-2268-419C-864E-B333C4786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935AE-0772-47BE-AD3D-EEBA8CD7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567AD-54D2-41C2-9D5E-DBFD9480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2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D86E-EFA3-4449-8146-EB3D13B4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BCA926-2691-426F-B352-0E83BE1CA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82408"/>
                <a:ext cx="8946541" cy="476599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binary search tree is organized as binary tree</a:t>
                </a:r>
              </a:p>
              <a:p>
                <a:pPr lvl="1"/>
                <a:r>
                  <a:rPr lang="en-US" dirty="0"/>
                  <a:t>Usually a tree is implemented using Linked list data structure</a:t>
                </a:r>
              </a:p>
              <a:p>
                <a:r>
                  <a:rPr lang="en-US" b="1" i="1" dirty="0"/>
                  <a:t>Binary-search-tree (BST) property</a:t>
                </a:r>
              </a:p>
              <a:p>
                <a:pPr lvl="1"/>
                <a:r>
                  <a:rPr lang="en-US" dirty="0"/>
                  <a:t>Let </a:t>
                </a:r>
                <a:r>
                  <a:rPr lang="en-US" b="1" dirty="0">
                    <a:solidFill>
                      <a:srgbClr val="FFFF00"/>
                    </a:solidFill>
                  </a:rPr>
                  <a:t>root</a:t>
                </a:r>
                <a:r>
                  <a:rPr lang="en-US" dirty="0"/>
                  <a:t> is a node in BST and </a:t>
                </a:r>
                <a:r>
                  <a:rPr lang="en-US" b="1" dirty="0">
                    <a:solidFill>
                      <a:srgbClr val="FFFF00"/>
                    </a:solidFill>
                  </a:rPr>
                  <a:t>left</a:t>
                </a:r>
                <a:r>
                  <a:rPr lang="en-US" dirty="0"/>
                  <a:t> &amp; </a:t>
                </a:r>
                <a:r>
                  <a:rPr lang="en-US" b="1" dirty="0">
                    <a:solidFill>
                      <a:srgbClr val="FFFF00"/>
                    </a:solidFill>
                  </a:rPr>
                  <a:t>right</a:t>
                </a:r>
                <a:r>
                  <a:rPr lang="en-US" dirty="0"/>
                  <a:t> are its left and right children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𝒐𝒐𝒕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𝒍𝒆𝒇𝒕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𝒌𝒆𝒚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𝒍𝒆𝒇𝒕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𝒓𝒊𝒈𝒉𝒕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𝒌𝒆𝒚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Tree traversing: it is the process of reading a tree</a:t>
                </a:r>
              </a:p>
              <a:p>
                <a:pPr lvl="1"/>
                <a:r>
                  <a:rPr lang="en-US" dirty="0"/>
                  <a:t>Pre-order traversing</a:t>
                </a:r>
              </a:p>
              <a:p>
                <a:pPr lvl="1"/>
                <a:r>
                  <a:rPr lang="en-US" dirty="0"/>
                  <a:t>In-order traversing</a:t>
                </a:r>
              </a:p>
              <a:p>
                <a:pPr lvl="1"/>
                <a:r>
                  <a:rPr lang="en-US" dirty="0"/>
                  <a:t>Post-order traversing</a:t>
                </a:r>
              </a:p>
              <a:p>
                <a:r>
                  <a:rPr lang="en-US" dirty="0"/>
                  <a:t>In order traversing allows us to print values in sorted order</a:t>
                </a: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BCA926-2691-426F-B352-0E83BE1CA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82408"/>
                <a:ext cx="8946541" cy="4765991"/>
              </a:xfrm>
              <a:blipFill>
                <a:blip r:embed="rId2"/>
                <a:stretch>
                  <a:fillRect l="-341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03BC5-2CE8-4052-B083-06376F91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5C28D-39FC-45FB-9F3C-443CDE5C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2AF623-AB24-43A9-8CCF-874AA501C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04571"/>
              </p:ext>
            </p:extLst>
          </p:nvPr>
        </p:nvGraphicFramePr>
        <p:xfrm>
          <a:off x="9014071" y="1482408"/>
          <a:ext cx="2888973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2991">
                  <a:extLst>
                    <a:ext uri="{9D8B030D-6E8A-4147-A177-3AD203B41FA5}">
                      <a16:colId xmlns:a16="http://schemas.microsoft.com/office/drawing/2014/main" val="2105029930"/>
                    </a:ext>
                  </a:extLst>
                </a:gridCol>
                <a:gridCol w="962991">
                  <a:extLst>
                    <a:ext uri="{9D8B030D-6E8A-4147-A177-3AD203B41FA5}">
                      <a16:colId xmlns:a16="http://schemas.microsoft.com/office/drawing/2014/main" val="3494485106"/>
                    </a:ext>
                  </a:extLst>
                </a:gridCol>
                <a:gridCol w="962991">
                  <a:extLst>
                    <a:ext uri="{9D8B030D-6E8A-4147-A177-3AD203B41FA5}">
                      <a16:colId xmlns:a16="http://schemas.microsoft.com/office/drawing/2014/main" val="44124441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5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33378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62E29261-7602-4F98-9C39-10EEA912E873}"/>
              </a:ext>
            </a:extLst>
          </p:cNvPr>
          <p:cNvGrpSpPr/>
          <p:nvPr/>
        </p:nvGrpSpPr>
        <p:grpSpPr>
          <a:xfrm>
            <a:off x="9289818" y="2404028"/>
            <a:ext cx="2451695" cy="1665796"/>
            <a:chOff x="8877274" y="2384591"/>
            <a:chExt cx="3301517" cy="216414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8553162-B171-46E4-B6E6-0EDA25DB5E40}"/>
                </a:ext>
              </a:extLst>
            </p:cNvPr>
            <p:cNvSpPr/>
            <p:nvPr/>
          </p:nvSpPr>
          <p:spPr>
            <a:xfrm>
              <a:off x="10116353" y="2384591"/>
              <a:ext cx="684408" cy="609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F593F3-E89F-49DD-8153-4ACA864DCEE6}"/>
                </a:ext>
              </a:extLst>
            </p:cNvPr>
            <p:cNvSpPr/>
            <p:nvPr/>
          </p:nvSpPr>
          <p:spPr>
            <a:xfrm>
              <a:off x="9438186" y="3124200"/>
              <a:ext cx="684408" cy="609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9824FE-CD2B-4617-A18C-74C027E35091}"/>
                </a:ext>
              </a:extLst>
            </p:cNvPr>
            <p:cNvSpPr/>
            <p:nvPr/>
          </p:nvSpPr>
          <p:spPr>
            <a:xfrm>
              <a:off x="10746484" y="3124200"/>
              <a:ext cx="684408" cy="609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CF51B3-9B46-4FAD-BD5E-06CDC3D00AB8}"/>
                </a:ext>
              </a:extLst>
            </p:cNvPr>
            <p:cNvSpPr/>
            <p:nvPr/>
          </p:nvSpPr>
          <p:spPr>
            <a:xfrm>
              <a:off x="8877274" y="3931443"/>
              <a:ext cx="684408" cy="609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66A4405-F945-4B33-B7D4-BCF3C7933E79}"/>
                </a:ext>
              </a:extLst>
            </p:cNvPr>
            <p:cNvSpPr/>
            <p:nvPr/>
          </p:nvSpPr>
          <p:spPr>
            <a:xfrm>
              <a:off x="9751773" y="3929270"/>
              <a:ext cx="684408" cy="609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272B84-752C-4D97-9060-A202E3EAAD53}"/>
                </a:ext>
              </a:extLst>
            </p:cNvPr>
            <p:cNvSpPr/>
            <p:nvPr/>
          </p:nvSpPr>
          <p:spPr>
            <a:xfrm>
              <a:off x="10619884" y="3939134"/>
              <a:ext cx="684408" cy="609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68FFEC-823A-4A1B-BBF0-BAE70D410248}"/>
                </a:ext>
              </a:extLst>
            </p:cNvPr>
            <p:cNvSpPr/>
            <p:nvPr/>
          </p:nvSpPr>
          <p:spPr>
            <a:xfrm>
              <a:off x="11494383" y="3936961"/>
              <a:ext cx="684408" cy="609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BC77054-1EE1-4871-9E1A-1DE25F434045}"/>
                </a:ext>
              </a:extLst>
            </p:cNvPr>
            <p:cNvCxnSpPr>
              <a:stCxn id="13" idx="3"/>
              <a:endCxn id="14" idx="0"/>
            </p:cNvCxnSpPr>
            <p:nvPr/>
          </p:nvCxnSpPr>
          <p:spPr>
            <a:xfrm flipH="1">
              <a:off x="9780390" y="2904917"/>
              <a:ext cx="436192" cy="21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B936427-1EAE-461D-B8FF-1A9805407A88}"/>
                </a:ext>
              </a:extLst>
            </p:cNvPr>
            <p:cNvCxnSpPr>
              <a:cxnSpLocks/>
              <a:stCxn id="13" idx="5"/>
              <a:endCxn id="15" idx="0"/>
            </p:cNvCxnSpPr>
            <p:nvPr/>
          </p:nvCxnSpPr>
          <p:spPr>
            <a:xfrm>
              <a:off x="10700532" y="2904917"/>
              <a:ext cx="388156" cy="21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FD65F73-D2E4-4BA9-AF4E-20E58F5E21F7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H="1">
              <a:off x="9271458" y="3733800"/>
              <a:ext cx="508932" cy="1954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9E9DA12-27CC-48EE-BA82-8ADA818A988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9780390" y="3733800"/>
              <a:ext cx="313587" cy="1954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63297D0-2285-4328-82CC-8187E14E794F}"/>
                </a:ext>
              </a:extLst>
            </p:cNvPr>
            <p:cNvCxnSpPr>
              <a:cxnSpLocks/>
              <a:stCxn id="15" idx="4"/>
              <a:endCxn id="18" idx="0"/>
            </p:cNvCxnSpPr>
            <p:nvPr/>
          </p:nvCxnSpPr>
          <p:spPr>
            <a:xfrm flipH="1">
              <a:off x="10962088" y="3733800"/>
              <a:ext cx="126600" cy="2053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69265C0-6A7C-4D79-A2C0-F4DB8C9F68D3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11088688" y="3733800"/>
              <a:ext cx="747899" cy="203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613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A6F0-BBC2-4BD8-965B-C882E4D7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Traversing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F61C0E91-0CC1-43A8-91BE-C264C6CC8F3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60419260"/>
                  </p:ext>
                </p:extLst>
              </p:nvPr>
            </p:nvGraphicFramePr>
            <p:xfrm>
              <a:off x="7292078" y="1514688"/>
              <a:ext cx="4727644" cy="223139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30059">
                      <a:extLst>
                        <a:ext uri="{9D8B030D-6E8A-4147-A177-3AD203B41FA5}">
                          <a16:colId xmlns:a16="http://schemas.microsoft.com/office/drawing/2014/main" val="3039266000"/>
                        </a:ext>
                      </a:extLst>
                    </a:gridCol>
                    <a:gridCol w="3874733">
                      <a:extLst>
                        <a:ext uri="{9D8B030D-6E8A-4147-A177-3AD203B41FA5}">
                          <a16:colId xmlns:a16="http://schemas.microsoft.com/office/drawing/2014/main" val="2203406001"/>
                        </a:ext>
                      </a:extLst>
                    </a:gridCol>
                    <a:gridCol w="622852">
                      <a:extLst>
                        <a:ext uri="{9D8B030D-6E8A-4147-A177-3AD203B41FA5}">
                          <a16:colId xmlns:a16="http://schemas.microsoft.com/office/drawing/2014/main" val="24058486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Inorder_tree_walk</a:t>
                          </a:r>
                          <a:r>
                            <a:rPr lang="en-US" dirty="0"/>
                            <a:t>(x)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19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𝐼𝑓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𝑁𝐼𝐿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50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𝑖𝑛𝑜𝑟𝑑𝑒𝑟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𝑡𝑟𝑒𝑒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𝑤𝑎𝑙𝑘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795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𝑝𝑟𝑖𝑛𝑡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𝑘𝑒𝑦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763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𝑖𝑛𝑜𝑟𝑑𝑒𝑟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𝑡𝑟𝑒𝑒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𝑤𝑎𝑙𝑘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0797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F61C0E91-0CC1-43A8-91BE-C264C6CC8F3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60419260"/>
                  </p:ext>
                </p:extLst>
              </p:nvPr>
            </p:nvGraphicFramePr>
            <p:xfrm>
              <a:off x="7292078" y="1514688"/>
              <a:ext cx="4727644" cy="223139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30059">
                      <a:extLst>
                        <a:ext uri="{9D8B030D-6E8A-4147-A177-3AD203B41FA5}">
                          <a16:colId xmlns:a16="http://schemas.microsoft.com/office/drawing/2014/main" val="3039266000"/>
                        </a:ext>
                      </a:extLst>
                    </a:gridCol>
                    <a:gridCol w="3874733">
                      <a:extLst>
                        <a:ext uri="{9D8B030D-6E8A-4147-A177-3AD203B41FA5}">
                          <a16:colId xmlns:a16="http://schemas.microsoft.com/office/drawing/2014/main" val="2203406001"/>
                        </a:ext>
                      </a:extLst>
                    </a:gridCol>
                    <a:gridCol w="622852">
                      <a:extLst>
                        <a:ext uri="{9D8B030D-6E8A-4147-A177-3AD203B41FA5}">
                          <a16:colId xmlns:a16="http://schemas.microsoft.com/office/drawing/2014/main" val="24058486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Inorder_tree_walk</a:t>
                          </a:r>
                          <a:r>
                            <a:rPr lang="en-US" dirty="0"/>
                            <a:t>(x)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19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32" t="-108197" r="-16667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1765" t="-108197" r="-3922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507329"/>
                      </a:ext>
                    </a:extLst>
                  </a:tr>
                  <a:tr h="5594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32" t="-138043" r="-16667" b="-168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1765" t="-138043" r="-3922" b="-168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9795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32" t="-359016" r="-16667" b="-1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1765" t="-359016" r="-3922" b="-154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763250"/>
                      </a:ext>
                    </a:extLst>
                  </a:tr>
                  <a:tr h="5594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32" t="-304348" r="-16667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1765" t="-304348" r="-3922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7971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83B05-E49A-4F14-96B9-7F44FC31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D2E3A-C5BD-40A1-88F1-0F30FE13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276CDBE-6B10-47B3-9C56-FCA4EBB49F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69" y="1272210"/>
                <a:ext cx="6662461" cy="5133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b="1" i="1" dirty="0"/>
                  <a:t>Theorem 12.1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root of n-node tree then in order walk takes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time</a:t>
                </a:r>
              </a:p>
              <a:p>
                <a:r>
                  <a:rPr lang="en-US" b="1" dirty="0"/>
                  <a:t>Proof</a:t>
                </a:r>
              </a:p>
              <a:p>
                <a:pPr lvl="1"/>
                <a:r>
                  <a:rPr lang="en-US" dirty="0"/>
                  <a:t>Since Traversing visits all nodes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is taken</a:t>
                </a:r>
              </a:p>
              <a:p>
                <a:pPr lvl="1"/>
                <a:r>
                  <a:rPr lang="en-US" dirty="0"/>
                  <a:t>Let left sub-tree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nodes so right sub-tree will have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nodes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𝒄𝒌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𝒅𝒌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𝒄𝒌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𝒅𝒏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𝒅𝒌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276CDBE-6B10-47B3-9C56-FCA4EBB49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69" y="1272210"/>
                <a:ext cx="6662461" cy="5133072"/>
              </a:xfrm>
              <a:prstGeom prst="rect">
                <a:avLst/>
              </a:prstGeom>
              <a:blipFill>
                <a:blip r:embed="rId3"/>
                <a:stretch>
                  <a:fillRect l="-458"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5C82ECA-69FF-4B17-8DDC-679ECBBABEBB}"/>
                  </a:ext>
                </a:extLst>
              </p:cNvPr>
              <p:cNvSpPr/>
              <p:nvPr/>
            </p:nvSpPr>
            <p:spPr>
              <a:xfrm>
                <a:off x="5168349" y="3877358"/>
                <a:ext cx="702365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𝒄𝒏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𝒅𝒏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𝒄𝒌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𝒅𝒌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𝒄𝒌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𝒅𝒌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3"/>
                <a:r>
                  <a:rPr lang="en-US" dirty="0"/>
                  <a:t>So if a function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 </a:t>
                </a:r>
                <a:r>
                  <a:rPr lang="en-US" dirty="0"/>
                  <a:t>then it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endParaRPr lang="en-US" b="1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5C82ECA-69FF-4B17-8DDC-679ECBBAB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49" y="3877358"/>
                <a:ext cx="7023652" cy="1200329"/>
              </a:xfrm>
              <a:prstGeom prst="rect">
                <a:avLst/>
              </a:prstGeom>
              <a:blipFill>
                <a:blip r:embed="rId4"/>
                <a:stretch>
                  <a:fillRect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ECA8-D650-41DE-B35E-1B7E1899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8EF8A-46EA-49A2-AD33-A6EB4CE08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18213" y="4531074"/>
                <a:ext cx="3998774" cy="1004309"/>
              </a:xfrm>
            </p:spPr>
            <p:txBody>
              <a:bodyPr/>
              <a:lstStyle/>
              <a:p>
                <a:r>
                  <a:rPr lang="en-US" dirty="0"/>
                  <a:t>Time complexity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8EF8A-46EA-49A2-AD33-A6EB4CE08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8213" y="4531074"/>
                <a:ext cx="3998774" cy="1004309"/>
              </a:xfrm>
              <a:blipFill>
                <a:blip r:embed="rId2"/>
                <a:stretch>
                  <a:fillRect l="-610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D5FEF-DAC7-4707-AC54-EE6F15EE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B775E-A6B3-45A0-A1F2-72156BA7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32609A-7F70-4814-AB8E-E604F0E02D86}"/>
              </a:ext>
            </a:extLst>
          </p:cNvPr>
          <p:cNvGrpSpPr/>
          <p:nvPr/>
        </p:nvGrpSpPr>
        <p:grpSpPr>
          <a:xfrm>
            <a:off x="7633431" y="1908541"/>
            <a:ext cx="3750187" cy="3766152"/>
            <a:chOff x="8948148" y="2404028"/>
            <a:chExt cx="2793365" cy="284718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1976D0A-0A76-4B9A-9517-0E376DC7879D}"/>
                </a:ext>
              </a:extLst>
            </p:cNvPr>
            <p:cNvSpPr/>
            <p:nvPr/>
          </p:nvSpPr>
          <p:spPr>
            <a:xfrm>
              <a:off x="10209954" y="2404028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15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B0AFCC-B61B-4814-8C5B-A7097A3EBCAD}"/>
                </a:ext>
              </a:extLst>
            </p:cNvPr>
            <p:cNvSpPr/>
            <p:nvPr/>
          </p:nvSpPr>
          <p:spPr>
            <a:xfrm>
              <a:off x="9706349" y="2973324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971E0DE-4180-4E5A-B7C4-5B91B32F519C}"/>
                </a:ext>
              </a:extLst>
            </p:cNvPr>
            <p:cNvSpPr/>
            <p:nvPr/>
          </p:nvSpPr>
          <p:spPr>
            <a:xfrm>
              <a:off x="10677887" y="2973324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18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084D50-A544-4ECB-A8C7-DB3BCF726DAA}"/>
                </a:ext>
              </a:extLst>
            </p:cNvPr>
            <p:cNvSpPr/>
            <p:nvPr/>
          </p:nvSpPr>
          <p:spPr>
            <a:xfrm>
              <a:off x="9289818" y="3594679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EC34C47-D58A-4BD8-8A1A-1E3578341854}"/>
                </a:ext>
              </a:extLst>
            </p:cNvPr>
            <p:cNvSpPr/>
            <p:nvPr/>
          </p:nvSpPr>
          <p:spPr>
            <a:xfrm>
              <a:off x="9939218" y="3593007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5F7178-0AB9-4582-A387-94806EE63B4D}"/>
                </a:ext>
              </a:extLst>
            </p:cNvPr>
            <p:cNvSpPr/>
            <p:nvPr/>
          </p:nvSpPr>
          <p:spPr>
            <a:xfrm>
              <a:off x="10583874" y="3600599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17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C464EE-A59B-41BD-A9A2-12187DED886A}"/>
                </a:ext>
              </a:extLst>
            </p:cNvPr>
            <p:cNvSpPr/>
            <p:nvPr/>
          </p:nvSpPr>
          <p:spPr>
            <a:xfrm>
              <a:off x="11233274" y="3598927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20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4AB9148-CA09-4909-B379-1AFDBED665F4}"/>
                </a:ext>
              </a:extLst>
            </p:cNvPr>
            <p:cNvCxnSpPr>
              <a:stCxn id="7" idx="3"/>
              <a:endCxn id="8" idx="0"/>
            </p:cNvCxnSpPr>
            <p:nvPr/>
          </p:nvCxnSpPr>
          <p:spPr>
            <a:xfrm flipH="1">
              <a:off x="9960469" y="2804536"/>
              <a:ext cx="323915" cy="1687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0C4C52E-5C8D-45AD-8C9A-57BE6629A796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10643763" y="2804536"/>
              <a:ext cx="288243" cy="1687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7FEC464-3393-44AF-8A53-8F04B4243365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 flipH="1">
              <a:off x="9582538" y="3442549"/>
              <a:ext cx="377931" cy="15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654CC5B-4C5C-4D83-A1F8-8D43C7812C9F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9960469" y="3442549"/>
              <a:ext cx="232869" cy="15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CE41EB-D30D-49B8-8CF0-0FDE3B401998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 flipH="1">
              <a:off x="10837994" y="3442549"/>
              <a:ext cx="94013" cy="1580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DF5C3D6-B65E-46D7-9CBF-25578A7316D7}"/>
                </a:ext>
              </a:extLst>
            </p:cNvPr>
            <p:cNvCxnSpPr>
              <a:cxnSpLocks/>
              <a:stCxn id="9" idx="4"/>
              <a:endCxn id="13" idx="0"/>
            </p:cNvCxnSpPr>
            <p:nvPr/>
          </p:nvCxnSpPr>
          <p:spPr>
            <a:xfrm>
              <a:off x="10932006" y="3442549"/>
              <a:ext cx="555387" cy="156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8D46B9-8AEA-43E6-AC2B-62A02E5AC85D}"/>
                </a:ext>
              </a:extLst>
            </p:cNvPr>
            <p:cNvSpPr/>
            <p:nvPr/>
          </p:nvSpPr>
          <p:spPr>
            <a:xfrm>
              <a:off x="8948148" y="4150657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B58F82-61B8-48A1-954A-D913C45988B1}"/>
                </a:ext>
              </a:extLst>
            </p:cNvPr>
            <p:cNvSpPr/>
            <p:nvPr/>
          </p:nvSpPr>
          <p:spPr>
            <a:xfrm>
              <a:off x="9498432" y="4150658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CE58168-33B3-4E0A-BA38-7CAACA8CBD99}"/>
                </a:ext>
              </a:extLst>
            </p:cNvPr>
            <p:cNvSpPr/>
            <p:nvPr/>
          </p:nvSpPr>
          <p:spPr>
            <a:xfrm>
              <a:off x="10098420" y="4150657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13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12FF80-9F77-4F24-97AC-E4EE35D05DE4}"/>
                </a:ext>
              </a:extLst>
            </p:cNvPr>
            <p:cNvSpPr/>
            <p:nvPr/>
          </p:nvSpPr>
          <p:spPr>
            <a:xfrm>
              <a:off x="9961165" y="4781986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9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09202-8ADC-42A5-BB32-3F03BEA37E43}"/>
                </a:ext>
              </a:extLst>
            </p:cNvPr>
            <p:cNvCxnSpPr>
              <a:cxnSpLocks/>
              <a:stCxn id="10" idx="4"/>
              <a:endCxn id="21" idx="7"/>
            </p:cNvCxnSpPr>
            <p:nvPr/>
          </p:nvCxnSpPr>
          <p:spPr>
            <a:xfrm flipH="1">
              <a:off x="9381957" y="4063904"/>
              <a:ext cx="161981" cy="1554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083A10-8977-42B1-851B-7748F8F99D68}"/>
                </a:ext>
              </a:extLst>
            </p:cNvPr>
            <p:cNvCxnSpPr>
              <a:cxnSpLocks/>
              <a:stCxn id="10" idx="4"/>
              <a:endCxn id="22" idx="0"/>
            </p:cNvCxnSpPr>
            <p:nvPr/>
          </p:nvCxnSpPr>
          <p:spPr>
            <a:xfrm>
              <a:off x="9543938" y="4063904"/>
              <a:ext cx="208614" cy="867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FB0D5A-B283-49D6-BBB9-E7F8FFB6813A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10193338" y="4062232"/>
              <a:ext cx="159202" cy="884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183E7C8-8260-429B-856F-948DBED54E00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 flipH="1">
              <a:off x="10215285" y="4619882"/>
              <a:ext cx="137255" cy="1621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Content Placeholder 5">
                <a:extLst>
                  <a:ext uri="{FF2B5EF4-FFF2-40B4-BE49-F238E27FC236}">
                    <a16:creationId xmlns:a16="http://schemas.microsoft.com/office/drawing/2014/main" id="{BEE0EB23-2C6F-4323-AF6D-6B72649FF3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8357842"/>
                  </p:ext>
                </p:extLst>
              </p:nvPr>
            </p:nvGraphicFramePr>
            <p:xfrm>
              <a:off x="1257983" y="1945607"/>
              <a:ext cx="5119234" cy="225761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9115">
                      <a:extLst>
                        <a:ext uri="{9D8B030D-6E8A-4147-A177-3AD203B41FA5}">
                          <a16:colId xmlns:a16="http://schemas.microsoft.com/office/drawing/2014/main" val="3039266000"/>
                        </a:ext>
                      </a:extLst>
                    </a:gridCol>
                    <a:gridCol w="4195676">
                      <a:extLst>
                        <a:ext uri="{9D8B030D-6E8A-4147-A177-3AD203B41FA5}">
                          <a16:colId xmlns:a16="http://schemas.microsoft.com/office/drawing/2014/main" val="2203406001"/>
                        </a:ext>
                      </a:extLst>
                    </a:gridCol>
                    <a:gridCol w="674443">
                      <a:extLst>
                        <a:ext uri="{9D8B030D-6E8A-4147-A177-3AD203B41FA5}">
                          <a16:colId xmlns:a16="http://schemas.microsoft.com/office/drawing/2014/main" val="24058486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Tree_search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x,k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19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𝐼𝑓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𝑁𝐼𝐿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𝑘𝑒𝑦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50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795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𝑘𝑒𝑦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763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𝑒𝑡𝑢𝑟𝑛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𝑇𝑟𝑒𝑒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𝑠𝑒𝑎𝑟𝑐h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079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e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𝑙𝑠𝑒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𝑟𝑒𝑡𝑢𝑟𝑛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𝑇𝑟𝑒𝑒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𝑠𝑒𝑎𝑟𝑐h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sz="1200" dirty="0"/>
                            <a:t>n/2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8744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Content Placeholder 5">
                <a:extLst>
                  <a:ext uri="{FF2B5EF4-FFF2-40B4-BE49-F238E27FC236}">
                    <a16:creationId xmlns:a16="http://schemas.microsoft.com/office/drawing/2014/main" id="{BEE0EB23-2C6F-4323-AF6D-6B72649FF3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8357842"/>
                  </p:ext>
                </p:extLst>
              </p:nvPr>
            </p:nvGraphicFramePr>
            <p:xfrm>
              <a:off x="1257983" y="1945607"/>
              <a:ext cx="5119234" cy="225761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9115">
                      <a:extLst>
                        <a:ext uri="{9D8B030D-6E8A-4147-A177-3AD203B41FA5}">
                          <a16:colId xmlns:a16="http://schemas.microsoft.com/office/drawing/2014/main" val="3039266000"/>
                        </a:ext>
                      </a:extLst>
                    </a:gridCol>
                    <a:gridCol w="4195676">
                      <a:extLst>
                        <a:ext uri="{9D8B030D-6E8A-4147-A177-3AD203B41FA5}">
                          <a16:colId xmlns:a16="http://schemas.microsoft.com/office/drawing/2014/main" val="2203406001"/>
                        </a:ext>
                      </a:extLst>
                    </a:gridCol>
                    <a:gridCol w="674443">
                      <a:extLst>
                        <a:ext uri="{9D8B030D-6E8A-4147-A177-3AD203B41FA5}">
                          <a16:colId xmlns:a16="http://schemas.microsoft.com/office/drawing/2014/main" val="24058486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Tree_search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x,k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19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96" t="-108197" r="-16691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8559" t="-108197" r="-3604" b="-4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50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96" t="-208197" r="-16691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8559" t="-208197" r="-3604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9795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96" t="-308197" r="-16691" b="-2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8559" t="-308197" r="-3604" b="-2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763250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96" t="-377273" r="-16691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8559" t="-377273" r="-3604" b="-1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79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96" t="-516393" r="-166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sz="1200" dirty="0"/>
                            <a:t>n/2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8744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4396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2329-0AF0-4A2B-8DAA-BBC46873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60" y="208822"/>
            <a:ext cx="9404723" cy="1400530"/>
          </a:xfrm>
        </p:spPr>
        <p:txBody>
          <a:bodyPr/>
          <a:lstStyle/>
          <a:p>
            <a:r>
              <a:rPr lang="en-US" dirty="0"/>
              <a:t>Minimum and Maximum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10D51-EC52-48B9-B561-204F8991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2C9D1-201D-4498-9A10-A321B0FE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A9F1E561-1371-49EE-90CC-BAE41200307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55476"/>
                  </p:ext>
                </p:extLst>
              </p:nvPr>
            </p:nvGraphicFramePr>
            <p:xfrm>
              <a:off x="1715929" y="1649608"/>
              <a:ext cx="5119234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9115">
                      <a:extLst>
                        <a:ext uri="{9D8B030D-6E8A-4147-A177-3AD203B41FA5}">
                          <a16:colId xmlns:a16="http://schemas.microsoft.com/office/drawing/2014/main" val="3039266000"/>
                        </a:ext>
                      </a:extLst>
                    </a:gridCol>
                    <a:gridCol w="4195676">
                      <a:extLst>
                        <a:ext uri="{9D8B030D-6E8A-4147-A177-3AD203B41FA5}">
                          <a16:colId xmlns:a16="http://schemas.microsoft.com/office/drawing/2014/main" val="2203406001"/>
                        </a:ext>
                      </a:extLst>
                    </a:gridCol>
                    <a:gridCol w="674443">
                      <a:extLst>
                        <a:ext uri="{9D8B030D-6E8A-4147-A177-3AD203B41FA5}">
                          <a16:colId xmlns:a16="http://schemas.microsoft.com/office/drawing/2014/main" val="24058486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Tree_Minimum</a:t>
                          </a:r>
                          <a:r>
                            <a:rPr lang="en-US" dirty="0"/>
                            <a:t>(x)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19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𝑤h𝑖𝑙𝑒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50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795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763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A9F1E561-1371-49EE-90CC-BAE41200307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55476"/>
                  </p:ext>
                </p:extLst>
              </p:nvPr>
            </p:nvGraphicFramePr>
            <p:xfrm>
              <a:off x="1715929" y="1649608"/>
              <a:ext cx="5119234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9115">
                      <a:extLst>
                        <a:ext uri="{9D8B030D-6E8A-4147-A177-3AD203B41FA5}">
                          <a16:colId xmlns:a16="http://schemas.microsoft.com/office/drawing/2014/main" val="3039266000"/>
                        </a:ext>
                      </a:extLst>
                    </a:gridCol>
                    <a:gridCol w="4195676">
                      <a:extLst>
                        <a:ext uri="{9D8B030D-6E8A-4147-A177-3AD203B41FA5}">
                          <a16:colId xmlns:a16="http://schemas.microsoft.com/office/drawing/2014/main" val="2203406001"/>
                        </a:ext>
                      </a:extLst>
                    </a:gridCol>
                    <a:gridCol w="674443">
                      <a:extLst>
                        <a:ext uri="{9D8B030D-6E8A-4147-A177-3AD203B41FA5}">
                          <a16:colId xmlns:a16="http://schemas.microsoft.com/office/drawing/2014/main" val="24058486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Tree_Minimum</a:t>
                          </a:r>
                          <a:r>
                            <a:rPr lang="en-US" dirty="0"/>
                            <a:t>(x)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19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96" t="-108197" r="-166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8559" t="-108197" r="-36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50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96" t="-208197" r="-166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8559" t="-208197" r="-36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9795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96" t="-308197" r="-166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8559" t="-308197" r="-36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763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6F892AE7-0303-4DD6-9893-7FD76C59692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2120878"/>
                  </p:ext>
                </p:extLst>
              </p:nvPr>
            </p:nvGraphicFramePr>
            <p:xfrm>
              <a:off x="1715929" y="3827859"/>
              <a:ext cx="5119234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9115">
                      <a:extLst>
                        <a:ext uri="{9D8B030D-6E8A-4147-A177-3AD203B41FA5}">
                          <a16:colId xmlns:a16="http://schemas.microsoft.com/office/drawing/2014/main" val="3039266000"/>
                        </a:ext>
                      </a:extLst>
                    </a:gridCol>
                    <a:gridCol w="4195676">
                      <a:extLst>
                        <a:ext uri="{9D8B030D-6E8A-4147-A177-3AD203B41FA5}">
                          <a16:colId xmlns:a16="http://schemas.microsoft.com/office/drawing/2014/main" val="2203406001"/>
                        </a:ext>
                      </a:extLst>
                    </a:gridCol>
                    <a:gridCol w="674443">
                      <a:extLst>
                        <a:ext uri="{9D8B030D-6E8A-4147-A177-3AD203B41FA5}">
                          <a16:colId xmlns:a16="http://schemas.microsoft.com/office/drawing/2014/main" val="24058486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Tree_Minimum</a:t>
                          </a:r>
                          <a:r>
                            <a:rPr lang="en-US" dirty="0"/>
                            <a:t>(x)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19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𝑤h𝑖𝑙𝑒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50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795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763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6F892AE7-0303-4DD6-9893-7FD76C59692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2120878"/>
                  </p:ext>
                </p:extLst>
              </p:nvPr>
            </p:nvGraphicFramePr>
            <p:xfrm>
              <a:off x="1715929" y="3827859"/>
              <a:ext cx="5119234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9115">
                      <a:extLst>
                        <a:ext uri="{9D8B030D-6E8A-4147-A177-3AD203B41FA5}">
                          <a16:colId xmlns:a16="http://schemas.microsoft.com/office/drawing/2014/main" val="3039266000"/>
                        </a:ext>
                      </a:extLst>
                    </a:gridCol>
                    <a:gridCol w="4195676">
                      <a:extLst>
                        <a:ext uri="{9D8B030D-6E8A-4147-A177-3AD203B41FA5}">
                          <a16:colId xmlns:a16="http://schemas.microsoft.com/office/drawing/2014/main" val="2203406001"/>
                        </a:ext>
                      </a:extLst>
                    </a:gridCol>
                    <a:gridCol w="674443">
                      <a:extLst>
                        <a:ext uri="{9D8B030D-6E8A-4147-A177-3AD203B41FA5}">
                          <a16:colId xmlns:a16="http://schemas.microsoft.com/office/drawing/2014/main" val="24058486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Tree_Minimum</a:t>
                          </a:r>
                          <a:r>
                            <a:rPr lang="en-US" dirty="0"/>
                            <a:t>(x)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19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96" t="-106452" r="-16691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8559" t="-106452" r="-3604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50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96" t="-209836" r="-1669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8559" t="-209836" r="-360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9795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96" t="-309836" r="-1669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8559" t="-309836" r="-3604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76325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EC1EAE6-8529-4F54-B1F2-8B1665E83883}"/>
              </a:ext>
            </a:extLst>
          </p:cNvPr>
          <p:cNvGrpSpPr/>
          <p:nvPr/>
        </p:nvGrpSpPr>
        <p:grpSpPr>
          <a:xfrm>
            <a:off x="7658905" y="1609352"/>
            <a:ext cx="3750187" cy="4158378"/>
            <a:chOff x="8948148" y="2404028"/>
            <a:chExt cx="2793365" cy="284718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527A20-098A-4EAC-8A8D-FDC2FCEB59B4}"/>
                </a:ext>
              </a:extLst>
            </p:cNvPr>
            <p:cNvSpPr/>
            <p:nvPr/>
          </p:nvSpPr>
          <p:spPr>
            <a:xfrm>
              <a:off x="10209954" y="2404028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15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FAB1169-4FFE-4963-9578-D58BA4697203}"/>
                </a:ext>
              </a:extLst>
            </p:cNvPr>
            <p:cNvSpPr/>
            <p:nvPr/>
          </p:nvSpPr>
          <p:spPr>
            <a:xfrm>
              <a:off x="9706349" y="2973324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E31F1A-A2C6-4556-8F26-574D6F208DDD}"/>
                </a:ext>
              </a:extLst>
            </p:cNvPr>
            <p:cNvSpPr/>
            <p:nvPr/>
          </p:nvSpPr>
          <p:spPr>
            <a:xfrm>
              <a:off x="10677887" y="2973324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18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DA9EBB-122E-4D42-B18B-246B3623EADD}"/>
                </a:ext>
              </a:extLst>
            </p:cNvPr>
            <p:cNvSpPr/>
            <p:nvPr/>
          </p:nvSpPr>
          <p:spPr>
            <a:xfrm>
              <a:off x="9289818" y="3594679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93071B-0B47-4AF8-ACF0-D74A91812A91}"/>
                </a:ext>
              </a:extLst>
            </p:cNvPr>
            <p:cNvSpPr/>
            <p:nvPr/>
          </p:nvSpPr>
          <p:spPr>
            <a:xfrm>
              <a:off x="9939218" y="3593007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D636EE-6A9C-4833-ABA9-30E4A261A545}"/>
                </a:ext>
              </a:extLst>
            </p:cNvPr>
            <p:cNvSpPr/>
            <p:nvPr/>
          </p:nvSpPr>
          <p:spPr>
            <a:xfrm>
              <a:off x="10583874" y="3600599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17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E7F0A1-49AE-4EDD-ABBE-B36780318CDD}"/>
                </a:ext>
              </a:extLst>
            </p:cNvPr>
            <p:cNvSpPr/>
            <p:nvPr/>
          </p:nvSpPr>
          <p:spPr>
            <a:xfrm>
              <a:off x="11233274" y="3598927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20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09691B-4BE6-42BA-B3BE-E146C8124760}"/>
                </a:ext>
              </a:extLst>
            </p:cNvPr>
            <p:cNvCxnSpPr>
              <a:stCxn id="9" idx="3"/>
              <a:endCxn id="10" idx="0"/>
            </p:cNvCxnSpPr>
            <p:nvPr/>
          </p:nvCxnSpPr>
          <p:spPr>
            <a:xfrm flipH="1">
              <a:off x="9960469" y="2804536"/>
              <a:ext cx="323915" cy="1687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F075369-640E-4ABA-97B8-36F0CE07BDB7}"/>
                </a:ext>
              </a:extLst>
            </p:cNvPr>
            <p:cNvCxnSpPr>
              <a:cxnSpLocks/>
              <a:stCxn id="9" idx="5"/>
              <a:endCxn id="11" idx="0"/>
            </p:cNvCxnSpPr>
            <p:nvPr/>
          </p:nvCxnSpPr>
          <p:spPr>
            <a:xfrm>
              <a:off x="10643763" y="2804536"/>
              <a:ext cx="288243" cy="1687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BB22BE-1B4B-4521-9815-807244873071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9582538" y="3442549"/>
              <a:ext cx="377931" cy="15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1DD011-9BA2-4CF6-9758-56F754F6C870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9960469" y="3442549"/>
              <a:ext cx="232869" cy="15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F1E1624-2168-4A10-B180-875DBA54D2CF}"/>
                </a:ext>
              </a:extLst>
            </p:cNvPr>
            <p:cNvCxnSpPr>
              <a:cxnSpLocks/>
              <a:stCxn id="11" idx="4"/>
              <a:endCxn id="14" idx="0"/>
            </p:cNvCxnSpPr>
            <p:nvPr/>
          </p:nvCxnSpPr>
          <p:spPr>
            <a:xfrm flipH="1">
              <a:off x="10837994" y="3442549"/>
              <a:ext cx="94013" cy="1580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F8277C3-55C2-44A7-95A2-0322BB930896}"/>
                </a:ext>
              </a:extLst>
            </p:cNvPr>
            <p:cNvCxnSpPr>
              <a:cxnSpLocks/>
              <a:stCxn id="11" idx="4"/>
              <a:endCxn id="15" idx="0"/>
            </p:cNvCxnSpPr>
            <p:nvPr/>
          </p:nvCxnSpPr>
          <p:spPr>
            <a:xfrm>
              <a:off x="10932006" y="3442549"/>
              <a:ext cx="555387" cy="156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B0073CE-CF51-4AC2-AACD-E6B62DDB6292}"/>
                </a:ext>
              </a:extLst>
            </p:cNvPr>
            <p:cNvSpPr/>
            <p:nvPr/>
          </p:nvSpPr>
          <p:spPr>
            <a:xfrm>
              <a:off x="8948148" y="4150657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91BA0EA-0F9D-4DBC-B3AE-A5B8D9983BD1}"/>
                </a:ext>
              </a:extLst>
            </p:cNvPr>
            <p:cNvSpPr/>
            <p:nvPr/>
          </p:nvSpPr>
          <p:spPr>
            <a:xfrm>
              <a:off x="9498432" y="4150658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9CA224-90A2-493F-A05D-D2CA37A891FB}"/>
                </a:ext>
              </a:extLst>
            </p:cNvPr>
            <p:cNvSpPr/>
            <p:nvPr/>
          </p:nvSpPr>
          <p:spPr>
            <a:xfrm>
              <a:off x="10098420" y="4150657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13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7C9041E-7C65-4286-B93E-576703B73D53}"/>
                </a:ext>
              </a:extLst>
            </p:cNvPr>
            <p:cNvSpPr/>
            <p:nvPr/>
          </p:nvSpPr>
          <p:spPr>
            <a:xfrm>
              <a:off x="9961165" y="4781986"/>
              <a:ext cx="508239" cy="469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9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D4E1EF9-7C59-4EED-8B5F-AB60AFC96C5E}"/>
                </a:ext>
              </a:extLst>
            </p:cNvPr>
            <p:cNvCxnSpPr>
              <a:cxnSpLocks/>
              <a:stCxn id="12" idx="4"/>
              <a:endCxn id="22" idx="7"/>
            </p:cNvCxnSpPr>
            <p:nvPr/>
          </p:nvCxnSpPr>
          <p:spPr>
            <a:xfrm flipH="1">
              <a:off x="9381957" y="4063904"/>
              <a:ext cx="161981" cy="1554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C1F562F-B305-4623-9A2E-3BB71E1D9332}"/>
                </a:ext>
              </a:extLst>
            </p:cNvPr>
            <p:cNvCxnSpPr>
              <a:cxnSpLocks/>
              <a:stCxn id="12" idx="4"/>
              <a:endCxn id="23" idx="0"/>
            </p:cNvCxnSpPr>
            <p:nvPr/>
          </p:nvCxnSpPr>
          <p:spPr>
            <a:xfrm>
              <a:off x="9543938" y="4063904"/>
              <a:ext cx="208614" cy="867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663DC6-EDB5-47B1-832A-3A778AB72922}"/>
                </a:ext>
              </a:extLst>
            </p:cNvPr>
            <p:cNvCxnSpPr>
              <a:cxnSpLocks/>
              <a:stCxn id="13" idx="4"/>
              <a:endCxn id="24" idx="0"/>
            </p:cNvCxnSpPr>
            <p:nvPr/>
          </p:nvCxnSpPr>
          <p:spPr>
            <a:xfrm>
              <a:off x="10193338" y="4062232"/>
              <a:ext cx="159202" cy="884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0F4AB2-D221-43C3-BED4-06AA74E3EFCC}"/>
                </a:ext>
              </a:extLst>
            </p:cNvPr>
            <p:cNvCxnSpPr>
              <a:cxnSpLocks/>
              <a:stCxn id="24" idx="4"/>
              <a:endCxn id="25" idx="0"/>
            </p:cNvCxnSpPr>
            <p:nvPr/>
          </p:nvCxnSpPr>
          <p:spPr>
            <a:xfrm flipH="1">
              <a:off x="10215285" y="4619882"/>
              <a:ext cx="137255" cy="1621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47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3071-1F06-41C4-874A-40F336E1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C7851-6B61-4DF8-BB2A-7F8925AA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00EC2-6F74-4D06-9E9F-461EFE35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9244FE00-76F9-46CB-B44F-C778922C4F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30582633"/>
                  </p:ext>
                </p:extLst>
              </p:nvPr>
            </p:nvGraphicFramePr>
            <p:xfrm>
              <a:off x="1770479" y="1945640"/>
              <a:ext cx="5027886" cy="37084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81795">
                      <a:extLst>
                        <a:ext uri="{9D8B030D-6E8A-4147-A177-3AD203B41FA5}">
                          <a16:colId xmlns:a16="http://schemas.microsoft.com/office/drawing/2014/main" val="3039266000"/>
                        </a:ext>
                      </a:extLst>
                    </a:gridCol>
                    <a:gridCol w="4746091">
                      <a:extLst>
                        <a:ext uri="{9D8B030D-6E8A-4147-A177-3AD203B41FA5}">
                          <a16:colId xmlns:a16="http://schemas.microsoft.com/office/drawing/2014/main" val="220340600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Tree_Successor</a:t>
                          </a:r>
                          <a:r>
                            <a:rPr lang="en-US" dirty="0"/>
                            <a:t>(x)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19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50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𝑇𝑟𝑒𝑒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𝑀𝑖𝑛𝑖𝑚𝑢𝑚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795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763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𝑤h𝑖𝑙𝑒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𝑁𝐼𝐿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𝑟𝑖𝑔h𝑡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0755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3133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194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𝑁𝑖𝑙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1282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𝐵𝑆𝑇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287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07168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9244FE00-76F9-46CB-B44F-C778922C4F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30582633"/>
                  </p:ext>
                </p:extLst>
              </p:nvPr>
            </p:nvGraphicFramePr>
            <p:xfrm>
              <a:off x="1770479" y="1945640"/>
              <a:ext cx="5027886" cy="37084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81795">
                      <a:extLst>
                        <a:ext uri="{9D8B030D-6E8A-4147-A177-3AD203B41FA5}">
                          <a16:colId xmlns:a16="http://schemas.microsoft.com/office/drawing/2014/main" val="3039266000"/>
                        </a:ext>
                      </a:extLst>
                    </a:gridCol>
                    <a:gridCol w="4746091">
                      <a:extLst>
                        <a:ext uri="{9D8B030D-6E8A-4147-A177-3AD203B41FA5}">
                          <a16:colId xmlns:a16="http://schemas.microsoft.com/office/drawing/2014/main" val="220340600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Tree_Successor</a:t>
                          </a:r>
                          <a:r>
                            <a:rPr lang="en-US" dirty="0"/>
                            <a:t>(x)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19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6" t="-108197" r="-513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50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6" t="-208197" r="-513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9795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6" t="-308197" r="-513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763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6" t="-408197" r="-513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0755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6" t="-516667" r="-513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3133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6" t="-606557" r="-51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194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6" t="-706557" r="-51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1282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6" t="-806557" r="-51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3287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6" t="-906557" r="-51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71688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A5E4B91-AD7D-403C-9AF5-B85802D98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498" y="1619235"/>
            <a:ext cx="3773751" cy="41761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4781E-CA01-431D-B838-C4E2B5E70939}"/>
              </a:ext>
            </a:extLst>
          </p:cNvPr>
          <p:cNvSpPr txBox="1"/>
          <p:nvPr/>
        </p:nvSpPr>
        <p:spPr>
          <a:xfrm>
            <a:off x="1651209" y="1483916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element that comes after x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251185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02DA-818A-4FDB-8EC9-0B10EA3C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Predecessor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165C2-64DF-462A-8A4F-E3F5DBCF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062D4-AE27-4A38-A9E0-7CD69E4A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E82492CC-B296-411C-9ACB-5E5698AD11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71910910"/>
                  </p:ext>
                </p:extLst>
              </p:nvPr>
            </p:nvGraphicFramePr>
            <p:xfrm>
              <a:off x="1769688" y="2038033"/>
              <a:ext cx="4444791" cy="37084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9115">
                      <a:extLst>
                        <a:ext uri="{9D8B030D-6E8A-4147-A177-3AD203B41FA5}">
                          <a16:colId xmlns:a16="http://schemas.microsoft.com/office/drawing/2014/main" val="3039266000"/>
                        </a:ext>
                      </a:extLst>
                    </a:gridCol>
                    <a:gridCol w="4195676">
                      <a:extLst>
                        <a:ext uri="{9D8B030D-6E8A-4147-A177-3AD203B41FA5}">
                          <a16:colId xmlns:a16="http://schemas.microsoft.com/office/drawing/2014/main" val="220340600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Tree_Predeccessor</a:t>
                          </a:r>
                          <a:r>
                            <a:rPr lang="en-US" dirty="0"/>
                            <a:t>(x)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19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50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𝑇𝑟𝑒𝑒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𝑀𝑎𝑥𝑖𝑚𝑢𝑚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795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763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𝑤h𝑖𝑙𝑒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𝑁𝐼𝐿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𝑙𝑒𝑓𝑡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0755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3133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194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𝑁𝑖𝑙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0716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𝐵𝑆𝑇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4869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7018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E82492CC-B296-411C-9ACB-5E5698AD11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71910910"/>
                  </p:ext>
                </p:extLst>
              </p:nvPr>
            </p:nvGraphicFramePr>
            <p:xfrm>
              <a:off x="1769688" y="2038033"/>
              <a:ext cx="4444791" cy="37084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9115">
                      <a:extLst>
                        <a:ext uri="{9D8B030D-6E8A-4147-A177-3AD203B41FA5}">
                          <a16:colId xmlns:a16="http://schemas.microsoft.com/office/drawing/2014/main" val="3039266000"/>
                        </a:ext>
                      </a:extLst>
                    </a:gridCol>
                    <a:gridCol w="4195676">
                      <a:extLst>
                        <a:ext uri="{9D8B030D-6E8A-4147-A177-3AD203B41FA5}">
                          <a16:colId xmlns:a16="http://schemas.microsoft.com/office/drawing/2014/main" val="220340600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Tree_Predeccessor</a:t>
                          </a:r>
                          <a:r>
                            <a:rPr lang="en-US" dirty="0"/>
                            <a:t>(x)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19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96" t="-108197" r="-581" b="-8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50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96" t="-208197" r="-581" b="-7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9795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96" t="-308197" r="-581" b="-6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763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96" t="-408197" r="-581" b="-5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0755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96" t="-516667" r="-581" b="-4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3133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96" t="-606557" r="-581" b="-3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194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96" t="-706557" r="-581" b="-2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716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96" t="-806557" r="-581" b="-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4869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96" t="-906557" r="-581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70185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A8CA864-89CC-4185-A9B5-A33B868CC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498" y="1619235"/>
            <a:ext cx="3773751" cy="4176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9FFFAD-E426-423A-A3A8-469F6265BD5C}"/>
              </a:ext>
            </a:extLst>
          </p:cNvPr>
          <p:cNvSpPr txBox="1"/>
          <p:nvPr/>
        </p:nvSpPr>
        <p:spPr>
          <a:xfrm>
            <a:off x="1630017" y="1312335"/>
            <a:ext cx="6700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value before current value when in sorted order</a:t>
            </a:r>
          </a:p>
          <a:p>
            <a:r>
              <a:rPr lang="en-US" dirty="0"/>
              <a:t>Maximum value in left subtree</a:t>
            </a:r>
          </a:p>
        </p:txBody>
      </p:sp>
    </p:spTree>
    <p:extLst>
      <p:ext uri="{BB962C8B-B14F-4D97-AF65-F5344CB8AC3E}">
        <p14:creationId xmlns:p14="http://schemas.microsoft.com/office/powerpoint/2010/main" val="1201410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5392</TotalTime>
  <Words>944</Words>
  <Application>Microsoft Office PowerPoint</Application>
  <PresentationFormat>Widescreen</PresentationFormat>
  <Paragraphs>206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Wingdings 3</vt:lpstr>
      <vt:lpstr>Ion</vt:lpstr>
      <vt:lpstr>Design and Analysis of Algorithms</vt:lpstr>
      <vt:lpstr>Binary Search Trees</vt:lpstr>
      <vt:lpstr>Background</vt:lpstr>
      <vt:lpstr>Introduction</vt:lpstr>
      <vt:lpstr>BST Traversing</vt:lpstr>
      <vt:lpstr>Search in BST</vt:lpstr>
      <vt:lpstr>Minimum and Maximum</vt:lpstr>
      <vt:lpstr>Successor</vt:lpstr>
      <vt:lpstr>Predecessor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669</cp:revision>
  <dcterms:created xsi:type="dcterms:W3CDTF">2020-04-04T05:11:36Z</dcterms:created>
  <dcterms:modified xsi:type="dcterms:W3CDTF">2020-07-07T08:57:51Z</dcterms:modified>
</cp:coreProperties>
</file>