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83" r:id="rId4"/>
    <p:sldId id="284" r:id="rId5"/>
    <p:sldId id="286" r:id="rId6"/>
    <p:sldId id="287" r:id="rId7"/>
    <p:sldId id="288" r:id="rId8"/>
    <p:sldId id="289" r:id="rId9"/>
    <p:sldId id="298" r:id="rId10"/>
    <p:sldId id="297" r:id="rId11"/>
    <p:sldId id="299" r:id="rId12"/>
    <p:sldId id="282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46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8B9-DF10-4F7B-A87C-71C60DD2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CDA21-C1BA-467C-841A-6A2FDAB7A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84244"/>
                <a:ext cx="8946541" cy="4764156"/>
              </a:xfrm>
            </p:spPr>
            <p:txBody>
              <a:bodyPr/>
              <a:lstStyle/>
              <a:p>
                <a:r>
                  <a:rPr lang="en-US" dirty="0"/>
                  <a:t>Problem: Any fixed hash function can hash all keys to same slot in worst case</a:t>
                </a:r>
              </a:p>
              <a:p>
                <a:r>
                  <a:rPr lang="en-US" dirty="0"/>
                  <a:t>Solution (Universal Hashing): choose the hash function randomly in a way that it is independent of keys </a:t>
                </a:r>
              </a:p>
              <a:p>
                <a:r>
                  <a:rPr lang="en-US" dirty="0"/>
                  <a:t>Universal Hashing</a:t>
                </a:r>
              </a:p>
              <a:p>
                <a:pPr lvl="1"/>
                <a:r>
                  <a:rPr lang="en-US" dirty="0"/>
                  <a:t>Form a collection of carefully designed hash functions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For each execution, choose a hash function randomly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This random selection of hash function will guarantee good average performance for any input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dirty="0"/>
                  <a:t> are distinct keys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𝓗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A randomly chosen hash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chance of collision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will be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CDA21-C1BA-467C-841A-6A2FDAB7A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84244"/>
                <a:ext cx="8946541" cy="4764156"/>
              </a:xfrm>
              <a:blipFill>
                <a:blip r:embed="rId2"/>
                <a:stretch>
                  <a:fillRect l="-341" t="-639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AB995-3547-4A69-AF20-B2E53720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ACE83-2EEB-443B-80C7-FDC4199C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F6BF82-142E-4B02-B46E-5EA39D978C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Designing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F6BF82-142E-4B02-B46E-5EA39D978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144D-2839-4835-B308-CAD69A15F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5201" y="1331258"/>
                <a:ext cx="8946541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the largest key in the data</a:t>
                </a:r>
              </a:p>
              <a:p>
                <a:r>
                  <a:rPr lang="en-US" dirty="0"/>
                  <a:t>Choose a prime number p large enough that all keys lie in the range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=number of slots in table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=number of keys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a hash function for any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𝒂𝒌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Family of such has functions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𝒑𝒎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𝒂𝒃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As 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choices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choices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contains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144D-2839-4835-B308-CAD69A15F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01" y="1331258"/>
                <a:ext cx="8946541" cy="4195481"/>
              </a:xfrm>
              <a:blipFill>
                <a:blip r:embed="rId3"/>
                <a:stretch>
                  <a:fillRect l="-341" t="-1451" r="-1295" b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1AD5B-8D47-41D9-82FA-685DA62E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A58AA-DBA3-40A8-998C-F5032801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1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https://github.com/sajjo79/Design_and_Analysis_of_Algorithms</a:t>
            </a:r>
            <a:endParaRPr lang="en-US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032" y="4478010"/>
            <a:ext cx="542172" cy="542172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8106" y="4797903"/>
            <a:ext cx="567666" cy="567666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3608822" y="5525763"/>
            <a:ext cx="1344796" cy="40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6D84-83F7-495F-8470-9E8CFDF4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C8757-E4E9-40D2-A79C-D7A482F7E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3" y="2052918"/>
                <a:ext cx="6348336" cy="4195481"/>
              </a:xfrm>
            </p:spPr>
            <p:txBody>
              <a:bodyPr/>
              <a:lstStyle/>
              <a:p>
                <a:r>
                  <a:rPr lang="en-US" dirty="0"/>
                  <a:t>A simple method of collision avoidance </a:t>
                </a:r>
              </a:p>
              <a:p>
                <a:r>
                  <a:rPr lang="en-US" dirty="0"/>
                  <a:t>Hash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collision occurs place the colliding record next in hash table </a:t>
                </a:r>
              </a:p>
              <a:p>
                <a:pPr lvl="1"/>
                <a:r>
                  <a:rPr lang="en-US" dirty="0"/>
                  <a:t>It creates the clustering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C8757-E4E9-40D2-A79C-D7A482F7E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2052918"/>
                <a:ext cx="6348336" cy="4195481"/>
              </a:xfrm>
              <a:blipFill>
                <a:blip r:embed="rId2"/>
                <a:stretch>
                  <a:fillRect l="-480" t="-872" r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EE3F8-78E4-4B5E-AC7F-982420A2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E69BD-2583-4A29-B4E3-EFD56508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DC7FFA-0D79-480C-A39D-757A0B56C3E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32893" y="2413091"/>
          <a:ext cx="595474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7737">
                  <a:extLst>
                    <a:ext uri="{9D8B030D-6E8A-4147-A177-3AD203B41FA5}">
                      <a16:colId xmlns:a16="http://schemas.microsoft.com/office/drawing/2014/main" val="1273986234"/>
                    </a:ext>
                  </a:extLst>
                </a:gridCol>
                <a:gridCol w="297737">
                  <a:extLst>
                    <a:ext uri="{9D8B030D-6E8A-4147-A177-3AD203B41FA5}">
                      <a16:colId xmlns:a16="http://schemas.microsoft.com/office/drawing/2014/main" val="2953831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535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128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54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2228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225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6527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60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81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025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70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9202854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0F62DDA-5941-4BEB-9663-2F3BDFE74BD7}"/>
              </a:ext>
            </a:extLst>
          </p:cNvPr>
          <p:cNvSpPr/>
          <p:nvPr/>
        </p:nvSpPr>
        <p:spPr>
          <a:xfrm>
            <a:off x="10352540" y="4499043"/>
            <a:ext cx="1643270" cy="15902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7E785-E54B-416A-9E42-4EE3BFBAC86F}"/>
              </a:ext>
            </a:extLst>
          </p:cNvPr>
          <p:cNvSpPr/>
          <p:nvPr/>
        </p:nvSpPr>
        <p:spPr>
          <a:xfrm>
            <a:off x="11346624" y="5500332"/>
            <a:ext cx="523461" cy="45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49A47-662D-423D-BC5F-FCB5DFE5CC4E}"/>
              </a:ext>
            </a:extLst>
          </p:cNvPr>
          <p:cNvSpPr/>
          <p:nvPr/>
        </p:nvSpPr>
        <p:spPr>
          <a:xfrm>
            <a:off x="11346624" y="4731636"/>
            <a:ext cx="523461" cy="45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CAEF70-4DBF-47BE-A811-B3792C9559ED}"/>
              </a:ext>
            </a:extLst>
          </p:cNvPr>
          <p:cNvSpPr/>
          <p:nvPr/>
        </p:nvSpPr>
        <p:spPr>
          <a:xfrm>
            <a:off x="10591250" y="5501917"/>
            <a:ext cx="523461" cy="45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E9A110-813D-4087-888D-BB23B2027CD4}"/>
              </a:ext>
            </a:extLst>
          </p:cNvPr>
          <p:cNvSpPr/>
          <p:nvPr/>
        </p:nvSpPr>
        <p:spPr>
          <a:xfrm>
            <a:off x="10585933" y="4751583"/>
            <a:ext cx="523461" cy="4571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2ED76-FA44-4ED2-B9B5-18DE1CBD8C8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858085" y="5260603"/>
            <a:ext cx="1733165" cy="46991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09B1B3-A475-444A-9176-309C5CFD60A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793120" y="4400631"/>
            <a:ext cx="2553504" cy="559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6293E3-05F1-4C4C-ADF0-017CC10ACDA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793120" y="3307798"/>
            <a:ext cx="1792813" cy="167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A09927-B65E-483C-9DCD-9CC86B0FB0C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791171" y="5590657"/>
            <a:ext cx="1800079" cy="13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982774-4578-4DB6-929B-5710D369254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8875822" y="5143130"/>
            <a:ext cx="2470802" cy="585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Amdahl march 13 2008.jpg">
            <a:extLst>
              <a:ext uri="{FF2B5EF4-FFF2-40B4-BE49-F238E27FC236}">
                <a16:creationId xmlns:a16="http://schemas.microsoft.com/office/drawing/2014/main" id="{B318C08D-2EBC-4D9F-AE50-39ECE6C7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540" y="1285375"/>
            <a:ext cx="1384677" cy="173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6691F1D-B937-407F-9C14-1D00FABF99D3}"/>
              </a:ext>
            </a:extLst>
          </p:cNvPr>
          <p:cNvSpPr/>
          <p:nvPr/>
        </p:nvSpPr>
        <p:spPr>
          <a:xfrm>
            <a:off x="10286059" y="3111975"/>
            <a:ext cx="1646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</a:rPr>
              <a:t>Gene Amdahl 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</a:rPr>
              <a:t>1922-2015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1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Hash Functions</a:t>
            </a:r>
            <a:r>
              <a:rPr lang="en-US" dirty="0"/>
              <a:t>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11: hash tables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5259-F829-414C-959E-DABEA2BC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D24C-7E57-44F1-8DB8-B9ED807A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63758"/>
            <a:ext cx="8946541" cy="4684642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hash function</a:t>
            </a:r>
            <a:r>
              <a:rPr lang="en-US" dirty="0"/>
              <a:t> is any function that is used to map data of arbitrary size to fixed-size values. </a:t>
            </a:r>
          </a:p>
          <a:p>
            <a:r>
              <a:rPr lang="en-US" dirty="0"/>
              <a:t>The output of a hash function are called </a:t>
            </a:r>
            <a:r>
              <a:rPr lang="en-US" i="1" dirty="0"/>
              <a:t>hash values</a:t>
            </a:r>
            <a:r>
              <a:rPr lang="en-US" dirty="0"/>
              <a:t>, </a:t>
            </a:r>
            <a:r>
              <a:rPr lang="en-US" i="1" dirty="0"/>
              <a:t>hash codes</a:t>
            </a:r>
            <a:r>
              <a:rPr lang="en-US" dirty="0"/>
              <a:t>, </a:t>
            </a:r>
            <a:r>
              <a:rPr lang="en-US" i="1" dirty="0"/>
              <a:t>digests</a:t>
            </a:r>
            <a:r>
              <a:rPr lang="en-US" dirty="0"/>
              <a:t>, or simply </a:t>
            </a:r>
            <a:r>
              <a:rPr lang="en-US" i="1" dirty="0"/>
              <a:t>hashes</a:t>
            </a:r>
            <a:r>
              <a:rPr lang="en-US" dirty="0"/>
              <a:t>. </a:t>
            </a:r>
          </a:p>
          <a:p>
            <a:r>
              <a:rPr lang="en-US" dirty="0"/>
              <a:t>The values are used to index a fixed-size table called a </a:t>
            </a:r>
            <a:r>
              <a:rPr lang="en-US" i="1" dirty="0"/>
              <a:t>hash table</a:t>
            </a:r>
          </a:p>
          <a:p>
            <a:r>
              <a:rPr lang="en-US" dirty="0"/>
              <a:t>Hashing: Use of a hash function to index a hash table</a:t>
            </a:r>
          </a:p>
          <a:p>
            <a:r>
              <a:rPr lang="en-US" dirty="0"/>
              <a:t>We will discuss different hash functions in this lecture</a:t>
            </a:r>
          </a:p>
          <a:p>
            <a:pPr lvl="1"/>
            <a:r>
              <a:rPr lang="en-US" dirty="0"/>
              <a:t>Heuristic Hashing: hashing by division and hashing by multiplication</a:t>
            </a:r>
          </a:p>
          <a:p>
            <a:pPr lvl="1"/>
            <a:r>
              <a:rPr lang="en-US" dirty="0"/>
              <a:t>Universal hashing: uses randomization to provide provably good performance </a:t>
            </a:r>
          </a:p>
          <a:p>
            <a:r>
              <a:rPr lang="en-US" dirty="0"/>
              <a:t>There is need to design a categorization scheme for hash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3AEC1-7628-4577-B56C-73A8654C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5D4AC-03C6-4D27-BA17-4908EFA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0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FEEA-9A40-4906-A13A-AAA3F54E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D684C-47D5-481C-9430-2BC218018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91478"/>
                <a:ext cx="8946541" cy="4856921"/>
              </a:xfrm>
            </p:spPr>
            <p:txBody>
              <a:bodyPr/>
              <a:lstStyle/>
              <a:p>
                <a:r>
                  <a:rPr lang="en-US" dirty="0"/>
                  <a:t>A good hash function tries to distribute the keys uniformly among all slots of hash table</a:t>
                </a:r>
              </a:p>
              <a:p>
                <a:pPr lvl="1"/>
                <a:r>
                  <a:rPr lang="en-US" dirty="0"/>
                  <a:t>Each key hashed in DAT is independent of its previous key mapping</a:t>
                </a:r>
              </a:p>
              <a:p>
                <a:pPr lvl="1"/>
                <a:r>
                  <a:rPr lang="en-US" dirty="0"/>
                  <a:t>However, keys may not be drawn from uniform distribution</a:t>
                </a:r>
              </a:p>
              <a:p>
                <a:pPr lvl="1"/>
                <a:r>
                  <a:rPr lang="en-US" dirty="0"/>
                  <a:t>Keys may not be drawn independently </a:t>
                </a:r>
              </a:p>
              <a:p>
                <a:r>
                  <a:rPr lang="en-US" dirty="0"/>
                  <a:t>If we have knowledge about keys’ distribution, we can design a good hash function </a:t>
                </a:r>
              </a:p>
              <a:p>
                <a:pPr lvl="1"/>
                <a:r>
                  <a:rPr lang="en-US" dirty="0"/>
                  <a:t>Example: if k is drawn from uniform distribution independently then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𝑘𝑚</m:t>
                        </m:r>
                      </m:e>
                    </m:d>
                  </m:oMath>
                </a14:m>
                <a:r>
                  <a:rPr lang="en-US" dirty="0"/>
                  <a:t> can yield simple uniform distribution of keys</a:t>
                </a:r>
              </a:p>
              <a:p>
                <a:r>
                  <a:rPr lang="en-US" dirty="0"/>
                  <a:t>For efficiency purpose, keys must be natural numbers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,….,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keys are not natural numbers, convert them to natural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CD684C-47D5-481C-9430-2BC218018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91478"/>
                <a:ext cx="8946541" cy="4856921"/>
              </a:xfrm>
              <a:blipFill>
                <a:blip r:embed="rId2"/>
                <a:stretch>
                  <a:fillRect l="-341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2FF49-CD9A-4B4E-8523-2C887CF9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24962-630E-4FF6-8238-0ED8FB60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85D3F3-96E3-4EA0-BE4C-E0F31C48CAA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312683" y="1350271"/>
          <a:ext cx="1594571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5130">
                  <a:extLst>
                    <a:ext uri="{9D8B030D-6E8A-4147-A177-3AD203B41FA5}">
                      <a16:colId xmlns:a16="http://schemas.microsoft.com/office/drawing/2014/main" val="2953831467"/>
                    </a:ext>
                  </a:extLst>
                </a:gridCol>
                <a:gridCol w="799441">
                  <a:extLst>
                    <a:ext uri="{9D8B030D-6E8A-4147-A177-3AD203B41FA5}">
                      <a16:colId xmlns:a16="http://schemas.microsoft.com/office/drawing/2014/main" val="1118326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5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8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8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5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7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5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2854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D48EB-420E-4096-B42E-D409876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55E88-2B26-447C-A01A-CDAD7690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F01A52-DFF0-40EA-9159-3E746CE71721}"/>
              </a:ext>
            </a:extLst>
          </p:cNvPr>
          <p:cNvSpPr/>
          <p:nvPr/>
        </p:nvSpPr>
        <p:spPr>
          <a:xfrm>
            <a:off x="1138710" y="1666304"/>
            <a:ext cx="3458984" cy="3428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/>
              <p:nvPr/>
            </p:nvSpPr>
            <p:spPr>
              <a:xfrm>
                <a:off x="2601615" y="1775626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615" y="1775626"/>
                <a:ext cx="410817" cy="490331"/>
              </a:xfrm>
              <a:prstGeom prst="roundRect">
                <a:avLst/>
              </a:prstGeom>
              <a:blipFill>
                <a:blip r:embed="rId2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/>
              <p:nvPr/>
            </p:nvSpPr>
            <p:spPr>
              <a:xfrm>
                <a:off x="2204990" y="311791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990" y="3117915"/>
                <a:ext cx="410817" cy="490331"/>
              </a:xfrm>
              <a:prstGeom prst="roundRect">
                <a:avLst/>
              </a:prstGeom>
              <a:blipFill>
                <a:blip r:embed="rId3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/>
              <p:nvPr/>
            </p:nvSpPr>
            <p:spPr>
              <a:xfrm>
                <a:off x="2412772" y="2532486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72" y="2532486"/>
                <a:ext cx="410817" cy="490331"/>
              </a:xfrm>
              <a:prstGeom prst="roundRect">
                <a:avLst/>
              </a:prstGeom>
              <a:blipFill>
                <a:blip r:embed="rId4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/>
              <p:nvPr/>
            </p:nvSpPr>
            <p:spPr>
              <a:xfrm>
                <a:off x="2403475" y="4446563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475" y="4446563"/>
                <a:ext cx="410817" cy="490331"/>
              </a:xfrm>
              <a:prstGeom prst="roundRect">
                <a:avLst/>
              </a:prstGeom>
              <a:blipFill>
                <a:blip r:embed="rId5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/>
              <p:nvPr/>
            </p:nvSpPr>
            <p:spPr>
              <a:xfrm>
                <a:off x="1696547" y="2974312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47" y="2974312"/>
                <a:ext cx="410817" cy="490331"/>
              </a:xfrm>
              <a:prstGeom prst="roundRect">
                <a:avLst/>
              </a:prstGeom>
              <a:blipFill>
                <a:blip r:embed="rId6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/>
              <p:nvPr/>
            </p:nvSpPr>
            <p:spPr>
              <a:xfrm>
                <a:off x="3776779" y="3045428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779" y="3045428"/>
                <a:ext cx="410817" cy="490331"/>
              </a:xfrm>
              <a:prstGeom prst="roundRect">
                <a:avLst/>
              </a:prstGeom>
              <a:blipFill>
                <a:blip r:embed="rId7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/>
              <p:nvPr/>
            </p:nvSpPr>
            <p:spPr>
              <a:xfrm>
                <a:off x="2429769" y="368615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69" y="3686155"/>
                <a:ext cx="410817" cy="490331"/>
              </a:xfrm>
              <a:prstGeom prst="roundRect">
                <a:avLst/>
              </a:prstGeom>
              <a:blipFill>
                <a:blip r:embed="rId8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/>
              <p:nvPr/>
            </p:nvSpPr>
            <p:spPr>
              <a:xfrm>
                <a:off x="3179305" y="4131077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305" y="4131077"/>
                <a:ext cx="410817" cy="490331"/>
              </a:xfrm>
              <a:prstGeom prst="roundRect">
                <a:avLst/>
              </a:prstGeom>
              <a:blipFill>
                <a:blip r:embed="rId9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4F1FCB-CF30-425B-A4C4-37DF90F12E8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12432" y="1853248"/>
            <a:ext cx="2540229" cy="167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384106-246C-420F-A392-56E5F48183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87596" y="3290594"/>
            <a:ext cx="1310315" cy="7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D3DCEC-FECB-48F4-94EF-D8CEAD258E5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823589" y="2676939"/>
            <a:ext cx="2729072" cy="100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EE910A-EF8B-4915-8AA1-61E828FFDEB0}"/>
              </a:ext>
            </a:extLst>
          </p:cNvPr>
          <p:cNvCxnSpPr>
            <a:cxnSpLocks/>
          </p:cNvCxnSpPr>
          <p:nvPr/>
        </p:nvCxnSpPr>
        <p:spPr>
          <a:xfrm>
            <a:off x="2577653" y="3406835"/>
            <a:ext cx="2975008" cy="36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8DC253-01F2-4C22-A2D5-6B3E9851B73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4292" y="4691729"/>
            <a:ext cx="2683619" cy="174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3FFA8-0C1C-49C3-A113-38D1E1550BE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07364" y="3033262"/>
            <a:ext cx="3390547" cy="18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079309-F8AD-45A4-95A8-2506EDB9976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40586" y="3931321"/>
            <a:ext cx="2657325" cy="185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091E7-0FCA-4357-851E-2E264DA54CB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90122" y="4376243"/>
            <a:ext cx="1907789" cy="12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id="{F44BE991-A323-4E91-8D99-4EE9E32096C5}"/>
              </a:ext>
            </a:extLst>
          </p:cNvPr>
          <p:cNvSpPr/>
          <p:nvPr/>
        </p:nvSpPr>
        <p:spPr>
          <a:xfrm>
            <a:off x="6907254" y="1684654"/>
            <a:ext cx="914400" cy="47789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96C43A20-49B3-4AF6-90AB-29CAC9E53D92}"/>
              </a:ext>
            </a:extLst>
          </p:cNvPr>
          <p:cNvSpPr/>
          <p:nvPr/>
        </p:nvSpPr>
        <p:spPr>
          <a:xfrm>
            <a:off x="6907254" y="4990524"/>
            <a:ext cx="914400" cy="47789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M-1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4CACBA9-8D18-4D83-BD6E-379C547C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Uniform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404EF4E-E038-4CB4-A8EF-50EE74B25869}"/>
                  </a:ext>
                </a:extLst>
              </p:cNvPr>
              <p:cNvSpPr/>
              <p:nvPr/>
            </p:nvSpPr>
            <p:spPr>
              <a:xfrm>
                <a:off x="1664754" y="208721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404EF4E-E038-4CB4-A8EF-50EE74B25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54" y="2087215"/>
                <a:ext cx="410817" cy="490331"/>
              </a:xfrm>
              <a:prstGeom prst="roundRect">
                <a:avLst/>
              </a:prstGeom>
              <a:blipFill>
                <a:blip r:embed="rId10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C5EDB3-E540-4804-93B6-A54790AE1D08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075571" y="2226366"/>
            <a:ext cx="3477090" cy="106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9254DE1B-43FB-4D05-B439-ED6DD18338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7862" y="2265957"/>
            <a:ext cx="3785944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1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365E-AD00-497B-9AAB-ECC71453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FAACE-6999-4874-958A-B808CB46E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1548448"/>
                <a:ext cx="8946541" cy="43951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this method keys are divided by the number of slots in hash table</a:t>
                </a:r>
              </a:p>
              <a:p>
                <a:pPr lvl="1"/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slots in hash table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represents the key then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so key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dirty="0"/>
                  <a:t> will be placed in slot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In designing division method, avoid certain values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/>
                  <a:t> should not be power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000" dirty="0"/>
                  <a:t>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dirty="0"/>
                  <a:t> selects the lower order bits of k</a:t>
                </a:r>
              </a:p>
              <a:p>
                <a:pPr lvl="2"/>
                <a:r>
                  <a:rPr lang="en-US" sz="1800" dirty="0"/>
                  <a:t>Some bits of the key are not used in the hash function</a:t>
                </a:r>
              </a:p>
              <a:p>
                <a:pPr lvl="2"/>
                <a:r>
                  <a:rPr lang="en-US" sz="1800" dirty="0"/>
                  <a:t>A good hash function always tries to use all bits of keys</a:t>
                </a:r>
              </a:p>
              <a:p>
                <a:pPr lvl="1"/>
                <a:r>
                  <a:rPr lang="en-US" dirty="0"/>
                  <a:t>A prime not too close to an exact power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is often a good choice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Consecutive keys map to consecutive hash values in the hash table. </a:t>
                </a:r>
              </a:p>
              <a:p>
                <a:pPr lvl="2"/>
                <a:r>
                  <a:rPr lang="en-US" dirty="0"/>
                  <a:t>This leads to a poor performance</a:t>
                </a:r>
              </a:p>
              <a:p>
                <a:pPr lvl="2"/>
                <a:r>
                  <a:rPr lang="en-US" dirty="0"/>
                  <a:t>Consecutive keys occupy consecutive memory locations and it forms the cluster of keys leaving other spaces blank in hash table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FAACE-6999-4874-958A-B808CB46E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548448"/>
                <a:ext cx="8946541" cy="4395151"/>
              </a:xfrm>
              <a:blipFill>
                <a:blip r:embed="rId2"/>
                <a:stretch>
                  <a:fillRect l="-272" t="-1387" b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BEBE3-E902-44E8-B886-3D7DF823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7719D-A755-4316-8A8B-0DED7FDC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2D7B25-E91D-4D3B-A284-D7B2C72D8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33805"/>
              </p:ext>
            </p:extLst>
          </p:nvPr>
        </p:nvGraphicFramePr>
        <p:xfrm>
          <a:off x="9831191" y="1390300"/>
          <a:ext cx="2122271" cy="50163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7161">
                  <a:extLst>
                    <a:ext uri="{9D8B030D-6E8A-4147-A177-3AD203B41FA5}">
                      <a16:colId xmlns:a16="http://schemas.microsoft.com/office/drawing/2014/main" val="2275257209"/>
                    </a:ext>
                  </a:extLst>
                </a:gridCol>
                <a:gridCol w="1071770">
                  <a:extLst>
                    <a:ext uri="{9D8B030D-6E8A-4147-A177-3AD203B41FA5}">
                      <a16:colId xmlns:a16="http://schemas.microsoft.com/office/drawing/2014/main" val="3440675596"/>
                    </a:ext>
                  </a:extLst>
                </a:gridCol>
                <a:gridCol w="543340">
                  <a:extLst>
                    <a:ext uri="{9D8B030D-6E8A-4147-A177-3AD203B41FA5}">
                      <a16:colId xmlns:a16="http://schemas.microsoft.com/office/drawing/2014/main" val="1397940450"/>
                    </a:ext>
                  </a:extLst>
                </a:gridCol>
              </a:tblGrid>
              <a:tr h="352896">
                <a:tc>
                  <a:txBody>
                    <a:bodyPr/>
                    <a:lstStyle/>
                    <a:p>
                      <a:r>
                        <a:rPr lang="en-US" sz="1600" dirty="0"/>
                        <a:t>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 mod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88970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mod 8=0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76025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34077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55009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13143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40750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76621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91192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67607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49817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64555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36534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99820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41855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47600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79992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630108"/>
                  </a:ext>
                </a:extLst>
              </a:tr>
              <a:tr h="264672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5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3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5CB1-B1EA-4AF8-9E9B-0210DA1A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934D90-1719-4AC4-977F-C29479E7C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7295" y="1378919"/>
                <a:ext cx="8946541" cy="41954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This method operates in two steps</a:t>
                </a:r>
              </a:p>
              <a:p>
                <a:pPr lvl="1"/>
                <a:r>
                  <a:rPr lang="en-US" dirty="0"/>
                  <a:t>Multiply the key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with a constant A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extract the fractional part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𝒌𝑨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Multiply it with m and take the floor of the result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𝒌𝑨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𝒌𝑨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represents the fractional part</a:t>
                </a:r>
              </a:p>
              <a:p>
                <a:r>
                  <a:rPr lang="en-US" dirty="0"/>
                  <a:t>Let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: word size of the machine in bits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dirty="0"/>
                  <a:t>: the key that fits into single word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: it is an integer in the range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: multiplication constant 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p>
                        </m:sSup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The value of m is not critical in this method and typically it is chosen to be power of two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934D90-1719-4AC4-977F-C29479E7C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7295" y="1378919"/>
                <a:ext cx="8946541" cy="4195481"/>
              </a:xfrm>
              <a:blipFill>
                <a:blip r:embed="rId2"/>
                <a:stretch>
                  <a:fillRect l="-273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D8983-5A00-49E3-8063-3D616CE5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D408F-5A34-4B44-B8BE-B6A23174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1E3EF1-07DB-45A6-B12C-25DE3DDEBCBB}"/>
              </a:ext>
            </a:extLst>
          </p:cNvPr>
          <p:cNvGrpSpPr/>
          <p:nvPr/>
        </p:nvGrpSpPr>
        <p:grpSpPr>
          <a:xfrm>
            <a:off x="8505035" y="1704336"/>
            <a:ext cx="3443153" cy="2324322"/>
            <a:chOff x="8505035" y="1704336"/>
            <a:chExt cx="3443153" cy="2324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898D4E-B488-494C-A416-E7E68B699112}"/>
                    </a:ext>
                  </a:extLst>
                </p:cNvPr>
                <p:cNvSpPr/>
                <p:nvPr/>
              </p:nvSpPr>
              <p:spPr>
                <a:xfrm>
                  <a:off x="10050834" y="2252870"/>
                  <a:ext cx="1438801" cy="25179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898D4E-B488-494C-A416-E7E68B699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834" y="2252870"/>
                  <a:ext cx="1438801" cy="2517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B2BD31A-8A29-46DF-95FD-368A7FA2E086}"/>
                    </a:ext>
                  </a:extLst>
                </p:cNvPr>
                <p:cNvSpPr/>
                <p:nvPr/>
              </p:nvSpPr>
              <p:spPr>
                <a:xfrm>
                  <a:off x="10050834" y="2672200"/>
                  <a:ext cx="1438801" cy="25179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B2BD31A-8A29-46DF-95FD-368A7FA2E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834" y="2672200"/>
                  <a:ext cx="1438801" cy="2517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5128A5F-8A02-4627-A039-E021F6FF3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27292" y="2557479"/>
              <a:ext cx="270043" cy="43379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66FCCC-0FA1-41A0-8B08-E953149D07F7}"/>
                </a:ext>
              </a:extLst>
            </p:cNvPr>
            <p:cNvCxnSpPr/>
            <p:nvPr/>
          </p:nvCxnSpPr>
          <p:spPr>
            <a:xfrm>
              <a:off x="9250017" y="3034750"/>
              <a:ext cx="237214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65DB884-C453-4B03-9BF7-8EC24B4BD767}"/>
                    </a:ext>
                  </a:extLst>
                </p:cNvPr>
                <p:cNvSpPr/>
                <p:nvPr/>
              </p:nvSpPr>
              <p:spPr>
                <a:xfrm>
                  <a:off x="10050833" y="3145510"/>
                  <a:ext cx="1438801" cy="25179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65DB884-C453-4B03-9BF7-8EC24B4BD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833" y="3145510"/>
                  <a:ext cx="1438801" cy="2517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8BC019-1688-4656-95E9-64F93F686F06}"/>
                    </a:ext>
                  </a:extLst>
                </p:cNvPr>
                <p:cNvSpPr/>
                <p:nvPr/>
              </p:nvSpPr>
              <p:spPr>
                <a:xfrm>
                  <a:off x="8505035" y="3145509"/>
                  <a:ext cx="1438801" cy="25179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8BC019-1688-4656-95E9-64F93F686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5035" y="3145509"/>
                  <a:ext cx="1438801" cy="2517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861FE2AA-F9D3-44E1-9573-4F2461519FE2}"/>
                </a:ext>
              </a:extLst>
            </p:cNvPr>
            <p:cNvSpPr/>
            <p:nvPr/>
          </p:nvSpPr>
          <p:spPr>
            <a:xfrm rot="16200000">
              <a:off x="10235312" y="3268801"/>
              <a:ext cx="234457" cy="592076"/>
            </a:xfrm>
            <a:prstGeom prst="lef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910B2CE-B42B-42BB-8568-0F4A32A48132}"/>
                    </a:ext>
                  </a:extLst>
                </p:cNvPr>
                <p:cNvSpPr/>
                <p:nvPr/>
              </p:nvSpPr>
              <p:spPr>
                <a:xfrm>
                  <a:off x="10049834" y="3760749"/>
                  <a:ext cx="598746" cy="26790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910B2CE-B42B-42BB-8568-0F4A32A48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834" y="3760749"/>
                  <a:ext cx="598746" cy="2679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7A81033-E786-472C-AA55-ADD53C4CDD4C}"/>
                    </a:ext>
                  </a:extLst>
                </p:cNvPr>
                <p:cNvSpPr/>
                <p:nvPr/>
              </p:nvSpPr>
              <p:spPr>
                <a:xfrm>
                  <a:off x="10713839" y="3474258"/>
                  <a:ext cx="1234349" cy="210149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𝑒𝑥𝑡𝑟𝑎𝑐𝑡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7A81033-E786-472C-AA55-ADD53C4CD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3839" y="3474258"/>
                  <a:ext cx="1234349" cy="210149"/>
                </a:xfrm>
                <a:prstGeom prst="rect">
                  <a:avLst/>
                </a:prstGeom>
                <a:blipFill>
                  <a:blip r:embed="rId9"/>
                  <a:stretch>
                    <a:fillRect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CB3BD0C9-D7AB-4697-B5FE-24C263CD3202}"/>
                </a:ext>
              </a:extLst>
            </p:cNvPr>
            <p:cNvSpPr/>
            <p:nvPr/>
          </p:nvSpPr>
          <p:spPr>
            <a:xfrm rot="5400000">
              <a:off x="10657099" y="1362671"/>
              <a:ext cx="251793" cy="1492298"/>
            </a:xfrm>
            <a:prstGeom prst="lef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BCD5559-6B30-41AD-9961-FC9DF9DE905D}"/>
                    </a:ext>
                  </a:extLst>
                </p:cNvPr>
                <p:cNvSpPr/>
                <p:nvPr/>
              </p:nvSpPr>
              <p:spPr>
                <a:xfrm>
                  <a:off x="10110320" y="1704336"/>
                  <a:ext cx="1234349" cy="210149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BCD5559-6B30-41AD-9961-FC9DF9DE90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320" y="1704336"/>
                  <a:ext cx="1234349" cy="210149"/>
                </a:xfrm>
                <a:prstGeom prst="rect">
                  <a:avLst/>
                </a:prstGeom>
                <a:blipFill>
                  <a:blip r:embed="rId10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04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B2B7D-C5A0-4B3C-BFF1-D0C251FEF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2938" y="768632"/>
                <a:ext cx="9199601" cy="54797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-bit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Result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bit integer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desired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-bit has value that consists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most significant bits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𝟔𝟏𝟖𝟎𝟑𝟑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∗(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𝟔𝟏𝟖𝟎𝟑𝟑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𝟕𝟔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𝟎𝟏𝟖𝟎𝟓𝟗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𝟎𝟏𝟖𝟎𝟓𝟗</m:t>
                            </m:r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𝟏𝟐𝟑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𝟖𝟎𝟓𝟗</m:t>
                            </m:r>
                          </m:e>
                        </m:d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This method can work better for some values of A</a:t>
                </a:r>
              </a:p>
              <a:p>
                <a:pPr lvl="1"/>
                <a:r>
                  <a:rPr lang="en-US" dirty="0"/>
                  <a:t>Donald Knuth suggests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6180</m:t>
                    </m:r>
                  </m:oMath>
                </a14:m>
                <a:r>
                  <a:rPr lang="en-US" dirty="0"/>
                  <a:t> can work better</a:t>
                </a:r>
              </a:p>
              <a:p>
                <a:pPr lvl="1"/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B2B7D-C5A0-4B3C-BFF1-D0C251FEF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2938" y="768632"/>
                <a:ext cx="9199601" cy="5479768"/>
              </a:xfrm>
              <a:blipFill>
                <a:blip r:embed="rId2"/>
                <a:stretch>
                  <a:fillRect l="-2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666E7-1FC3-40A3-811C-1F96690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8E2C-1374-4890-94F8-2F7A080B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EB92F1-BB9A-4996-B0EE-37D2893DAC89}"/>
              </a:ext>
            </a:extLst>
          </p:cNvPr>
          <p:cNvGrpSpPr/>
          <p:nvPr/>
        </p:nvGrpSpPr>
        <p:grpSpPr>
          <a:xfrm>
            <a:off x="8412940" y="2914317"/>
            <a:ext cx="3443153" cy="2324322"/>
            <a:chOff x="8505035" y="1704336"/>
            <a:chExt cx="3443153" cy="2324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5138055-DEBB-4B51-87B1-2B5AFD53E1DB}"/>
                    </a:ext>
                  </a:extLst>
                </p:cNvPr>
                <p:cNvSpPr/>
                <p:nvPr/>
              </p:nvSpPr>
              <p:spPr>
                <a:xfrm>
                  <a:off x="10050834" y="2252870"/>
                  <a:ext cx="1438801" cy="25179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5138055-DEBB-4B51-87B1-2B5AFD53E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834" y="2252870"/>
                  <a:ext cx="1438801" cy="2517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631C0C-0B2C-4880-985C-BE7AF5EBEE52}"/>
                    </a:ext>
                  </a:extLst>
                </p:cNvPr>
                <p:cNvSpPr/>
                <p:nvPr/>
              </p:nvSpPr>
              <p:spPr>
                <a:xfrm>
                  <a:off x="10050834" y="2672200"/>
                  <a:ext cx="1438801" cy="25179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F631C0C-0B2C-4880-985C-BE7AF5EBEE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834" y="2672200"/>
                  <a:ext cx="1438801" cy="2517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BD87875-1FE2-4550-86F5-E2B22C66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27292" y="2557479"/>
              <a:ext cx="270043" cy="433792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D3BC92-CBC0-4182-8B3B-C1EA356D35CE}"/>
                </a:ext>
              </a:extLst>
            </p:cNvPr>
            <p:cNvCxnSpPr/>
            <p:nvPr/>
          </p:nvCxnSpPr>
          <p:spPr>
            <a:xfrm>
              <a:off x="9250017" y="3034750"/>
              <a:ext cx="237214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3889756-D6F4-49B1-AE78-DA97B9D15BB6}"/>
                    </a:ext>
                  </a:extLst>
                </p:cNvPr>
                <p:cNvSpPr/>
                <p:nvPr/>
              </p:nvSpPr>
              <p:spPr>
                <a:xfrm>
                  <a:off x="10050833" y="3145510"/>
                  <a:ext cx="1438801" cy="25179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3889756-D6F4-49B1-AE78-DA97B9D15B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833" y="3145510"/>
                  <a:ext cx="1438801" cy="2517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95769BB-A691-442E-995B-362AEE071967}"/>
                    </a:ext>
                  </a:extLst>
                </p:cNvPr>
                <p:cNvSpPr/>
                <p:nvPr/>
              </p:nvSpPr>
              <p:spPr>
                <a:xfrm>
                  <a:off x="8505035" y="3145509"/>
                  <a:ext cx="1438801" cy="251791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95769BB-A691-442E-995B-362AEE071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5035" y="3145509"/>
                  <a:ext cx="1438801" cy="2517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F9ADB14C-EEFA-4841-9758-15129DC3EFEA}"/>
                </a:ext>
              </a:extLst>
            </p:cNvPr>
            <p:cNvSpPr/>
            <p:nvPr/>
          </p:nvSpPr>
          <p:spPr>
            <a:xfrm rot="16200000">
              <a:off x="10235312" y="3268801"/>
              <a:ext cx="234457" cy="592076"/>
            </a:xfrm>
            <a:prstGeom prst="lef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E206A2E-FF72-4DA7-84DA-45C6E101E979}"/>
                    </a:ext>
                  </a:extLst>
                </p:cNvPr>
                <p:cNvSpPr/>
                <p:nvPr/>
              </p:nvSpPr>
              <p:spPr>
                <a:xfrm>
                  <a:off x="10049834" y="3760749"/>
                  <a:ext cx="598746" cy="267909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E206A2E-FF72-4DA7-84DA-45C6E101E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834" y="3760749"/>
                  <a:ext cx="598746" cy="2679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6EDC82-82C5-4F1D-BA23-F193EAC6F7E5}"/>
                    </a:ext>
                  </a:extLst>
                </p:cNvPr>
                <p:cNvSpPr/>
                <p:nvPr/>
              </p:nvSpPr>
              <p:spPr>
                <a:xfrm>
                  <a:off x="10713839" y="3474258"/>
                  <a:ext cx="1234349" cy="210149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𝑒𝑥𝑡𝑟𝑎𝑐𝑡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6EDC82-82C5-4F1D-BA23-F193EAC6F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3839" y="3474258"/>
                  <a:ext cx="1234349" cy="210149"/>
                </a:xfrm>
                <a:prstGeom prst="rect">
                  <a:avLst/>
                </a:prstGeom>
                <a:blipFill>
                  <a:blip r:embed="rId9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ECFE5CAE-78D2-437F-8A08-542A1BFBD86E}"/>
                </a:ext>
              </a:extLst>
            </p:cNvPr>
            <p:cNvSpPr/>
            <p:nvPr/>
          </p:nvSpPr>
          <p:spPr>
            <a:xfrm rot="5400000">
              <a:off x="10657099" y="1362671"/>
              <a:ext cx="251793" cy="1492298"/>
            </a:xfrm>
            <a:prstGeom prst="lef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C2AB16B-DF4E-4B0E-B9F8-3951ADF5A433}"/>
                    </a:ext>
                  </a:extLst>
                </p:cNvPr>
                <p:cNvSpPr/>
                <p:nvPr/>
              </p:nvSpPr>
              <p:spPr>
                <a:xfrm>
                  <a:off x="10110320" y="1704336"/>
                  <a:ext cx="1234349" cy="210149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C2AB16B-DF4E-4B0E-B9F8-3951ADF5A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320" y="1704336"/>
                  <a:ext cx="1234349" cy="210149"/>
                </a:xfrm>
                <a:prstGeom prst="rect">
                  <a:avLst/>
                </a:prstGeom>
                <a:blipFill>
                  <a:blip r:embed="rId10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49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B63D-F6F0-4459-A453-C2A7064D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Method: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17537-D39B-4D10-AC08-B89BE8BFF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4232" y="1451361"/>
                <a:ext cx="894654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=123456,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=16384,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is closest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2654435769</m:t>
                        </m:r>
                      </m:num>
                      <m:den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=327706022297664=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76300∗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+17612864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=76300,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=17612864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14 most significant bits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yields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)=67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17612864=</a:t>
                </a:r>
                <a:r>
                  <a:rPr lang="en-US" b="1" dirty="0">
                    <a:solidFill>
                      <a:srgbClr val="FFFF00"/>
                    </a:solidFill>
                  </a:rPr>
                  <a:t>‭ 0000 0001 0000 11</a:t>
                </a:r>
                <a:r>
                  <a:rPr lang="en-US" dirty="0"/>
                  <a:t>00 1100 0000 0100 0001‬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417537-D39B-4D10-AC08-B89BE8BFF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232" y="1451361"/>
                <a:ext cx="8946541" cy="4195481"/>
              </a:xfrm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07391-BEA1-4DEA-9EBC-E0AC7C1B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55F38-79C3-40D2-987B-BBDA721A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DONALD KNUTH | Donald knuth, Theoretical computer science, How to ...">
            <a:extLst>
              <a:ext uri="{FF2B5EF4-FFF2-40B4-BE49-F238E27FC236}">
                <a16:creationId xmlns:a16="http://schemas.microsoft.com/office/drawing/2014/main" id="{3B84F302-D12E-4AD7-B540-40F1A336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915" y="1700912"/>
            <a:ext cx="1234349" cy="172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F2CDBF-316A-4A46-89D2-467047744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8854" y="3429000"/>
            <a:ext cx="1194469" cy="259892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456312E2-96E6-4566-8264-1DF6911DDC8B}"/>
              </a:ext>
            </a:extLst>
          </p:cNvPr>
          <p:cNvSpPr/>
          <p:nvPr/>
        </p:nvSpPr>
        <p:spPr>
          <a:xfrm rot="16200000">
            <a:off x="3822133" y="3768572"/>
            <a:ext cx="371061" cy="221535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D090E3-8C4D-47BA-95AB-D71A3C614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014" y="4066496"/>
            <a:ext cx="2560142" cy="18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4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4802</TotalTime>
  <Words>1373</Words>
  <Application>Microsoft Office PowerPoint</Application>
  <PresentationFormat>Widescreen</PresentationFormat>
  <Paragraphs>245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Hash Functions </vt:lpstr>
      <vt:lpstr>Introduction</vt:lpstr>
      <vt:lpstr>Hash functions</vt:lpstr>
      <vt:lpstr>Uniform Hashing</vt:lpstr>
      <vt:lpstr>The division Method</vt:lpstr>
      <vt:lpstr>The Multiplication Method</vt:lpstr>
      <vt:lpstr>PowerPoint Presentation</vt:lpstr>
      <vt:lpstr>Multiplication Method: Example</vt:lpstr>
      <vt:lpstr>Universal hashing</vt:lpstr>
      <vt:lpstr>Designing H</vt:lpstr>
      <vt:lpstr>PowerPoint Presentation</vt:lpstr>
      <vt:lpstr>Linear Probing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584</cp:revision>
  <dcterms:created xsi:type="dcterms:W3CDTF">2020-04-04T05:11:36Z</dcterms:created>
  <dcterms:modified xsi:type="dcterms:W3CDTF">2020-06-27T09:20:36Z</dcterms:modified>
</cp:coreProperties>
</file>