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83" r:id="rId4"/>
    <p:sldId id="284" r:id="rId5"/>
    <p:sldId id="288" r:id="rId6"/>
    <p:sldId id="285" r:id="rId7"/>
    <p:sldId id="286" r:id="rId8"/>
    <p:sldId id="287" r:id="rId9"/>
    <p:sldId id="289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22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</a:t>
            </a:r>
            <a:r>
              <a:rPr lang="en-US" sz="1600"/>
              <a:t>Thomas H. </a:t>
            </a:r>
            <a:r>
              <a:rPr lang="en-US" sz="1600" err="1"/>
              <a:t>Cormen</a:t>
            </a:r>
            <a:r>
              <a:rPr lang="en-US" sz="1600"/>
              <a:t> et. al.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Dr. </a:t>
            </a:r>
            <a:r>
              <a:rPr lang="en-US" b="1" dirty="0"/>
              <a:t>Sajid Iqbal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sajidiqbal.pk</a:t>
            </a:r>
            <a:r>
              <a:rPr lang="en-US" err="1">
                <a:solidFill>
                  <a:srgbClr val="FFFF00"/>
                </a:solidFill>
              </a:rPr>
              <a:t>@</a:t>
            </a:r>
            <a:r>
              <a:rPr lang="en-US">
                <a:solidFill>
                  <a:srgbClr val="FFFF00"/>
                </a:solidFill>
              </a:rPr>
              <a:t>gmail.com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://mitpress.mit.edu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https://github.com/sajjo79/Design_and_Analysis_of_Algorithms</a:t>
            </a:r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032" y="4478010"/>
            <a:ext cx="542172" cy="542172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8106" y="4797903"/>
            <a:ext cx="567666" cy="567666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3608822" y="5525763"/>
            <a:ext cx="1344796" cy="40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Perfect hashing</a:t>
            </a:r>
            <a:r>
              <a:rPr lang="en-US" dirty="0"/>
              <a:t> 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11: hash tables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DD1B-806A-49F4-BB60-FA27752F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3F36-56B0-4801-A063-872F808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451" y="1589092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The keys that we have to store in hashing table may be static or dynamic</a:t>
            </a:r>
          </a:p>
          <a:p>
            <a:pPr lvl="1"/>
            <a:r>
              <a:rPr lang="en-US" b="1" dirty="0"/>
              <a:t>Dynamic Keys</a:t>
            </a:r>
            <a:r>
              <a:rPr lang="en-US" dirty="0"/>
              <a:t>: The keys which can be changed at program execution time</a:t>
            </a:r>
          </a:p>
          <a:p>
            <a:pPr lvl="1"/>
            <a:r>
              <a:rPr lang="en-US" b="1" dirty="0"/>
              <a:t>Static keys</a:t>
            </a:r>
            <a:r>
              <a:rPr lang="en-US" dirty="0"/>
              <a:t>: The keys which remain unchanged throughout the execution of program</a:t>
            </a:r>
          </a:p>
          <a:p>
            <a:r>
              <a:rPr lang="en-US" dirty="0"/>
              <a:t>Usually hashing is considered good for excellent average case performance</a:t>
            </a:r>
          </a:p>
          <a:p>
            <a:r>
              <a:rPr lang="en-US" dirty="0"/>
              <a:t>Hashing can also perform excellent even in worst case when set of keys are static.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4CADD-7746-4565-94E9-4532E49A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6F962-BF5B-4405-81EE-FF07DAA4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B0D3-CF2E-4025-9716-1B33790C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37938-C920-4478-9F92-F6DAF5A86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04730"/>
                <a:ext cx="8946541" cy="48436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a hash function requires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time for search in worst case.</a:t>
                </a:r>
              </a:p>
              <a:p>
                <a:r>
                  <a:rPr lang="en-US" dirty="0"/>
                  <a:t>To create perfect hashing, use two level of hashing</a:t>
                </a:r>
              </a:p>
              <a:p>
                <a:pPr lvl="1"/>
                <a:r>
                  <a:rPr lang="en-US" dirty="0"/>
                  <a:t>First Level: It is  similar to hashing with chaining: hash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keys into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slots using a hash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Second Level: Instead of using linked lists like chaining, use small secondary hash tables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associated with </a:t>
                </a:r>
                <a:r>
                  <a:rPr lang="en-US" i="0" dirty="0">
                    <a:latin typeface="+mj-lt"/>
                  </a:rPr>
                  <a:t>slot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pointed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By choosing the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carefully, we can guarantee that there are no collisions at the secondary level. </a:t>
                </a:r>
              </a:p>
              <a:p>
                <a:r>
                  <a:rPr lang="en-US" dirty="0"/>
                  <a:t>To guarantee that there are no collisions at the secondary level</a:t>
                </a:r>
              </a:p>
              <a:p>
                <a:pPr lvl="1"/>
                <a:r>
                  <a:rPr lang="en-US" dirty="0"/>
                  <a:t>Make the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of secondary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square of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of keys hashing to </a:t>
                </a:r>
                <a:r>
                  <a:rPr lang="en-US" i="0" dirty="0">
                    <a:latin typeface="+mj-lt"/>
                  </a:rPr>
                  <a:t>slot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By carefully choosing the first level hash function, the space required for secondary hash tables could be made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37938-C920-4478-9F92-F6DAF5A86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04730"/>
                <a:ext cx="8946541" cy="4843669"/>
              </a:xfrm>
              <a:blipFill>
                <a:blip r:embed="rId2"/>
                <a:stretch>
                  <a:fillRect l="-341" t="-629" r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D19DB-C04F-45B9-959C-014CC583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7F554-210C-4850-B3A6-137674F5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E37B80-B26A-48F7-9A94-1BEBE819B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274500"/>
              </p:ext>
            </p:extLst>
          </p:nvPr>
        </p:nvGraphicFramePr>
        <p:xfrm>
          <a:off x="2743376" y="567996"/>
          <a:ext cx="871261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183">
                  <a:extLst>
                    <a:ext uri="{9D8B030D-6E8A-4147-A177-3AD203B41FA5}">
                      <a16:colId xmlns:a16="http://schemas.microsoft.com/office/drawing/2014/main" val="1569919011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1711152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3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8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4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7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7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3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7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293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EF59-D073-4096-85F2-06B27384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CE3BD-02ED-469F-8F83-06832EAF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4505AB-0D3F-4956-B8D0-99CC136F0F71}"/>
              </a:ext>
            </a:extLst>
          </p:cNvPr>
          <p:cNvSpPr/>
          <p:nvPr/>
        </p:nvSpPr>
        <p:spPr>
          <a:xfrm>
            <a:off x="303178" y="888167"/>
            <a:ext cx="2239617" cy="304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K={</a:t>
            </a:r>
          </a:p>
          <a:p>
            <a:pPr algn="ctr"/>
            <a:r>
              <a:rPr lang="en-US" dirty="0"/>
              <a:t>10,</a:t>
            </a:r>
          </a:p>
          <a:p>
            <a:pPr algn="ctr"/>
            <a:r>
              <a:rPr lang="en-US" dirty="0"/>
              <a:t>22,</a:t>
            </a:r>
          </a:p>
          <a:p>
            <a:pPr algn="ctr"/>
            <a:r>
              <a:rPr lang="en-US" dirty="0"/>
              <a:t>37,</a:t>
            </a:r>
          </a:p>
          <a:p>
            <a:pPr algn="ctr"/>
            <a:r>
              <a:rPr lang="en-US" dirty="0"/>
              <a:t>40,</a:t>
            </a:r>
          </a:p>
          <a:p>
            <a:pPr algn="ctr"/>
            <a:r>
              <a:rPr lang="en-US" dirty="0"/>
              <a:t>52,</a:t>
            </a:r>
          </a:p>
          <a:p>
            <a:pPr algn="ctr"/>
            <a:r>
              <a:rPr lang="en-US" dirty="0"/>
              <a:t>60,</a:t>
            </a:r>
          </a:p>
          <a:p>
            <a:pPr algn="ctr"/>
            <a:r>
              <a:rPr lang="en-US" dirty="0"/>
              <a:t>70,</a:t>
            </a:r>
          </a:p>
          <a:p>
            <a:pPr algn="ctr"/>
            <a:r>
              <a:rPr lang="en-US" dirty="0"/>
              <a:t>72,</a:t>
            </a:r>
          </a:p>
          <a:p>
            <a:pPr algn="ctr"/>
            <a:r>
              <a:rPr lang="en-US" dirty="0"/>
              <a:t>75}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232CC7-13F9-420C-97C9-18E965BA632D}"/>
              </a:ext>
            </a:extLst>
          </p:cNvPr>
          <p:cNvCxnSpPr/>
          <p:nvPr/>
        </p:nvCxnSpPr>
        <p:spPr>
          <a:xfrm>
            <a:off x="3349594" y="1162487"/>
            <a:ext cx="639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24981D-BBCC-4884-A501-8B340AC8929D}"/>
              </a:ext>
            </a:extLst>
          </p:cNvPr>
          <p:cNvCxnSpPr/>
          <p:nvPr/>
        </p:nvCxnSpPr>
        <p:spPr>
          <a:xfrm>
            <a:off x="3336135" y="1876782"/>
            <a:ext cx="639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91AA1E-A5D0-43B2-B17F-5F7E12002A72}"/>
              </a:ext>
            </a:extLst>
          </p:cNvPr>
          <p:cNvCxnSpPr/>
          <p:nvPr/>
        </p:nvCxnSpPr>
        <p:spPr>
          <a:xfrm>
            <a:off x="3349594" y="2983866"/>
            <a:ext cx="639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F4A513-31E3-4C8F-BA35-D2758D081A5A}"/>
              </a:ext>
            </a:extLst>
          </p:cNvPr>
          <p:cNvCxnSpPr/>
          <p:nvPr/>
        </p:nvCxnSpPr>
        <p:spPr>
          <a:xfrm>
            <a:off x="3349594" y="3712209"/>
            <a:ext cx="639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E53FCF6F-9F2F-4F81-A0B8-E2B65F2E03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745321"/>
                  </p:ext>
                </p:extLst>
              </p:nvPr>
            </p:nvGraphicFramePr>
            <p:xfrm>
              <a:off x="3989111" y="888167"/>
              <a:ext cx="1792428" cy="548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48107">
                      <a:extLst>
                        <a:ext uri="{9D8B030D-6E8A-4147-A177-3AD203B41FA5}">
                          <a16:colId xmlns:a16="http://schemas.microsoft.com/office/drawing/2014/main" val="3950087759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3201134580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4267277729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546315596"/>
                        </a:ext>
                      </a:extLst>
                    </a:gridCol>
                  </a:tblGrid>
                  <a:tr h="2202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36755"/>
                      </a:ext>
                    </a:extLst>
                  </a:tr>
                  <a:tr h="220296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47694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E53FCF6F-9F2F-4F81-A0B8-E2B65F2E03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745321"/>
                  </p:ext>
                </p:extLst>
              </p:nvPr>
            </p:nvGraphicFramePr>
            <p:xfrm>
              <a:off x="3989111" y="888167"/>
              <a:ext cx="1792428" cy="548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48107">
                      <a:extLst>
                        <a:ext uri="{9D8B030D-6E8A-4147-A177-3AD203B41FA5}">
                          <a16:colId xmlns:a16="http://schemas.microsoft.com/office/drawing/2014/main" val="3950087759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3201134580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4267277729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54631559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" t="-2174" r="-304054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351" t="-2174" r="-204054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110" t="-2174" r="-106849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174" r="-5405" b="-1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36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4769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72459AA2-D385-4CA8-A460-E3EBB872D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286187"/>
                  </p:ext>
                </p:extLst>
              </p:nvPr>
            </p:nvGraphicFramePr>
            <p:xfrm>
              <a:off x="3975652" y="1608312"/>
              <a:ext cx="5194735" cy="548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99595">
                      <a:extLst>
                        <a:ext uri="{9D8B030D-6E8A-4147-A177-3AD203B41FA5}">
                          <a16:colId xmlns:a16="http://schemas.microsoft.com/office/drawing/2014/main" val="3950087759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3201134580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4267277729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546315596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1132562530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2728625725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2838046251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3456092669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2989950380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3822190813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1962761148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1830031100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3650294930"/>
                        </a:ext>
                      </a:extLst>
                    </a:gridCol>
                  </a:tblGrid>
                  <a:tr h="2202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36755"/>
                      </a:ext>
                    </a:extLst>
                  </a:tr>
                  <a:tr h="220296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47694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72459AA2-D385-4CA8-A460-E3EBB872D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286187"/>
                  </p:ext>
                </p:extLst>
              </p:nvPr>
            </p:nvGraphicFramePr>
            <p:xfrm>
              <a:off x="3975652" y="1608312"/>
              <a:ext cx="5194735" cy="548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99595">
                      <a:extLst>
                        <a:ext uri="{9D8B030D-6E8A-4147-A177-3AD203B41FA5}">
                          <a16:colId xmlns:a16="http://schemas.microsoft.com/office/drawing/2014/main" val="3950087759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3201134580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4267277729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546315596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1132562530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2728625725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2838046251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3456092669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2989950380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3822190813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1962761148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1830031100"/>
                        </a:ext>
                      </a:extLst>
                    </a:gridCol>
                    <a:gridCol w="399595">
                      <a:extLst>
                        <a:ext uri="{9D8B030D-6E8A-4147-A177-3AD203B41FA5}">
                          <a16:colId xmlns:a16="http://schemas.microsoft.com/office/drawing/2014/main" val="365029493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5" t="-2174" r="-1198485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077" t="-2174" r="-1116923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74" r="-1000000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615" t="-2174" r="-915385" b="-115217"/>
                          </a:stretch>
                        </a:blipFill>
                      </a:tcPr>
                    </a:tc>
                    <a:tc gridSpan="9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501" t="-2174" r="-677" b="-1152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36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4769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C86643C-03BF-40E0-83D0-FC8A3DBE6E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932452"/>
                  </p:ext>
                </p:extLst>
              </p:nvPr>
            </p:nvGraphicFramePr>
            <p:xfrm>
              <a:off x="3975652" y="2719622"/>
              <a:ext cx="1792428" cy="548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48107">
                      <a:extLst>
                        <a:ext uri="{9D8B030D-6E8A-4147-A177-3AD203B41FA5}">
                          <a16:colId xmlns:a16="http://schemas.microsoft.com/office/drawing/2014/main" val="3950087759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3201134580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4267277729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546315596"/>
                        </a:ext>
                      </a:extLst>
                    </a:gridCol>
                  </a:tblGrid>
                  <a:tr h="2202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36755"/>
                      </a:ext>
                    </a:extLst>
                  </a:tr>
                  <a:tr h="220296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47694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C86643C-03BF-40E0-83D0-FC8A3DBE6E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932452"/>
                  </p:ext>
                </p:extLst>
              </p:nvPr>
            </p:nvGraphicFramePr>
            <p:xfrm>
              <a:off x="3975652" y="2719622"/>
              <a:ext cx="1792428" cy="548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48107">
                      <a:extLst>
                        <a:ext uri="{9D8B030D-6E8A-4147-A177-3AD203B41FA5}">
                          <a16:colId xmlns:a16="http://schemas.microsoft.com/office/drawing/2014/main" val="3950087759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3201134580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4267277729"/>
                        </a:ext>
                      </a:extLst>
                    </a:gridCol>
                    <a:gridCol w="448107">
                      <a:extLst>
                        <a:ext uri="{9D8B030D-6E8A-4147-A177-3AD203B41FA5}">
                          <a16:colId xmlns:a16="http://schemas.microsoft.com/office/drawing/2014/main" val="54631559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51" t="-2174" r="-304054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2174" r="-204054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110" t="-2174" r="-106849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174" r="-5405" b="-1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36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4769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1C91B32-F6A3-48E9-800D-5D379EEC6F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90267"/>
                  </p:ext>
                </p:extLst>
              </p:nvPr>
            </p:nvGraphicFramePr>
            <p:xfrm>
              <a:off x="3975652" y="3449269"/>
              <a:ext cx="7939668" cy="548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0894">
                      <a:extLst>
                        <a:ext uri="{9D8B030D-6E8A-4147-A177-3AD203B41FA5}">
                          <a16:colId xmlns:a16="http://schemas.microsoft.com/office/drawing/2014/main" val="3950087759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201134580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4267277729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546315596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1132562530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2728625725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2838046251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456092669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2989950380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822190813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1962761148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1830031100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650294930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1897532011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864431865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81065913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220598894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2095477398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134909187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932363191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762489331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318944462"/>
                        </a:ext>
                      </a:extLst>
                    </a:gridCol>
                  </a:tblGrid>
                  <a:tr h="2202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 gridSpan="18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36755"/>
                      </a:ext>
                    </a:extLst>
                  </a:tr>
                  <a:tr h="220296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47694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1C91B32-F6A3-48E9-800D-5D379EEC6F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90267"/>
                  </p:ext>
                </p:extLst>
              </p:nvPr>
            </p:nvGraphicFramePr>
            <p:xfrm>
              <a:off x="3975652" y="3449269"/>
              <a:ext cx="7939668" cy="548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0894">
                      <a:extLst>
                        <a:ext uri="{9D8B030D-6E8A-4147-A177-3AD203B41FA5}">
                          <a16:colId xmlns:a16="http://schemas.microsoft.com/office/drawing/2014/main" val="3950087759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201134580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4267277729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546315596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1132562530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2728625725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2838046251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456092669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2989950380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822190813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1962761148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1830031100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650294930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1897532011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864431865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81065913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220598894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2095477398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134909187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932363191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762489331"/>
                        </a:ext>
                      </a:extLst>
                    </a:gridCol>
                    <a:gridCol w="360894">
                      <a:extLst>
                        <a:ext uri="{9D8B030D-6E8A-4147-A177-3AD203B41FA5}">
                          <a16:colId xmlns:a16="http://schemas.microsoft.com/office/drawing/2014/main" val="331894446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2174" r="-2115254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95" t="-2174" r="-2015254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8333" t="-2174" r="-1881667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390" t="-2174" r="-1813559" b="-115217"/>
                          </a:stretch>
                        </a:blipFill>
                      </a:tcPr>
                    </a:tc>
                    <a:tc gridSpan="18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2326" t="-2174" r="-375" b="-1152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36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4769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42C16C-AAA8-4656-9434-61AD0EE4561D}"/>
                  </a:ext>
                </a:extLst>
              </p:cNvPr>
              <p:cNvSpPr txBox="1"/>
              <p:nvPr/>
            </p:nvSpPr>
            <p:spPr>
              <a:xfrm>
                <a:off x="859769" y="4454139"/>
                <a:ext cx="11612142" cy="1973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Outer hash function: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𝒂𝒌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𝟏𝟎𝟏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Secondary hash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Secondary hash table stores all keys that hash to slot j. The size of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𝟕𝟓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so it is stored in slot 7 of secondary hash table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collision occurs in this case hence search takes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42C16C-AAA8-4656-9434-61AD0EE45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69" y="4454139"/>
                <a:ext cx="11612142" cy="1973810"/>
              </a:xfrm>
              <a:prstGeom prst="rect">
                <a:avLst/>
              </a:prstGeom>
              <a:blipFill>
                <a:blip r:embed="rId6"/>
                <a:stretch>
                  <a:fillRect l="-315" t="-1238" b="-4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15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BD9-38C1-4BB9-BE41-76510CC2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A4E3E-92E7-4C0E-A979-B7A21C720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𝒑𝒎</m:t>
                        </m:r>
                      </m:sub>
                    </m:sSub>
                  </m:oMath>
                </a14:m>
                <a:r>
                  <a:rPr lang="en-US" dirty="0"/>
                  <a:t>: First level hash function where p is prime number greater than any key value. This function determines the master hash table slot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: Rehash those hash keys which hash to slot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into secondary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𝓗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The operation is performed in two steps</a:t>
                </a:r>
              </a:p>
              <a:p>
                <a:pPr lvl="1"/>
                <a:r>
                  <a:rPr lang="en-US" dirty="0"/>
                  <a:t>Determine how to ensure no collisions in secondary hash table</a:t>
                </a:r>
              </a:p>
              <a:p>
                <a:pPr lvl="1"/>
                <a:r>
                  <a:rPr lang="en-US" dirty="0"/>
                  <a:t>Expected amount of memory used for primary and all secondary hash tables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A4E3E-92E7-4C0E-A979-B7A21C720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7D1C1-CFD8-4BC1-82A7-698F0C3D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48FEC-6FEF-41D5-A83C-35AA181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6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1A8E-74AD-4CB8-B547-8FE6614B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b="1" i="1" dirty="0"/>
              <a:t>Theorem 11.9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1F40D-9DDC-4A22-8B9E-41EF71127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20406"/>
                <a:ext cx="8946541" cy="502799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Statement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Suppose we insert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-keys in hash table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a hash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. The probability of collision of less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b="1" dirty="0"/>
                  <a:t>Proof</a:t>
                </a:r>
                <a:r>
                  <a:rPr lang="en-US" b="1" dirty="0">
                    <a:solidFill>
                      <a:srgbClr val="FFFF00"/>
                    </a:solidFill>
                  </a:rPr>
                  <a:t>: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!∗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pair of keys that may collide</a:t>
                </a:r>
              </a:p>
              <a:p>
                <a:pPr lvl="1"/>
                <a:r>
                  <a:rPr lang="en-US" dirty="0"/>
                  <a:t>Each pair collides with probability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be a random variable that counts the number of collisions 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, expected number of collisions is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!∗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</a:p>
              <a:p>
                <a:pPr lvl="1"/>
                <a:r>
                  <a:rPr lang="en-US" dirty="0"/>
                  <a:t>A hash function chosen randomly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𝓗</m:t>
                    </m:r>
                  </m:oMath>
                </a14:m>
                <a:r>
                  <a:rPr lang="en-US" dirty="0"/>
                  <a:t> is more likely to have no collision</a:t>
                </a:r>
              </a:p>
              <a:p>
                <a:pPr lvl="1"/>
                <a:r>
                  <a:rPr lang="en-US" dirty="0"/>
                  <a:t>For fixed number of keys it is thus easy to find a collision-free hash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with a few random trials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1F40D-9DDC-4A22-8B9E-41EF71127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20406"/>
                <a:ext cx="8946541" cy="5027994"/>
              </a:xfrm>
              <a:blipFill>
                <a:blip r:embed="rId2"/>
                <a:stretch>
                  <a:fillRect l="-272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FEAC4-A8B7-4B62-8D02-CA4C3D28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B8F6B-C97C-4248-B083-56E1325C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2614-A6C1-4B43-A50F-A5038029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 – Memory Usage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D3FEC-D811-439F-B3D2-828957AAB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17984"/>
                <a:ext cx="8946541" cy="4830416"/>
              </a:xfrm>
            </p:spPr>
            <p:txBody>
              <a:bodyPr/>
              <a:lstStyle/>
              <a:p>
                <a:r>
                  <a:rPr lang="en-US" dirty="0"/>
                  <a:t>If n is large then use of one table will be inefficient. In this case two level of hash functions are used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𝒌𝒆𝒚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Overall memory used by perfect hashing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For primary hash table, the size of table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so memory used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What will be maximum size of secondary level hash tables.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D3FEC-D811-439F-B3D2-828957AA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17984"/>
                <a:ext cx="8946541" cy="4830416"/>
              </a:xfrm>
              <a:blipFill>
                <a:blip r:embed="rId2"/>
                <a:stretch>
                  <a:fillRect l="-341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1F0FF-94DE-4FA5-940E-60F598DC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73964-EB2C-476E-8FE7-8F78AAC8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DC0A-2C5D-400C-B4C8-3616E03D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11.10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B2D87A-DD0D-4DE5-9B96-1AD17E33B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78226"/>
                <a:ext cx="7707603" cy="48701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Statement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Suppose that we store n keys in a hash table of size m D n using a hash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randomly chosen from a universal class of hash functions. Then, we have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is the number of keys hashing to slot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b="1" dirty="0"/>
                  <a:t>Proof:</a:t>
                </a:r>
              </a:p>
              <a:p>
                <a:pPr lvl="1"/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total number of pairs of keys in hash table that may collide </a:t>
                </a:r>
              </a:p>
              <a:p>
                <a:pPr lvl="2"/>
                <a:r>
                  <a:rPr lang="en-US" dirty="0"/>
                  <a:t>The expected value of this summation is at most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B2D87A-DD0D-4DE5-9B96-1AD17E33B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78226"/>
                <a:ext cx="7707603" cy="4870173"/>
              </a:xfrm>
              <a:blipFill>
                <a:blip r:embed="rId2"/>
                <a:stretch>
                  <a:fillRect l="-158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F5BA2-5912-4AE0-9542-3C357090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ED42D-BC26-416C-8F03-D8862D5E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CA4246-68D9-47A6-AD59-8BF339A0D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0495" y="2941115"/>
                <a:ext cx="3393209" cy="20636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CA4246-68D9-47A6-AD59-8BF339A0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495" y="2941115"/>
                <a:ext cx="3393209" cy="2063638"/>
              </a:xfrm>
              <a:prstGeom prst="rect">
                <a:avLst/>
              </a:prstGeom>
              <a:blipFill>
                <a:blip r:embed="rId3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93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5208</TotalTime>
  <Words>1066</Words>
  <Application>Microsoft Office PowerPoint</Application>
  <PresentationFormat>Widescreen</PresentationFormat>
  <Paragraphs>186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Perfect hashing </vt:lpstr>
      <vt:lpstr>Introduction</vt:lpstr>
      <vt:lpstr>Perfect hashing</vt:lpstr>
      <vt:lpstr>PowerPoint Presentation</vt:lpstr>
      <vt:lpstr>Perfect Hashing</vt:lpstr>
      <vt:lpstr>Theorem 11.9 </vt:lpstr>
      <vt:lpstr>Perfect Hashing – Memory Usage</vt:lpstr>
      <vt:lpstr>Theorem 11.10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644</cp:revision>
  <dcterms:created xsi:type="dcterms:W3CDTF">2020-04-04T05:11:36Z</dcterms:created>
  <dcterms:modified xsi:type="dcterms:W3CDTF">2020-07-02T09:35:06Z</dcterms:modified>
</cp:coreProperties>
</file>