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8" r:id="rId4"/>
    <p:sldId id="289" r:id="rId5"/>
    <p:sldId id="290" r:id="rId6"/>
    <p:sldId id="291" r:id="rId7"/>
    <p:sldId id="292" r:id="rId8"/>
    <p:sldId id="293" r:id="rId9"/>
    <p:sldId id="282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23B5-6521-4048-BA7D-091F8FE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92F1-F18A-4098-BD1C-09D6A3A5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056CB-1886-4F73-B7A3-BEBCF711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565C4-5629-4A51-9846-2E25501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24963DF-DE53-42B8-82D9-0CB311D18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695042"/>
                  </p:ext>
                </p:extLst>
              </p:nvPr>
            </p:nvGraphicFramePr>
            <p:xfrm>
              <a:off x="8001919" y="2467037"/>
              <a:ext cx="3868738" cy="423856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74014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3294724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Counting_Sort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A,B,k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0,…,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𝑎𝑟𝑟𝑎𝑦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𝑑𝑜𝑤𝑛𝑡𝑜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]]=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]]−1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769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24963DF-DE53-42B8-82D9-0CB311D18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695042"/>
                  </p:ext>
                </p:extLst>
              </p:nvPr>
            </p:nvGraphicFramePr>
            <p:xfrm>
              <a:off x="8001919" y="2467037"/>
              <a:ext cx="3868738" cy="423856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74014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3294724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Counting_Sort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A,B,k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108197" r="-738" b="-9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208197" r="-738" b="-8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308197" r="-738" b="-7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61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415000" r="-738" b="-6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78416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468182" r="-738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6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614754" r="-738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734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714754" r="-738" b="-3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61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814754" r="-738" b="-2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813927"/>
                      </a:ext>
                    </a:extLst>
                  </a:tr>
                  <a:tr h="4999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680488" r="-738" b="-926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28" t="-1049180" r="-73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769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419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Radix Sort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Non-Comparison sort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DF9A-FDC0-490A-BF36-EEB307D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8350-BEA1-476F-93DC-C9D1F596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9531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Cards Sorting </a:t>
            </a:r>
            <a:r>
              <a:rPr lang="en-US" dirty="0"/>
              <a:t>machines have been using this algorithm to sort cards</a:t>
            </a:r>
            <a:endParaRPr lang="en-US" b="1" i="1" dirty="0"/>
          </a:p>
          <a:p>
            <a:r>
              <a:rPr lang="en-US" dirty="0"/>
              <a:t>A card to be sorted has 80 columns and the machine has to punch a hole in one of 12 places</a:t>
            </a:r>
          </a:p>
          <a:p>
            <a:r>
              <a:rPr lang="en-US" dirty="0"/>
              <a:t>The sorter then examines a given column of card places it in one of 12 bins</a:t>
            </a:r>
          </a:p>
          <a:p>
            <a:r>
              <a:rPr lang="en-US" dirty="0"/>
              <a:t>Card punched in first column have higher value then 2</a:t>
            </a:r>
            <a:r>
              <a:rPr lang="en-US" baseline="30000" dirty="0"/>
              <a:t>nd</a:t>
            </a:r>
            <a:r>
              <a:rPr lang="en-US" dirty="0"/>
              <a:t> column hole cards and so on</a:t>
            </a:r>
          </a:p>
          <a:p>
            <a:r>
              <a:rPr lang="en-US" dirty="0"/>
              <a:t>For decimal digits, only 10 hole places are used</a:t>
            </a:r>
          </a:p>
          <a:p>
            <a:pPr lvl="1"/>
            <a:r>
              <a:rPr lang="en-US" dirty="0"/>
              <a:t>Rest two places are used to encode non-numeric characters</a:t>
            </a:r>
          </a:p>
          <a:p>
            <a:r>
              <a:rPr lang="en-US" dirty="0"/>
              <a:t>A d-digit number would then occupy a field of d columns. </a:t>
            </a:r>
          </a:p>
          <a:p>
            <a:pPr lvl="1"/>
            <a:r>
              <a:rPr lang="en-US" dirty="0"/>
              <a:t>Card sorter can look at one column at a time, a sorting algorithm is required to sort the cards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36219-6279-4D33-B47A-8F1CDD97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F0661-E5C7-4DB3-B214-E7629298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258A1-88D0-45EA-AA5D-68E7D410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389" y="1431448"/>
            <a:ext cx="2476500" cy="1847850"/>
          </a:xfrm>
          <a:prstGeom prst="rect">
            <a:avLst/>
          </a:prstGeom>
        </p:spPr>
      </p:pic>
      <p:pic>
        <p:nvPicPr>
          <p:cNvPr id="1026" name="Picture 2" descr="Punched card - Wikipedia">
            <a:extLst>
              <a:ext uri="{FF2B5EF4-FFF2-40B4-BE49-F238E27FC236}">
                <a16:creationId xmlns:a16="http://schemas.microsoft.com/office/drawing/2014/main" id="{07A6923E-4945-4BE6-9574-53A3664A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52" y="3577271"/>
            <a:ext cx="2357508" cy="102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565D51-2BCA-4B67-BAC7-0689C7F22520}"/>
              </a:ext>
            </a:extLst>
          </p:cNvPr>
          <p:cNvSpPr/>
          <p:nvPr/>
        </p:nvSpPr>
        <p:spPr>
          <a:xfrm>
            <a:off x="9457585" y="4654799"/>
            <a:ext cx="26276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Arial" panose="020B0604020202020204" pitchFamily="34" charset="0"/>
              </a:rPr>
              <a:t>IBM 80-column punched card format</a:t>
            </a:r>
            <a:endParaRPr lang="en-US" sz="1100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FB9A1-E2CE-47F2-8FB8-7148EB18B298}"/>
              </a:ext>
            </a:extLst>
          </p:cNvPr>
          <p:cNvSpPr/>
          <p:nvPr/>
        </p:nvSpPr>
        <p:spPr>
          <a:xfrm>
            <a:off x="6630620" y="5757683"/>
            <a:ext cx="5131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can read more about punch cards at </a:t>
            </a:r>
          </a:p>
          <a:p>
            <a:r>
              <a:rPr lang="en-US" dirty="0"/>
              <a:t>https://en.wikipedia.org/wiki/Punched_card</a:t>
            </a:r>
          </a:p>
        </p:txBody>
      </p:sp>
    </p:spTree>
    <p:extLst>
      <p:ext uri="{BB962C8B-B14F-4D97-AF65-F5344CB8AC3E}">
        <p14:creationId xmlns:p14="http://schemas.microsoft.com/office/powerpoint/2010/main" val="19029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C38D-7EC1-461E-B8D9-829787F9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1F9D-E983-4B17-B6C6-726DB791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859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sorting approach</a:t>
            </a:r>
          </a:p>
          <a:p>
            <a:pPr lvl="1"/>
            <a:r>
              <a:rPr lang="en-US" dirty="0"/>
              <a:t>Sort numbers on their </a:t>
            </a:r>
            <a:r>
              <a:rPr lang="en-US" i="1" dirty="0"/>
              <a:t>most significant </a:t>
            </a:r>
            <a:r>
              <a:rPr lang="en-US" dirty="0"/>
              <a:t>digit </a:t>
            </a:r>
          </a:p>
          <a:p>
            <a:pPr lvl="1"/>
            <a:r>
              <a:rPr lang="en-US" dirty="0"/>
              <a:t>Sort each of the resulting bins recursively</a:t>
            </a:r>
          </a:p>
          <a:p>
            <a:pPr lvl="1"/>
            <a:r>
              <a:rPr lang="en-US" dirty="0"/>
              <a:t>combine the decks in order. </a:t>
            </a:r>
          </a:p>
          <a:p>
            <a:r>
              <a:rPr lang="en-US" dirty="0"/>
              <a:t>This process creates many intermediate bins </a:t>
            </a:r>
          </a:p>
          <a:p>
            <a:r>
              <a:rPr lang="en-US" dirty="0"/>
              <a:t>Radix sort solves by sorting on the </a:t>
            </a:r>
            <a:r>
              <a:rPr lang="en-US" i="1" dirty="0"/>
              <a:t>least significant </a:t>
            </a:r>
            <a:r>
              <a:rPr lang="en-US" dirty="0"/>
              <a:t>digit first. </a:t>
            </a:r>
          </a:p>
          <a:p>
            <a:r>
              <a:rPr lang="en-US" dirty="0"/>
              <a:t>The algorithm then combines the cards into a single deck, with the cards in the 0 bin preceding the cards in the 1 bin preceding the cards in the 2 bin, and so on. </a:t>
            </a:r>
          </a:p>
          <a:p>
            <a:r>
              <a:rPr lang="en-US" dirty="0"/>
              <a:t>Then it sorts the entire deck again on the second-least significant digit and recombines the deck in a like manner. </a:t>
            </a:r>
          </a:p>
          <a:p>
            <a:r>
              <a:rPr lang="en-US" dirty="0"/>
              <a:t>The process continues until the cards have been sorted on all d digits. </a:t>
            </a:r>
          </a:p>
          <a:p>
            <a:r>
              <a:rPr lang="en-US" dirty="0"/>
              <a:t>Only d passes through the deck are required to sort.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0F9C-49A8-4DE3-A952-0BE8246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7E312-E348-4D2F-9BC8-D96679BA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AFF8-42B4-44DF-888E-F10CD7A6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A3F551-BC67-4A85-8E40-EA20A6AD4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51944"/>
              </p:ext>
            </p:extLst>
          </p:nvPr>
        </p:nvGraphicFramePr>
        <p:xfrm>
          <a:off x="7329013" y="3455362"/>
          <a:ext cx="911223" cy="2595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3741">
                  <a:extLst>
                    <a:ext uri="{9D8B030D-6E8A-4147-A177-3AD203B41FA5}">
                      <a16:colId xmlns:a16="http://schemas.microsoft.com/office/drawing/2014/main" val="1952059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301222706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261735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0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8125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C7C52-2423-49FE-ABE0-3DE0179C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B335D-4DD1-404F-90CC-7D20DF0F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177E07B1-516D-4E9B-95AF-4FAD28F45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760672"/>
              </p:ext>
            </p:extLst>
          </p:nvPr>
        </p:nvGraphicFramePr>
        <p:xfrm>
          <a:off x="8339880" y="3455362"/>
          <a:ext cx="911223" cy="2595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3741">
                  <a:extLst>
                    <a:ext uri="{9D8B030D-6E8A-4147-A177-3AD203B41FA5}">
                      <a16:colId xmlns:a16="http://schemas.microsoft.com/office/drawing/2014/main" val="1952059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301222706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261735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0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8125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02D38F5-DEB5-4DD2-B79F-CBB7D3486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4141"/>
              </p:ext>
            </p:extLst>
          </p:nvPr>
        </p:nvGraphicFramePr>
        <p:xfrm>
          <a:off x="9379323" y="3455362"/>
          <a:ext cx="911223" cy="2595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3741">
                  <a:extLst>
                    <a:ext uri="{9D8B030D-6E8A-4147-A177-3AD203B41FA5}">
                      <a16:colId xmlns:a16="http://schemas.microsoft.com/office/drawing/2014/main" val="1952059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301222706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261735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0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8125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D409CEA0-E94A-4C72-A98E-4BB4247CE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491087"/>
              </p:ext>
            </p:extLst>
          </p:nvPr>
        </p:nvGraphicFramePr>
        <p:xfrm>
          <a:off x="10390190" y="3455362"/>
          <a:ext cx="911223" cy="2595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3741">
                  <a:extLst>
                    <a:ext uri="{9D8B030D-6E8A-4147-A177-3AD203B41FA5}">
                      <a16:colId xmlns:a16="http://schemas.microsoft.com/office/drawing/2014/main" val="1952059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3012227060"/>
                    </a:ext>
                  </a:extLst>
                </a:gridCol>
                <a:gridCol w="303741">
                  <a:extLst>
                    <a:ext uri="{9D8B030D-6E8A-4147-A177-3AD203B41FA5}">
                      <a16:colId xmlns:a16="http://schemas.microsoft.com/office/drawing/2014/main" val="261735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0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81253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F25987-5BAE-4ADB-B0DC-40954B14D3B8}"/>
              </a:ext>
            </a:extLst>
          </p:cNvPr>
          <p:cNvSpPr txBox="1">
            <a:spLocks/>
          </p:cNvSpPr>
          <p:nvPr/>
        </p:nvSpPr>
        <p:spPr>
          <a:xfrm>
            <a:off x="504201" y="1552875"/>
            <a:ext cx="10797212" cy="1400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We may use this approach to sort the data which is indexed by multiple-keys</a:t>
            </a:r>
          </a:p>
          <a:p>
            <a:pPr lvl="1"/>
            <a:r>
              <a:rPr lang="en-US" dirty="0"/>
              <a:t>For example dates in computer can be first sorted using years then months and then days</a:t>
            </a:r>
          </a:p>
          <a:p>
            <a:pPr lvl="1"/>
            <a:r>
              <a:rPr lang="en-US" dirty="0"/>
              <a:t>If A is an array and d is the number of digits in that array then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BEF1965-079E-4450-AB4B-801205D43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162"/>
                  </p:ext>
                </p:extLst>
              </p:nvPr>
            </p:nvGraphicFramePr>
            <p:xfrm>
              <a:off x="1230055" y="3904596"/>
              <a:ext cx="5777597" cy="1112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9232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5258365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Radix_Sort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 rtl="0"/>
                          <a:r>
                            <a:rPr lang="en-US" dirty="0"/>
                            <a:t>Use a stable sort to sort Array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on digit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</m:oMath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BEF1965-079E-4450-AB4B-801205D43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162"/>
                  </p:ext>
                </p:extLst>
              </p:nvPr>
            </p:nvGraphicFramePr>
            <p:xfrm>
              <a:off x="1230055" y="3904596"/>
              <a:ext cx="5777597" cy="1112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19232">
                      <a:extLst>
                        <a:ext uri="{9D8B030D-6E8A-4147-A177-3AD203B41FA5}">
                          <a16:colId xmlns:a16="http://schemas.microsoft.com/office/drawing/2014/main" val="1458594246"/>
                        </a:ext>
                      </a:extLst>
                    </a:gridCol>
                    <a:gridCol w="5258365">
                      <a:extLst>
                        <a:ext uri="{9D8B030D-6E8A-4147-A177-3AD203B41FA5}">
                          <a16:colId xmlns:a16="http://schemas.microsoft.com/office/drawing/2014/main" val="424819241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Radix_Sort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89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" t="-106452" r="-46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59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" t="-209836" r="-4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536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866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91F8-385D-4063-8DA5-A2467338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8.3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76D3A-B4DA-4525-AEF0-B12232C0A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712259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Statement: </a:t>
                </a:r>
              </a:p>
              <a:p>
                <a:pPr lvl="1"/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-digit numbers where each digit has range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possibilities). Radix sort can sort these numbers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time if the stable sort used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time.</a:t>
                </a:r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If each digit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-possible values and k is not too large. Counting sort is obvious choice. </a:t>
                </a:r>
              </a:p>
              <a:p>
                <a:pPr lvl="1"/>
                <a:r>
                  <a:rPr lang="en-US" dirty="0"/>
                  <a:t>Each pass over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-digit numbers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passes so the total time for radix sort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76D3A-B4DA-4525-AEF0-B12232C0A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712259"/>
                <a:ext cx="8946541" cy="4195481"/>
              </a:xfrm>
              <a:blipFill>
                <a:blip r:embed="rId2"/>
                <a:stretch>
                  <a:fillRect l="-341" t="-872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EC76F-C28E-41B1-B5BF-5A681408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24BF1-B26E-4EF8-8EE1-5EC7ABD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915E11-9A2E-44DF-BDDB-0FDC5522B17D}"/>
              </a:ext>
            </a:extLst>
          </p:cNvPr>
          <p:cNvSpPr/>
          <p:nvPr/>
        </p:nvSpPr>
        <p:spPr>
          <a:xfrm>
            <a:off x="9012775" y="2911973"/>
            <a:ext cx="3061252" cy="19582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CD4AF-B212-44BD-BE35-3818780B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8.4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5B62A-DA87-44C7-AEA9-EA14ACBF8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38555"/>
                <a:ext cx="8211985" cy="47479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Statement: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FFFF00"/>
                    </a:solidFill>
                  </a:rPr>
                  <a:t>n b</a:t>
                </a:r>
                <a:r>
                  <a:rPr lang="en-US" dirty="0"/>
                  <a:t>-bit numbers and any positive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Radix Sort sorts these numbers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 if the stable sort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 for the inputs in the range </a:t>
                </a:r>
                <a:r>
                  <a:rPr lang="en-US" b="1" dirty="0">
                    <a:solidFill>
                      <a:srgbClr val="FFFF00"/>
                    </a:solidFill>
                  </a:rPr>
                  <a:t>0-k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For a value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each key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digits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bits each</a:t>
                </a:r>
              </a:p>
              <a:p>
                <a:pPr lvl="1"/>
                <a:r>
                  <a:rPr lang="en-US" dirty="0"/>
                  <a:t>Each digit is an integer in the range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 We can use counting sort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Each pass of counting sort takes time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passes</a:t>
                </a:r>
              </a:p>
              <a:p>
                <a:pPr lvl="1"/>
                <a:r>
                  <a:rPr lang="en-US" dirty="0"/>
                  <a:t>So total running time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5B62A-DA87-44C7-AEA9-EA14ACBF8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38555"/>
                <a:ext cx="8211985" cy="4747933"/>
              </a:xfrm>
              <a:blipFill>
                <a:blip r:embed="rId2"/>
                <a:stretch>
                  <a:fillRect l="-297" t="-770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DF31-A711-4E29-821E-73C98BF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D9EB5-19BD-4C21-A786-0518FBD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FF8D02-0907-4ED4-9D17-446A9267A8ED}"/>
                  </a:ext>
                </a:extLst>
              </p:cNvPr>
              <p:cNvSpPr/>
              <p:nvPr/>
            </p:nvSpPr>
            <p:spPr>
              <a:xfrm>
                <a:off x="9093584" y="2935358"/>
                <a:ext cx="289963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a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dirty="0"/>
                  <a:t>-bit quantity has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dirty="0"/>
                  <a:t>-bit digits.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𝟐𝟓𝟓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FF8D02-0907-4ED4-9D17-446A9267A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584" y="2935358"/>
                <a:ext cx="2899634" cy="1754326"/>
              </a:xfrm>
              <a:prstGeom prst="rect">
                <a:avLst/>
              </a:prstGeom>
              <a:blipFill>
                <a:blip r:embed="rId3"/>
                <a:stretch>
                  <a:fillRect l="-1895" t="-2091" r="-2526" b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262EAE4-4464-4D8F-9109-DBAE7BC4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132" y="4899798"/>
            <a:ext cx="788538" cy="19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455-7EBC-43D4-9262-8F51CDE0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Radix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DB35-2571-482C-97CD-51AFF16C8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such that it minimizes the expression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if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𝒍𝒈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then for any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𝒍𝒈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then for any value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in numerator increases faster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in denominator</a:t>
                </a:r>
              </a:p>
              <a:p>
                <a:pPr lvl="2"/>
                <a:r>
                  <a:rPr lang="en-US" dirty="0"/>
                  <a:t>It yields a running time of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𝒃𝒏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𝐥𝐠</m:t>
                            </m:r>
                          </m:fNam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dirty="0"/>
                  <a:t> term increases and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term remains 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DB35-2571-482C-97CD-51AFF16C8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7898E-6852-4432-A7B3-C7C7E33F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283EC-B39F-40C1-B386-11A2199C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E5B91-7CC0-46B2-9BC1-A865B687E069}"/>
              </a:ext>
            </a:extLst>
          </p:cNvPr>
          <p:cNvSpPr/>
          <p:nvPr/>
        </p:nvSpPr>
        <p:spPr>
          <a:xfrm>
            <a:off x="8695370" y="2361178"/>
            <a:ext cx="3314340" cy="16534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6934AF-084F-4CA9-81D6-1B6B5248DB5C}"/>
                  </a:ext>
                </a:extLst>
              </p:cNvPr>
              <p:cNvSpPr/>
              <p:nvPr/>
            </p:nvSpPr>
            <p:spPr>
              <a:xfrm>
                <a:off x="8788135" y="2483689"/>
                <a:ext cx="322157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𝒏𝒖𝒎𝒃𝒆𝒓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𝒌𝒆𝒚𝒔</m:t>
                    </m:r>
                  </m:oMath>
                </a14:m>
                <a:endParaRPr lang="en-US" sz="1400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𝒏𝒖𝒎𝒃𝒆𝒓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𝒃𝒊𝒕𝒔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1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𝒆𝒂𝒄𝒉</m:t>
                      </m:r>
                      <m:r>
                        <a:rPr lang="en-US" sz="1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𝒌𝒆𝒚</m:t>
                      </m:r>
                    </m:oMath>
                  </m:oMathPara>
                </a14:m>
                <a:endParaRPr lang="en-US" sz="1400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𝒏𝒖𝒎𝒃𝒆𝒓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𝒅𝒊𝒈𝒊𝒕𝒔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𝒃𝒊𝒕𝒔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𝒅𝒊𝒈𝒊𝒕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𝒓𝒂𝒏𝒈𝒆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𝒗𝒂𝒍𝒖𝒆𝒔</m:t>
                    </m:r>
                  </m:oMath>
                </a14:m>
                <a:endParaRPr lang="en-US" sz="1400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6934AF-084F-4CA9-81D6-1B6B5248D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35" y="2483689"/>
                <a:ext cx="3221575" cy="1384995"/>
              </a:xfrm>
              <a:prstGeom prst="rect">
                <a:avLst/>
              </a:prstGeom>
              <a:blipFill>
                <a:blip r:embed="rId3"/>
                <a:stretch>
                  <a:fillRect l="-379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6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3307</TotalTime>
  <Words>1143</Words>
  <Application>Microsoft Office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Radix Sort</vt:lpstr>
      <vt:lpstr>Introduction</vt:lpstr>
      <vt:lpstr>Introduction</vt:lpstr>
      <vt:lpstr>Radix Sorting</vt:lpstr>
      <vt:lpstr>Lemma 8.3</vt:lpstr>
      <vt:lpstr>Lemma 8.4</vt:lpstr>
      <vt:lpstr>Time Complexity of Radix 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376</cp:revision>
  <dcterms:created xsi:type="dcterms:W3CDTF">2020-04-04T05:11:36Z</dcterms:created>
  <dcterms:modified xsi:type="dcterms:W3CDTF">2020-06-13T06:34:11Z</dcterms:modified>
</cp:coreProperties>
</file>