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82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AC4D5-4DC8-4EB6-9D2D-D40A0C35B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961322"/>
                <a:ext cx="10086446" cy="45362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evaluate the two summations separately. </a:t>
                </a:r>
              </a:p>
              <a:p>
                <a:r>
                  <a:rPr lang="en-US" dirty="0"/>
                  <a:t>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are independent hence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adding both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]+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=1+1−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𝐻𝑒𝑛𝑐𝑒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AC4D5-4DC8-4EB6-9D2D-D40A0C35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961322"/>
                <a:ext cx="10086446" cy="4536221"/>
              </a:xfrm>
              <a:blipFill>
                <a:blip r:embed="rId2"/>
                <a:stretch>
                  <a:fillRect l="-24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B57E3-3736-4436-89AD-34C79F36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F05B0-A274-424B-B331-22939A7F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CA6ECE-FD89-46A2-BF64-E678AA2FF2DD}"/>
                  </a:ext>
                </a:extLst>
              </p:cNvPr>
              <p:cNvSpPr/>
              <p:nvPr/>
            </p:nvSpPr>
            <p:spPr>
              <a:xfrm>
                <a:off x="2576008" y="679572"/>
                <a:ext cx="3123163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]+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CA6ECE-FD89-46A2-BF64-E678AA2FF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08" y="679572"/>
                <a:ext cx="3123163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40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2C71-863D-4319-B3FE-395AC65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89A28-2EF0-4646-BA4E-E96B3CF46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889A28-2EF0-4646-BA4E-E96B3CF46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E4113-AF3D-425C-A22D-D9491BB6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93F11-5CC2-45FF-B76A-C22D59B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3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23B5-6521-4048-BA7D-091F8FE4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92F1-F18A-4098-BD1C-09D6A3A5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056CB-1886-4F73-B7A3-BEBCF711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565C4-5629-4A51-9846-2E25501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24963DF-DE53-42B8-82D9-0CB311D18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695042"/>
                  </p:ext>
                </p:extLst>
              </p:nvPr>
            </p:nvGraphicFramePr>
            <p:xfrm>
              <a:off x="8001919" y="2467037"/>
              <a:ext cx="3868738" cy="423856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74014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3294724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Counting_Sort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A,B,k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0,…,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𝑎𝑟𝑟𝑎𝑦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𝑑𝑜𝑤𝑛𝑡𝑜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]]=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]]−1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769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24963DF-DE53-42B8-82D9-0CB311D18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695042"/>
                  </p:ext>
                </p:extLst>
              </p:nvPr>
            </p:nvGraphicFramePr>
            <p:xfrm>
              <a:off x="8001919" y="2467037"/>
              <a:ext cx="3868738" cy="423856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74014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3294724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Counting_Sort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A,B,k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108197" r="-738" b="-9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208197" r="-738" b="-8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308197" r="-738" b="-7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415000" r="-738" b="-6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468182" r="-738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614754" r="-738" b="-4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714754" r="-738" b="-3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814754" r="-738" b="-2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49993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680488" r="-738" b="-926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1049180" r="-73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7698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419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Bucket Sort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Non-Comparison sort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59054D-E480-4923-839D-57FD30E31F01}"/>
              </a:ext>
            </a:extLst>
          </p:cNvPr>
          <p:cNvSpPr/>
          <p:nvPr/>
        </p:nvSpPr>
        <p:spPr>
          <a:xfrm>
            <a:off x="9462052" y="2597426"/>
            <a:ext cx="2584174" cy="1908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BA1B-4C99-4617-8002-C6877951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4C5F1-64BA-49E5-866D-A720BC119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1615597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Uniform Distribution: Divide the interval 0-1 into n equal sized subintervals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0+1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</a:t>
                </a:r>
                <a:r>
                  <a:rPr lang="en-US" b="1" i="1" dirty="0"/>
                  <a:t>Bucket sort </a:t>
                </a:r>
                <a:r>
                  <a:rPr lang="en-US" dirty="0"/>
                  <a:t>inputs are drawn by a random process from a uniform distribution over interval 0-1 and has an average-case running time of O(n). </a:t>
                </a:r>
              </a:p>
              <a:p>
                <a:pPr lvl="1"/>
                <a:r>
                  <a:rPr lang="en-US" i="1" dirty="0"/>
                  <a:t>Bucket Sort divides the inputs into sub-intervals (groups) known as buckets</a:t>
                </a:r>
              </a:p>
              <a:p>
                <a:pPr lvl="1"/>
                <a:r>
                  <a:rPr lang="en-US" i="1" dirty="0"/>
                  <a:t>It sorts the numbers in each bucket and then places the elements in order bucket by bucket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4C5F1-64BA-49E5-866D-A720BC119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615597"/>
                <a:ext cx="8946541" cy="4195481"/>
              </a:xfrm>
              <a:blipFill>
                <a:blip r:embed="rId2"/>
                <a:stretch>
                  <a:fillRect l="-341" t="-727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2C1C5-9402-420E-8E9F-952BFFF7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48B5-7692-49A1-B8F4-1CEA4AC6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Discrete uniform probability mass function for n = 5">
            <a:extLst>
              <a:ext uri="{FF2B5EF4-FFF2-40B4-BE49-F238E27FC236}">
                <a16:creationId xmlns:a16="http://schemas.microsoft.com/office/drawing/2014/main" id="{AD83681F-1DC3-4F43-9114-2E447815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420" y="2706771"/>
            <a:ext cx="2498567" cy="17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10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7DCB-B543-4805-B3C3-55EC5644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54190-1431-418A-AF92-A4CDD2E21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94106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Assume that input is n-element array </a:t>
                </a:r>
                <a:r>
                  <a:rPr lang="en-US" i="0" dirty="0">
                    <a:solidFill>
                      <a:srgbClr val="FFFF00"/>
                    </a:solidFill>
                    <a:latin typeface="+mj-lt"/>
                  </a:rPr>
                  <a:t>A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]&lt;1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en-US" dirty="0"/>
                  <a:t>is an auxiliary array of linked lists (buckets)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54190-1431-418A-AF92-A4CDD2E21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94106"/>
                <a:ext cx="8946541" cy="4195481"/>
              </a:xfrm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92F8F-8028-4B7E-A64B-CE027DFA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7C842-5BE7-4C51-8C80-7F5963C2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A80CE-C43C-4F7C-B2FE-3FEC3230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1" y="2573643"/>
            <a:ext cx="4093883" cy="3416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46321C-FFD3-4809-BD33-CC802D194E3C}"/>
                  </a:ext>
                </a:extLst>
              </p:cNvPr>
              <p:cNvSpPr/>
              <p:nvPr/>
            </p:nvSpPr>
            <p:spPr>
              <a:xfrm>
                <a:off x="954157" y="2937864"/>
                <a:ext cx="6917634" cy="2560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-Roman"/>
                  </a:rPr>
                  <a:t>The operation of B</a:t>
                </a:r>
                <a:r>
                  <a:rPr lang="en-US" sz="800" dirty="0">
                    <a:latin typeface="Times-Roman"/>
                  </a:rPr>
                  <a:t>UCKET</a:t>
                </a:r>
                <a:r>
                  <a:rPr lang="en-US" dirty="0">
                    <a:latin typeface="Times-Roman"/>
                  </a:rPr>
                  <a:t>-S</a:t>
                </a:r>
                <a:r>
                  <a:rPr lang="en-US" sz="800" dirty="0">
                    <a:latin typeface="Times-Roman"/>
                  </a:rPr>
                  <a:t>ORT </a:t>
                </a:r>
                <a:r>
                  <a:rPr lang="en-US" dirty="0">
                    <a:latin typeface="Times-Roman"/>
                  </a:rPr>
                  <a:t>for </a:t>
                </a:r>
                <a:r>
                  <a:rPr lang="en-US" dirty="0">
                    <a:latin typeface="MT2MIT"/>
                  </a:rPr>
                  <a:t>n =</a:t>
                </a:r>
                <a:r>
                  <a:rPr lang="en-US" dirty="0">
                    <a:latin typeface="MT2SYT"/>
                  </a:rPr>
                  <a:t> </a:t>
                </a:r>
                <a:r>
                  <a:rPr lang="en-US" dirty="0">
                    <a:latin typeface="MT2MIT"/>
                  </a:rPr>
                  <a:t>10</a:t>
                </a:r>
                <a:r>
                  <a:rPr lang="en-US" dirty="0">
                    <a:latin typeface="Times-Roman"/>
                  </a:rPr>
                  <a:t>. </a:t>
                </a:r>
              </a:p>
              <a:p>
                <a:pPr marL="342900" indent="-342900">
                  <a:buAutoNum type="alphaLcParenBoth"/>
                </a:pPr>
                <a:r>
                  <a:rPr lang="en-US" dirty="0">
                    <a:latin typeface="Times-Roman"/>
                  </a:rPr>
                  <a:t>The input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: :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latin typeface="Times-Roman"/>
                </a:endParaRPr>
              </a:p>
              <a:p>
                <a:pPr marL="342900" indent="-342900">
                  <a:buAutoNum type="alphaLcParenBoth"/>
                </a:pPr>
                <a:r>
                  <a:rPr lang="en-US" dirty="0">
                    <a:latin typeface="Times-Roman"/>
                  </a:rPr>
                  <a:t>The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: :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>
                    <a:latin typeface="Times-Roman"/>
                  </a:rPr>
                  <a:t>of sorted lists (buckets). </a:t>
                </a:r>
              </a:p>
              <a:p>
                <a:pPr marL="342900" indent="-342900">
                  <a:buAutoNum type="alphaLcParenBoth"/>
                </a:pPr>
                <a:r>
                  <a:rPr lang="en-US" dirty="0">
                    <a:latin typeface="Times-Roman"/>
                  </a:rPr>
                  <a:t>Bucket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>
                    <a:latin typeface="MT2MIT"/>
                  </a:rPr>
                  <a:t> </a:t>
                </a:r>
                <a:r>
                  <a:rPr lang="en-US" dirty="0">
                    <a:latin typeface="Times-Roman"/>
                  </a:rPr>
                  <a:t>holds values in the half-open interval </a:t>
                </a:r>
              </a:p>
              <a:p>
                <a:r>
                  <a:rPr lang="en-US" b="1" dirty="0">
                    <a:solidFill>
                      <a:srgbClr val="FFFF00"/>
                    </a:solidFill>
                    <a:latin typeface="Times-Roman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r>
                  <a:rPr lang="en-US" dirty="0">
                    <a:latin typeface="Times-Roman"/>
                  </a:rPr>
                  <a:t>The sorted output consists of a concatenation 	in order of the lists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b="1" dirty="0">
                  <a:solidFill>
                    <a:srgbClr val="FFFF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 err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 err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err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  <m:r>
                            <a:rPr lang="en-US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err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,….,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46321C-FFD3-4809-BD33-CC802D194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2937864"/>
                <a:ext cx="6917634" cy="2560316"/>
              </a:xfrm>
              <a:prstGeom prst="rect">
                <a:avLst/>
              </a:prstGeom>
              <a:blipFill>
                <a:blip r:embed="rId4"/>
                <a:stretch>
                  <a:fillRect l="-79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34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C24-EDBD-49A1-8313-DAB55DD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36282-AC84-4810-A4C0-B9303832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B580E-4199-427E-9C40-3F1B007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37A3266-9A90-42C4-B865-119793CA87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185820"/>
                  </p:ext>
                </p:extLst>
              </p:nvPr>
            </p:nvGraphicFramePr>
            <p:xfrm>
              <a:off x="241927" y="1853248"/>
              <a:ext cx="7326033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08805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6617228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Bucket_Sort</a:t>
                          </a:r>
                          <a:r>
                            <a:rPr lang="en-US" dirty="0"/>
                            <a:t>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0,…,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𝑎𝑟𝑟𝑎𝑦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𝑚𝑎𝑘𝑒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𝑒𝑚𝑝𝑡𝑦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𝑖𝑛𝑠𝑒𝑟𝑡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𝑠𝑜𝑟𝑡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𝑤𝑖𝑡h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𝑖𝑛𝑠𝑒𝑟𝑡𝑖𝑜𝑛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𝑠𝑜𝑟𝑡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𝑐𝑜𝑛𝑐𝑎𝑡𝑒𝑛𝑎𝑡𝑒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𝑙𝑖𝑠𝑡𝑠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𝑡𝑜𝑔𝑒𝑡h𝑒𝑟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𝑜𝑟𝑑𝑒𝑟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3706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37A3266-9A90-42C4-B865-119793CA87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185820"/>
                  </p:ext>
                </p:extLst>
              </p:nvPr>
            </p:nvGraphicFramePr>
            <p:xfrm>
              <a:off x="241927" y="1853248"/>
              <a:ext cx="7326033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08805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6617228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Bucket_Sort</a:t>
                          </a:r>
                          <a:r>
                            <a:rPr lang="en-US" dirty="0"/>
                            <a:t>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108197" r="-368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208197" r="-368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308197" r="-368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408197" r="-368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516667" r="-368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606557" r="-368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706557" r="-36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806557" r="-36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64" t="-906557" r="-36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3706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63E121B-28E2-400F-BF3D-24587A7FF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452568"/>
                  </p:ext>
                </p:extLst>
              </p:nvPr>
            </p:nvGraphicFramePr>
            <p:xfrm>
              <a:off x="7972145" y="1853248"/>
              <a:ext cx="2900644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33117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2267527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10∗0.78=7.8=7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1.7=1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6979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63E121B-28E2-400F-BF3D-24587A7FF3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452568"/>
                  </p:ext>
                </p:extLst>
              </p:nvPr>
            </p:nvGraphicFramePr>
            <p:xfrm>
              <a:off x="7972145" y="1853248"/>
              <a:ext cx="2900644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33117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2267527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279" r="-839" b="-10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103279" r="-1072" b="-9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203279" r="-1072" b="-8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303279" r="-1072" b="-7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403279" r="-1072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511667" r="-1072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601639" r="-1072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701639" r="-1072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801639" r="-1072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901639" r="-107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50" t="-1001639" r="-107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6979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369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8BDE-55B6-4B97-8A8C-642B9C2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Bucket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B252C-12FC-40DC-8B09-C8B20715B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74147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Consider two elements A[</a:t>
                </a:r>
                <a:r>
                  <a:rPr lang="en-US" dirty="0" err="1"/>
                  <a:t>i</a:t>
                </a:r>
                <a:r>
                  <a:rPr lang="en-US" dirty="0"/>
                  <a:t>] and A[j]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7−8 </m:t>
                    </m:r>
                  </m:oMath>
                </a14:m>
                <a:r>
                  <a:rPr lang="en-US" dirty="0"/>
                  <a:t>puts then in proper order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line 9 puts them in proper 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B252C-12FC-40DC-8B09-C8B20715B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74147"/>
                <a:ext cx="8946541" cy="4195481"/>
              </a:xfrm>
              <a:blipFill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848E6-D6D1-42F7-B33B-4EA1C846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D9D6E-D63E-4141-BB83-1C0F4CEC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843D4-8199-4BB1-82EC-E471E89F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74" y="3227724"/>
            <a:ext cx="6276846" cy="326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F4162-F68A-4E45-8702-1FEE4F06F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36" y="3255220"/>
            <a:ext cx="3774796" cy="31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8AB1-8755-413C-88B1-5BD46A21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Time 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FCB5D-9A32-44D0-BBB5-04FBEA43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4CDF9-9520-415C-8993-2CA8F074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6633417-0AE5-4253-977B-B26CCD9E8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4070055"/>
                  </p:ext>
                </p:extLst>
              </p:nvPr>
            </p:nvGraphicFramePr>
            <p:xfrm>
              <a:off x="5942225" y="1300375"/>
              <a:ext cx="6037740" cy="3977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28996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4628083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4884122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Bucket_Sort</a:t>
                          </a:r>
                          <a:r>
                            <a:rPr lang="en-US" dirty="0"/>
                            <a:t>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0,…,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𝑎𝑟𝑟𝑎𝑦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𝑚𝑎𝑘𝑒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𝑒𝑚𝑝𝑡𝑦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𝑖𝑛𝑠𝑒𝑟𝑡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𝑠𝑜𝑟𝑡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𝑤𝑖𝑡h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𝑖𝑛𝑠𝑒𝑟𝑡𝑖𝑜𝑛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𝑠𝑜𝑟𝑡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𝑐𝑜𝑛𝑐𝑎𝑡𝑒𝑛𝑎𝑡𝑒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𝑙𝑖𝑠𝑡𝑠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𝑡𝑜𝑔𝑒𝑡h𝑒𝑟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𝑜𝑟𝑑𝑒𝑟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6633417-0AE5-4253-977B-B26CCD9E8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4070055"/>
                  </p:ext>
                </p:extLst>
              </p:nvPr>
            </p:nvGraphicFramePr>
            <p:xfrm>
              <a:off x="5942225" y="1300375"/>
              <a:ext cx="6037740" cy="3977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28996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4628083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4884122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Bucket_Sort</a:t>
                          </a:r>
                          <a:r>
                            <a:rPr lang="en-US" dirty="0"/>
                            <a:t>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108197" r="-21682" b="-8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108197" r="-2484" b="-8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208197" r="-21682" b="-7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208197" r="-2484" b="-7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308197" r="-21682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308197" r="-2484" b="-6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415000" r="-21682" b="-5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415000" r="-2484" b="-59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506557" r="-21682" b="-4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506557" r="-2484" b="-4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606557" r="-21682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606557" r="-2484" b="-3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706557" r="-21682" b="-2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706557" r="-2484" b="-2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806557" r="-21682" b="-1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806557" r="-2484" b="-1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0" t="-526667" r="-21682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6770" t="-526667" r="-2484" b="-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8AB14D0-61D3-4893-8133-C5C5AFBD5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2" y="1586371"/>
                <a:ext cx="4994408" cy="4195481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=1+1+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Worse case running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bucket has different size, let we assume that all have same size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8AB14D0-61D3-4893-8133-C5C5AFBD5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586371"/>
                <a:ext cx="4994408" cy="4195481"/>
              </a:xfrm>
              <a:blipFill>
                <a:blip r:embed="rId3"/>
                <a:stretch>
                  <a:fillRect l="-244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1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98AC-DDEC-47AD-B80E-09F4D596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610CE-87AB-42CD-975F-2C94F9582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83026"/>
                <a:ext cx="8946541" cy="4565373"/>
              </a:xfrm>
            </p:spPr>
            <p:txBody>
              <a:bodyPr/>
              <a:lstStyle/>
              <a:p>
                <a:r>
                  <a:rPr lang="en-US" dirty="0"/>
                  <a:t>Each bucket size may differ, we compute on the average bucket size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Let we define 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falls in bucket </a:t>
                </a:r>
                <a:r>
                  <a:rPr lang="en-US" dirty="0" err="1"/>
                  <a:t>i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taking square of both sides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610CE-87AB-42CD-975F-2C94F9582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83026"/>
                <a:ext cx="8946541" cy="4565373"/>
              </a:xfrm>
              <a:blipFill>
                <a:blip r:embed="rId2"/>
                <a:stretch>
                  <a:fillRect l="-341" t="-668"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EDDA5-7441-4D1F-9311-7A156FBD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28F5-8C1A-4932-82C1-37D6042C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192E-D05F-4D5C-AE80-84951E59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11047-4606-41B3-8DBC-22FC618BB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79805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𝑏𝑙𝑢𝑒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second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11047-4606-41B3-8DBC-22FC618BB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798051" cy="4195481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2BF3D-88AC-4DFC-8E1A-9EE30940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D0B0D-B718-463E-943A-EBBB843D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3513</TotalTime>
  <Words>1253</Words>
  <Application>Microsoft Office PowerPoint</Application>
  <PresentationFormat>Widescreen</PresentationFormat>
  <Paragraphs>200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MT2MIT</vt:lpstr>
      <vt:lpstr>MT2SYT</vt:lpstr>
      <vt:lpstr>Times-Roman</vt:lpstr>
      <vt:lpstr>Wingdings 3</vt:lpstr>
      <vt:lpstr>Ion</vt:lpstr>
      <vt:lpstr>Design and Analysis of Algorithms</vt:lpstr>
      <vt:lpstr>Bucket Sort</vt:lpstr>
      <vt:lpstr>Introduction</vt:lpstr>
      <vt:lpstr>Bucket Sort</vt:lpstr>
      <vt:lpstr>Bucket Sort</vt:lpstr>
      <vt:lpstr>Working of Bucket Sort</vt:lpstr>
      <vt:lpstr>Algorithm Time Complexity</vt:lpstr>
      <vt:lpstr>Average Case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405</cp:revision>
  <dcterms:created xsi:type="dcterms:W3CDTF">2020-04-04T05:11:36Z</dcterms:created>
  <dcterms:modified xsi:type="dcterms:W3CDTF">2020-06-19T10:17:39Z</dcterms:modified>
</cp:coreProperties>
</file>