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83" r:id="rId4"/>
    <p:sldId id="294" r:id="rId5"/>
    <p:sldId id="293" r:id="rId6"/>
    <p:sldId id="295" r:id="rId7"/>
    <p:sldId id="296" r:id="rId8"/>
    <p:sldId id="297" r:id="rId9"/>
    <p:sldId id="298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fr-FR" sz="5400" b="1" dirty="0" err="1"/>
              <a:t>Analysis</a:t>
            </a:r>
            <a:r>
              <a:rPr lang="fr-FR" sz="5400" b="1" dirty="0"/>
              <a:t> of The Quick Sort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Time </a:t>
            </a:r>
            <a:r>
              <a:rPr lang="fr-FR" b="1" dirty="0" err="1"/>
              <a:t>complexity</a:t>
            </a:r>
            <a:r>
              <a:rPr lang="fr-FR" b="1" dirty="0"/>
              <a:t> of the </a:t>
            </a:r>
            <a:r>
              <a:rPr lang="fr-FR" b="1" dirty="0" err="1"/>
              <a:t>algorithm</a:t>
            </a:r>
            <a:r>
              <a:rPr lang="fr-FR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19D3-8464-457D-A448-D37091A4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D206-8A30-4F23-AA8C-C8A9D935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11" y="1717097"/>
            <a:ext cx="7007018" cy="4195481"/>
          </a:xfrm>
        </p:spPr>
        <p:txBody>
          <a:bodyPr/>
          <a:lstStyle/>
          <a:p>
            <a:r>
              <a:rPr lang="en-US" dirty="0"/>
              <a:t>The running time of quicksort depends on whether the partitioning is balanced or unbalanced</a:t>
            </a:r>
          </a:p>
          <a:p>
            <a:r>
              <a:rPr lang="en-US" dirty="0"/>
              <a:t>If the partitioning is balanced, the algorithm runs asymptotically as fast as merge sort</a:t>
            </a:r>
          </a:p>
          <a:p>
            <a:r>
              <a:rPr lang="en-US" dirty="0"/>
              <a:t>If the partitioning is unbalanced, however, it can run asymptotically as slowly as insertion sort. </a:t>
            </a:r>
          </a:p>
          <a:p>
            <a:r>
              <a:rPr lang="en-US" dirty="0"/>
              <a:t>We investigate now how quicksort performs under the assumptions of balanced versus unbalanced partitioning.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5740C-4709-49D8-A72A-A8D145FD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79EFE-DF16-4AB8-A2DF-5D2C841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7FABD7-1CBB-456E-96E5-2274C130E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05598"/>
              </p:ext>
            </p:extLst>
          </p:nvPr>
        </p:nvGraphicFramePr>
        <p:xfrm>
          <a:off x="8062117" y="5136484"/>
          <a:ext cx="397743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8716">
                  <a:extLst>
                    <a:ext uri="{9D8B030D-6E8A-4147-A177-3AD203B41FA5}">
                      <a16:colId xmlns:a16="http://schemas.microsoft.com/office/drawing/2014/main" val="165798248"/>
                    </a:ext>
                  </a:extLst>
                </a:gridCol>
                <a:gridCol w="1988716">
                  <a:extLst>
                    <a:ext uri="{9D8B030D-6E8A-4147-A177-3AD203B41FA5}">
                      <a16:colId xmlns:a16="http://schemas.microsoft.com/office/drawing/2014/main" val="409127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921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1126E1-77A5-488B-AE51-8054BB31F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79699"/>
              </p:ext>
            </p:extLst>
          </p:nvPr>
        </p:nvGraphicFramePr>
        <p:xfrm>
          <a:off x="8062117" y="5671678"/>
          <a:ext cx="397743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953">
                  <a:extLst>
                    <a:ext uri="{9D8B030D-6E8A-4147-A177-3AD203B41FA5}">
                      <a16:colId xmlns:a16="http://schemas.microsoft.com/office/drawing/2014/main" val="165798248"/>
                    </a:ext>
                  </a:extLst>
                </a:gridCol>
                <a:gridCol w="2830478">
                  <a:extLst>
                    <a:ext uri="{9D8B030D-6E8A-4147-A177-3AD203B41FA5}">
                      <a16:colId xmlns:a16="http://schemas.microsoft.com/office/drawing/2014/main" val="409127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921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256DCE-6590-434A-BD38-5AE287D8F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9533"/>
              </p:ext>
            </p:extLst>
          </p:nvPr>
        </p:nvGraphicFramePr>
        <p:xfrm>
          <a:off x="8062117" y="6177790"/>
          <a:ext cx="397743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70033">
                  <a:extLst>
                    <a:ext uri="{9D8B030D-6E8A-4147-A177-3AD203B41FA5}">
                      <a16:colId xmlns:a16="http://schemas.microsoft.com/office/drawing/2014/main" val="165798248"/>
                    </a:ext>
                  </a:extLst>
                </a:gridCol>
                <a:gridCol w="1207398">
                  <a:extLst>
                    <a:ext uri="{9D8B030D-6E8A-4147-A177-3AD203B41FA5}">
                      <a16:colId xmlns:a16="http://schemas.microsoft.com/office/drawing/2014/main" val="409127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921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75070860-D6DF-460D-A7D4-4A8EB95352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09516993"/>
                  </p:ext>
                </p:extLst>
              </p:nvPr>
            </p:nvGraphicFramePr>
            <p:xfrm>
              <a:off x="8062118" y="1717097"/>
              <a:ext cx="3977431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001">
                      <a:extLst>
                        <a:ext uri="{9D8B030D-6E8A-4147-A177-3AD203B41FA5}">
                          <a16:colId xmlns:a16="http://schemas.microsoft.com/office/drawing/2014/main" val="3537736803"/>
                        </a:ext>
                      </a:extLst>
                    </a:gridCol>
                    <a:gridCol w="3433430">
                      <a:extLst>
                        <a:ext uri="{9D8B030D-6E8A-4147-A177-3AD203B41FA5}">
                          <a16:colId xmlns:a16="http://schemas.microsoft.com/office/drawing/2014/main" val="13377433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70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97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901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51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318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774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17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08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4514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75070860-D6DF-460D-A7D4-4A8EB95352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09516993"/>
                  </p:ext>
                </p:extLst>
              </p:nvPr>
            </p:nvGraphicFramePr>
            <p:xfrm>
              <a:off x="8062118" y="1717097"/>
              <a:ext cx="3977431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001">
                      <a:extLst>
                        <a:ext uri="{9D8B030D-6E8A-4147-A177-3AD203B41FA5}">
                          <a16:colId xmlns:a16="http://schemas.microsoft.com/office/drawing/2014/main" val="3537736803"/>
                        </a:ext>
                      </a:extLst>
                    </a:gridCol>
                    <a:gridCol w="3433430">
                      <a:extLst>
                        <a:ext uri="{9D8B030D-6E8A-4147-A177-3AD203B41FA5}">
                          <a16:colId xmlns:a16="http://schemas.microsoft.com/office/drawing/2014/main" val="13377433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70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108197" r="-639326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57" t="-108197" r="-887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97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08197" r="-63932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57" t="-208197" r="-887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901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308197" r="-63932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57" t="-308197" r="-887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51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408197" r="-63932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57" t="-408197" r="-88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18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508197" r="-63932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57" t="-508197" r="-88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608197" r="-63932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57" t="-608197" r="-88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17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708197" r="-6393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57" t="-708197" r="-88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08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808197" r="-6393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57" t="-808197" r="-88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51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504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723E-E7D4-4DFC-BD47-86341AB8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ABCCA-2114-480D-84EA-9F3872BEF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2209802"/>
                <a:ext cx="6627553" cy="305131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)=1+1+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−1)+(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−1)+(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−1)+1+1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r>
                  <a:rPr lang="en-US" sz="1800" dirty="0">
                    <a:latin typeface="Cambria Math" panose="02040503050406030204" pitchFamily="18" charset="0"/>
                  </a:rPr>
                  <a:t>However if we exclude the line 5 and 6, the time complexity will remain 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latin typeface="Cambria Math" panose="02040503050406030204" pitchFamily="18" charset="0"/>
                  </a:rPr>
                  <a:t>As the effect of line 5 and 6 can be absorbed by asymptotic notation so time complexity will result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ABCCA-2114-480D-84EA-9F3872BEF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2209802"/>
                <a:ext cx="6627553" cy="3051312"/>
              </a:xfrm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663D0-22E0-43E3-80E8-64D937FA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BF80-4F31-4905-91B9-DC6F24B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D2F79A3E-1F7D-45D3-A7A1-71B5C5A8CD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646295"/>
                  </p:ext>
                </p:extLst>
              </p:nvPr>
            </p:nvGraphicFramePr>
            <p:xfrm>
              <a:off x="7273664" y="2295198"/>
              <a:ext cx="4799066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001">
                      <a:extLst>
                        <a:ext uri="{9D8B030D-6E8A-4147-A177-3AD203B41FA5}">
                          <a16:colId xmlns:a16="http://schemas.microsoft.com/office/drawing/2014/main" val="3537736803"/>
                        </a:ext>
                      </a:extLst>
                    </a:gridCol>
                    <a:gridCol w="3433430">
                      <a:extLst>
                        <a:ext uri="{9D8B030D-6E8A-4147-A177-3AD203B41FA5}">
                          <a16:colId xmlns:a16="http://schemas.microsoft.com/office/drawing/2014/main" val="1337743384"/>
                        </a:ext>
                      </a:extLst>
                    </a:gridCol>
                    <a:gridCol w="821635">
                      <a:extLst>
                        <a:ext uri="{9D8B030D-6E8A-4147-A177-3AD203B41FA5}">
                          <a16:colId xmlns:a16="http://schemas.microsoft.com/office/drawing/2014/main" val="19022177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70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97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901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51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318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774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17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08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451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D2F79A3E-1F7D-45D3-A7A1-71B5C5A8CD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646295"/>
                  </p:ext>
                </p:extLst>
              </p:nvPr>
            </p:nvGraphicFramePr>
            <p:xfrm>
              <a:off x="7273664" y="2295198"/>
              <a:ext cx="4799066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001">
                      <a:extLst>
                        <a:ext uri="{9D8B030D-6E8A-4147-A177-3AD203B41FA5}">
                          <a16:colId xmlns:a16="http://schemas.microsoft.com/office/drawing/2014/main" val="3537736803"/>
                        </a:ext>
                      </a:extLst>
                    </a:gridCol>
                    <a:gridCol w="3433430">
                      <a:extLst>
                        <a:ext uri="{9D8B030D-6E8A-4147-A177-3AD203B41FA5}">
                          <a16:colId xmlns:a16="http://schemas.microsoft.com/office/drawing/2014/main" val="1337743384"/>
                        </a:ext>
                      </a:extLst>
                    </a:gridCol>
                    <a:gridCol w="821635">
                      <a:extLst>
                        <a:ext uri="{9D8B030D-6E8A-4147-A177-3AD203B41FA5}">
                          <a16:colId xmlns:a16="http://schemas.microsoft.com/office/drawing/2014/main" val="19022177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70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08197" r="-789888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57" t="-108197" r="-24645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444" t="-108197" r="-2963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97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208197" r="-789888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57" t="-208197" r="-24645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444" t="-208197" r="-296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901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308197" r="-78988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57" t="-308197" r="-2464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444" t="-308197" r="-296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51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408197" r="-78988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57" t="-408197" r="-2464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444" t="-408197" r="-296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18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508197" r="-78988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57" t="-508197" r="-2464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444" t="-508197" r="-296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608197" r="-78988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57" t="-608197" r="-2464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444" t="-608197" r="-296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17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708197" r="-78988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57" t="-708197" r="-246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444" t="-708197" r="-296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08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808197" r="-7898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57" t="-808197" r="-246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444" t="-808197" r="-29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51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410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FF4-0FA7-40E0-8884-4807C2C0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Worst-case partitioning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F7691-0C2D-4CB6-9423-9E48DC941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2198248"/>
                <a:ext cx="7914793" cy="3539943"/>
              </a:xfrm>
            </p:spPr>
            <p:txBody>
              <a:bodyPr/>
              <a:lstStyle/>
              <a:p>
                <a:r>
                  <a:rPr lang="en-US" dirty="0"/>
                  <a:t>Worst case occurs when Partition subroutine produces two sub-arrays as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Let this unbalanced partition occurs in each recursive call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will occur resulting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/>
                  <a:t> i.e.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Such an unbalanced situation only occurs when the array is already sorted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F7691-0C2D-4CB6-9423-9E48DC941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2198248"/>
                <a:ext cx="7914793" cy="3539943"/>
              </a:xfrm>
              <a:blipFill>
                <a:blip r:embed="rId2"/>
                <a:stretch>
                  <a:fillRect l="-385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E00D7-7907-4B48-8AF5-F3DF0B5E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4DE73-91A3-4F73-9CEF-DED9A7D6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B95CA4F-5FCE-40B3-BCF1-E433B4D7EC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2702904"/>
                  </p:ext>
                </p:extLst>
              </p:nvPr>
            </p:nvGraphicFramePr>
            <p:xfrm>
              <a:off x="8074857" y="2932732"/>
              <a:ext cx="3918359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4332">
                      <a:extLst>
                        <a:ext uri="{9D8B030D-6E8A-4147-A177-3AD203B41FA5}">
                          <a16:colId xmlns:a16="http://schemas.microsoft.com/office/drawing/2014/main" val="431495840"/>
                        </a:ext>
                      </a:extLst>
                    </a:gridCol>
                    <a:gridCol w="2918654">
                      <a:extLst>
                        <a:ext uri="{9D8B030D-6E8A-4147-A177-3AD203B41FA5}">
                          <a16:colId xmlns:a16="http://schemas.microsoft.com/office/drawing/2014/main" val="3349513937"/>
                        </a:ext>
                      </a:extLst>
                    </a:gridCol>
                    <a:gridCol w="755373">
                      <a:extLst>
                        <a:ext uri="{9D8B030D-6E8A-4147-A177-3AD203B41FA5}">
                          <a16:colId xmlns:a16="http://schemas.microsoft.com/office/drawing/2014/main" val="2520813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Quicksort(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4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864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𝑃𝑎𝑟𝑡𝑖𝑡𝑖𝑜𝑛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048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𝑄𝑢𝑖𝑐𝑘𝑠𝑜𝑟𝑡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565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𝑄𝑢𝑖𝑐𝑘𝑠𝑜𝑟𝑡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9386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B95CA4F-5FCE-40B3-BCF1-E433B4D7EC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2702904"/>
                  </p:ext>
                </p:extLst>
              </p:nvPr>
            </p:nvGraphicFramePr>
            <p:xfrm>
              <a:off x="8074857" y="2932732"/>
              <a:ext cx="3918359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4332">
                      <a:extLst>
                        <a:ext uri="{9D8B030D-6E8A-4147-A177-3AD203B41FA5}">
                          <a16:colId xmlns:a16="http://schemas.microsoft.com/office/drawing/2014/main" val="431495840"/>
                        </a:ext>
                      </a:extLst>
                    </a:gridCol>
                    <a:gridCol w="2918654">
                      <a:extLst>
                        <a:ext uri="{9D8B030D-6E8A-4147-A177-3AD203B41FA5}">
                          <a16:colId xmlns:a16="http://schemas.microsoft.com/office/drawing/2014/main" val="3349513937"/>
                        </a:ext>
                      </a:extLst>
                    </a:gridCol>
                    <a:gridCol w="755373">
                      <a:extLst>
                        <a:ext uri="{9D8B030D-6E8A-4147-A177-3AD203B41FA5}">
                          <a16:colId xmlns:a16="http://schemas.microsoft.com/office/drawing/2014/main" val="2520813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Quicksort(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4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108197" r="-15200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42" t="-108197" r="-2666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161" t="-108197" r="-3226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864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208197" r="-152000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42" t="-208197" r="-26667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161" t="-208197" r="-32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48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308197" r="-1520000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42" t="-308197" r="-2666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161" t="-308197" r="-3226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65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408197" r="-152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42" t="-408197" r="-2666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161" t="-408197" r="-3226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864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633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C620-99B6-4EC0-93FD-AF7F38D8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6BA0C-513F-4914-9859-5E334AB9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CC326-9EC0-466C-8DCF-A565C213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7935FA-6C3B-4B5D-A717-E3514E69E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1853248"/>
                <a:ext cx="7689506" cy="4195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Best case occurs when Partition subroutine produces two sub-arrays as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where both arrays are equal</a:t>
                </a:r>
                <a:endParaRPr lang="en-US" b="1" dirty="0"/>
              </a:p>
              <a:p>
                <a:pPr lvl="1"/>
                <a:r>
                  <a:rPr lang="en-US" dirty="0"/>
                  <a:t>Let this balanced partition occurs in each recursive call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By using case-2 of master theorem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𝒏𝒍𝒐𝒈𝒏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 best case, the algorithm runs faster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7935FA-6C3B-4B5D-A717-E3514E69E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853248"/>
                <a:ext cx="7689506" cy="4195762"/>
              </a:xfrm>
              <a:blipFill>
                <a:blip r:embed="rId2"/>
                <a:stretch>
                  <a:fillRect l="-397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0AF1107-D0EF-41FA-B468-ECFCDFBF2F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1156401"/>
                  </p:ext>
                </p:extLst>
              </p:nvPr>
            </p:nvGraphicFramePr>
            <p:xfrm>
              <a:off x="7701583" y="3429000"/>
              <a:ext cx="3986833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8602">
                      <a:extLst>
                        <a:ext uri="{9D8B030D-6E8A-4147-A177-3AD203B41FA5}">
                          <a16:colId xmlns:a16="http://schemas.microsoft.com/office/drawing/2014/main" val="431495840"/>
                        </a:ext>
                      </a:extLst>
                    </a:gridCol>
                    <a:gridCol w="3102282">
                      <a:extLst>
                        <a:ext uri="{9D8B030D-6E8A-4147-A177-3AD203B41FA5}">
                          <a16:colId xmlns:a16="http://schemas.microsoft.com/office/drawing/2014/main" val="3349513937"/>
                        </a:ext>
                      </a:extLst>
                    </a:gridCol>
                    <a:gridCol w="635949">
                      <a:extLst>
                        <a:ext uri="{9D8B030D-6E8A-4147-A177-3AD203B41FA5}">
                          <a16:colId xmlns:a16="http://schemas.microsoft.com/office/drawing/2014/main" val="956940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Quicksort(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4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864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𝑃𝑎𝑟𝑡𝑖𝑡𝑖𝑜𝑛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048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𝑄𝑢𝑖𝑐𝑘𝑠𝑜𝑟𝑡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565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𝑄𝑢𝑖𝑐𝑘𝑠𝑜𝑟𝑡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9386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0AF1107-D0EF-41FA-B468-ECFCDFBF2F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1156401"/>
                  </p:ext>
                </p:extLst>
              </p:nvPr>
            </p:nvGraphicFramePr>
            <p:xfrm>
              <a:off x="7701583" y="3429000"/>
              <a:ext cx="3986833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8602">
                      <a:extLst>
                        <a:ext uri="{9D8B030D-6E8A-4147-A177-3AD203B41FA5}">
                          <a16:colId xmlns:a16="http://schemas.microsoft.com/office/drawing/2014/main" val="431495840"/>
                        </a:ext>
                      </a:extLst>
                    </a:gridCol>
                    <a:gridCol w="3102282">
                      <a:extLst>
                        <a:ext uri="{9D8B030D-6E8A-4147-A177-3AD203B41FA5}">
                          <a16:colId xmlns:a16="http://schemas.microsoft.com/office/drawing/2014/main" val="3349513937"/>
                        </a:ext>
                      </a:extLst>
                    </a:gridCol>
                    <a:gridCol w="635949">
                      <a:extLst>
                        <a:ext uri="{9D8B030D-6E8A-4147-A177-3AD203B41FA5}">
                          <a16:colId xmlns:a16="http://schemas.microsoft.com/office/drawing/2014/main" val="956940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Quicksort(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4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39" t="-108197" r="-150731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35" t="-108197" r="-21176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0769" t="-108197" r="-3846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864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39" t="-208197" r="-1507317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35" t="-208197" r="-21176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0769" t="-208197" r="-384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48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39" t="-308197" r="-150731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35" t="-308197" r="-21176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0769" t="-308197" r="-3846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65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39" t="-408197" r="-150731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35" t="-408197" r="-21176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0769" t="-408197" r="-3846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864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862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291-D02A-4E04-9B93-0E52983D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6CA86-3A7C-4329-9D3C-5880570C0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82459" cy="4195481"/>
              </a:xfrm>
            </p:spPr>
            <p:txBody>
              <a:bodyPr/>
              <a:lstStyle/>
              <a:p>
                <a:r>
                  <a:rPr lang="en-US" dirty="0"/>
                  <a:t>The average-case running time of quicksort is much closer to the best case than to the worst case 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partitions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For recursion tree</a:t>
                </a:r>
              </a:p>
              <a:p>
                <a:pPr lvl="1"/>
                <a:r>
                  <a:rPr lang="en-US" dirty="0"/>
                  <a:t>Every level has cost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</m:t>
                    </m:r>
                  </m:oMath>
                </a14:m>
                <a:r>
                  <a:rPr lang="en-US" dirty="0"/>
                  <a:t> except last level</a:t>
                </a:r>
              </a:p>
              <a:p>
                <a:pPr lvl="1"/>
                <a:r>
                  <a:rPr lang="en-US" dirty="0"/>
                  <a:t>No. of levels in tree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Cost of each level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Total cost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6CA86-3A7C-4329-9D3C-5880570C0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82459" cy="4195481"/>
              </a:xfrm>
              <a:blipFill>
                <a:blip r:embed="rId2"/>
                <a:stretch>
                  <a:fillRect l="-510" t="-872" r="-102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3C549-721C-4E14-894A-02FC21B9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F8E40-A662-4E3B-B4A7-CD6318B4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2731B-52F5-406B-871A-6A50A779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71" y="2329069"/>
            <a:ext cx="4991100" cy="32575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DA74E5-BD20-4F0D-B3F0-334ABBFCA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26791"/>
              </p:ext>
            </p:extLst>
          </p:nvPr>
        </p:nvGraphicFramePr>
        <p:xfrm>
          <a:off x="7085771" y="5732089"/>
          <a:ext cx="4991103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76355">
                  <a:extLst>
                    <a:ext uri="{9D8B030D-6E8A-4147-A177-3AD203B41FA5}">
                      <a16:colId xmlns:a16="http://schemas.microsoft.com/office/drawing/2014/main" val="3305637394"/>
                    </a:ext>
                  </a:extLst>
                </a:gridCol>
                <a:gridCol w="457374">
                  <a:extLst>
                    <a:ext uri="{9D8B030D-6E8A-4147-A177-3AD203B41FA5}">
                      <a16:colId xmlns:a16="http://schemas.microsoft.com/office/drawing/2014/main" val="2884415473"/>
                    </a:ext>
                  </a:extLst>
                </a:gridCol>
                <a:gridCol w="457374">
                  <a:extLst>
                    <a:ext uri="{9D8B030D-6E8A-4147-A177-3AD203B41FA5}">
                      <a16:colId xmlns:a16="http://schemas.microsoft.com/office/drawing/2014/main" val="71651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9/10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A[r]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5FDE-FBB5-4BB6-BAEB-679A110E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5B19-FC4F-42AC-9A68-B4F65349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35" y="1853248"/>
            <a:ext cx="8946541" cy="4195481"/>
          </a:xfrm>
        </p:spPr>
        <p:txBody>
          <a:bodyPr/>
          <a:lstStyle/>
          <a:p>
            <a:r>
              <a:rPr lang="en-US" dirty="0"/>
              <a:t>Let assume an array of 10 numbers</a:t>
            </a:r>
          </a:p>
          <a:p>
            <a:r>
              <a:rPr lang="en-US" dirty="0"/>
              <a:t>All permutations of these n numbers are equally likely to be input</a:t>
            </a:r>
          </a:p>
          <a:p>
            <a:r>
              <a:rPr lang="en-US" dirty="0"/>
              <a:t>Except best and worst case, all other permutations show following behavior</a:t>
            </a:r>
          </a:p>
          <a:p>
            <a:pPr lvl="1"/>
            <a:r>
              <a:rPr lang="en-US" dirty="0"/>
              <a:t>Some of the splits by Partition will be balanced</a:t>
            </a:r>
          </a:p>
          <a:p>
            <a:pPr lvl="1"/>
            <a:r>
              <a:rPr lang="en-US" dirty="0"/>
              <a:t>Some of the splits by Partition will be highly unbalanced</a:t>
            </a:r>
          </a:p>
          <a:p>
            <a:pPr lvl="1"/>
            <a:r>
              <a:rPr lang="en-US" dirty="0"/>
              <a:t>In average case, partition produces mix of good and bad splits</a:t>
            </a:r>
          </a:p>
          <a:p>
            <a:pPr lvl="1"/>
            <a:r>
              <a:rPr lang="en-US" dirty="0"/>
              <a:t>In practice these splits will occur randomly</a:t>
            </a:r>
          </a:p>
          <a:p>
            <a:pPr lvl="1"/>
            <a:r>
              <a:rPr lang="en-US" dirty="0"/>
              <a:t>Let suppose that good and bad splits alternate</a:t>
            </a:r>
          </a:p>
          <a:p>
            <a:pPr lvl="2"/>
            <a:r>
              <a:rPr lang="en-US" dirty="0"/>
              <a:t>Let suppose good splits are best cases and bad splits are worse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1D4BA-639C-4B1E-8028-227577F3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099AF-1661-4E3F-BC80-AD573E42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1E8BE-E2B8-4947-B84E-144B11F0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91" y="2278959"/>
            <a:ext cx="2686050" cy="1504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7007AA-EE72-4DCA-9393-D6282CD6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91" y="4046771"/>
            <a:ext cx="2686050" cy="15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3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DCD8-DB27-4208-A866-C34F0012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average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1CEA4-AB16-4E6C-B395-7ACE7860B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756" y="1853248"/>
                <a:ext cx="7033523" cy="41954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Bad splits produces the arrays: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Good splits produce the arrays: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Both good and bad splits produce three arrays: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FFFF00"/>
                    </a:solidFill>
                  </a:rPr>
                  <a:t>Partitioning cost is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sz="2000" dirty="0"/>
                  <a:t>Cost of bad split is balanced by cost of good split</a:t>
                </a:r>
              </a:p>
              <a:p>
                <a:pPr lvl="1"/>
                <a:r>
                  <a:rPr lang="en-US" sz="2000" dirty="0"/>
                  <a:t>Cost of alternating splits tends to average case but with larger constant hence the cost is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2"/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1CEA4-AB16-4E6C-B395-7ACE7860B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756" y="1853248"/>
                <a:ext cx="7033523" cy="4195481"/>
              </a:xfrm>
              <a:blipFill>
                <a:blip r:embed="rId2"/>
                <a:stretch>
                  <a:fillRect l="-87" t="-1599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0FD06-AEFE-4875-9A68-777BE73E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224D1-C0D8-4332-8928-D329F9AC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BCD23-BB33-45AA-A057-834C7D57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94" y="2199446"/>
            <a:ext cx="2686050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E7231-2214-4796-814B-CF9A455B6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94" y="3967258"/>
            <a:ext cx="2686050" cy="1516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411801-7BE0-4F53-9E27-B997B03CB4FB}"/>
                  </a:ext>
                </a:extLst>
              </p:cNvPr>
              <p:cNvSpPr txBox="1"/>
              <p:nvPr/>
            </p:nvSpPr>
            <p:spPr>
              <a:xfrm>
                <a:off x="4275517" y="3335243"/>
                <a:ext cx="4249112" cy="410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411801-7BE0-4F53-9E27-B997B03CB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17" y="3335243"/>
                <a:ext cx="4249112" cy="410497"/>
              </a:xfrm>
              <a:prstGeom prst="rect">
                <a:avLst/>
              </a:prstGeom>
              <a:blipFill>
                <a:blip r:embed="rId5"/>
                <a:stretch>
                  <a:fillRect l="-430" r="-861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19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2815</TotalTime>
  <Words>1204</Words>
  <Application>Microsoft Office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Analysis of The Quick Sort</vt:lpstr>
      <vt:lpstr>Performance of QS</vt:lpstr>
      <vt:lpstr>Partition Time Complexity</vt:lpstr>
      <vt:lpstr>Worst-case partitioning </vt:lpstr>
      <vt:lpstr>Best Case Performance</vt:lpstr>
      <vt:lpstr>Average Case Partitioning</vt:lpstr>
      <vt:lpstr>Intuition for Average Case</vt:lpstr>
      <vt:lpstr>Intuition for average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308</cp:revision>
  <dcterms:created xsi:type="dcterms:W3CDTF">2020-04-04T05:11:36Z</dcterms:created>
  <dcterms:modified xsi:type="dcterms:W3CDTF">2020-05-09T17:54:51Z</dcterms:modified>
</cp:coreProperties>
</file>