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8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32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alkccc.github.io/CLRS/Chap13/13.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437F-17C8-478B-BF65-0448D185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9967"/>
            <a:ext cx="9404723" cy="1400530"/>
          </a:xfrm>
        </p:spPr>
        <p:txBody>
          <a:bodyPr/>
          <a:lstStyle/>
          <a:p>
            <a:r>
              <a:rPr lang="en-US" dirty="0"/>
              <a:t>Rotations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51E4C-36F8-41DD-A0B2-F591CC6FE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245704"/>
                <a:ext cx="10008135" cy="48701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INSERT and DELETE operation on RB Tree with n keys can take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The result of these operations may violate the RB Tree properties</a:t>
                </a:r>
              </a:p>
              <a:p>
                <a:pPr lvl="1"/>
                <a:r>
                  <a:rPr lang="en-US" dirty="0"/>
                  <a:t>It is required to re-arrange the tree</a:t>
                </a:r>
              </a:p>
              <a:p>
                <a:r>
                  <a:rPr lang="en-US" dirty="0"/>
                  <a:t>Rotation: this operations re-arranges the BST in order to preserve the RB Tree properties</a:t>
                </a:r>
              </a:p>
              <a:p>
                <a:pPr lvl="1"/>
                <a:r>
                  <a:rPr lang="en-US" dirty="0"/>
                  <a:t>Rotation can be either left rotation or right rotation</a:t>
                </a:r>
              </a:p>
              <a:p>
                <a:pPr lvl="1"/>
                <a:r>
                  <a:rPr lang="en-US" dirty="0"/>
                  <a:t>For left rotation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we assume that its right child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𝑵𝑰𝑳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may be any node in the tree whose right child is not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𝑵𝑰𝑳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Left rotation pivots around the link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3"/>
                <a:r>
                  <a:rPr lang="en-US" dirty="0"/>
                  <a:t>It makes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as new root of subtree</a:t>
                </a:r>
              </a:p>
              <a:p>
                <a:pPr lvl="3"/>
                <a:r>
                  <a:rPr lang="en-US" dirty="0"/>
                  <a:t>It makes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left child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makes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𝒄𝒉𝒊𝒍𝒅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as right child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51E4C-36F8-41DD-A0B2-F591CC6FE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245704"/>
                <a:ext cx="10008135" cy="4870173"/>
              </a:xfrm>
              <a:blipFill>
                <a:blip r:embed="rId2"/>
                <a:stretch>
                  <a:fillRect l="-305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C382E-E935-4C39-8C95-E24016FD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4B6D-38E9-45C8-8843-8587FE6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Binary Search Trees - AVL and Red Black">
            <a:extLst>
              <a:ext uri="{FF2B5EF4-FFF2-40B4-BE49-F238E27FC236}">
                <a16:creationId xmlns:a16="http://schemas.microsoft.com/office/drawing/2014/main" id="{91A6BB46-CB02-4EEB-9925-69814D2BF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25384" r="15327" b="31919"/>
          <a:stretch/>
        </p:blipFill>
        <p:spPr bwMode="auto">
          <a:xfrm>
            <a:off x="7047027" y="4518992"/>
            <a:ext cx="4938462" cy="21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4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2912-4A2D-454E-AC24-7EA0C12C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ADB1D-1CAF-4ED7-B82E-9DD48CC2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B2E7-C803-4B80-B2F4-44511B81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Binary Search Trees - AVL and Red Black">
            <a:extLst>
              <a:ext uri="{FF2B5EF4-FFF2-40B4-BE49-F238E27FC236}">
                <a16:creationId xmlns:a16="http://schemas.microsoft.com/office/drawing/2014/main" id="{1E9035E1-87D7-45C6-9C2C-7FFB161E4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25384" r="15327" b="31919"/>
          <a:stretch/>
        </p:blipFill>
        <p:spPr bwMode="auto">
          <a:xfrm>
            <a:off x="6437428" y="1318223"/>
            <a:ext cx="4938462" cy="21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d black tree">
            <a:extLst>
              <a:ext uri="{FF2B5EF4-FFF2-40B4-BE49-F238E27FC236}">
                <a16:creationId xmlns:a16="http://schemas.microsoft.com/office/drawing/2014/main" id="{27EF375C-ED05-4109-BEB5-9019605C7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25261" r="14805" b="8445"/>
          <a:stretch/>
        </p:blipFill>
        <p:spPr bwMode="auto">
          <a:xfrm>
            <a:off x="6437427" y="3588541"/>
            <a:ext cx="4938461" cy="31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635CB04-6ABF-4595-B500-DB521D592B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3227889"/>
                  </p:ext>
                </p:extLst>
              </p:nvPr>
            </p:nvGraphicFramePr>
            <p:xfrm>
              <a:off x="1103312" y="1318222"/>
              <a:ext cx="4992688" cy="538339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59226">
                      <a:extLst>
                        <a:ext uri="{9D8B030D-6E8A-4147-A177-3AD203B41FA5}">
                          <a16:colId xmlns:a16="http://schemas.microsoft.com/office/drawing/2014/main" val="1480791333"/>
                        </a:ext>
                      </a:extLst>
                    </a:gridCol>
                    <a:gridCol w="4333462">
                      <a:extLst>
                        <a:ext uri="{9D8B030D-6E8A-4147-A177-3AD203B41FA5}">
                          <a16:colId xmlns:a16="http://schemas.microsoft.com/office/drawing/2014/main" val="1779751555"/>
                        </a:ext>
                      </a:extLst>
                    </a:gridCol>
                  </a:tblGrid>
                  <a:tr h="414107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Left_Rotate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7904270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5369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82069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i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𝑁𝐼𝐿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535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2911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0347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47157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97666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0137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20212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80062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069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9774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635CB04-6ABF-4595-B500-DB521D592B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3227889"/>
                  </p:ext>
                </p:extLst>
              </p:nvPr>
            </p:nvGraphicFramePr>
            <p:xfrm>
              <a:off x="1103312" y="1318222"/>
              <a:ext cx="4992688" cy="538339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59226">
                      <a:extLst>
                        <a:ext uri="{9D8B030D-6E8A-4147-A177-3AD203B41FA5}">
                          <a16:colId xmlns:a16="http://schemas.microsoft.com/office/drawing/2014/main" val="1480791333"/>
                        </a:ext>
                      </a:extLst>
                    </a:gridCol>
                    <a:gridCol w="4333462">
                      <a:extLst>
                        <a:ext uri="{9D8B030D-6E8A-4147-A177-3AD203B41FA5}">
                          <a16:colId xmlns:a16="http://schemas.microsoft.com/office/drawing/2014/main" val="1779751555"/>
                        </a:ext>
                      </a:extLst>
                    </a:gridCol>
                  </a:tblGrid>
                  <a:tr h="414107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Left_Rotate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7904270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107353" r="-663889" b="-1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107353" r="-702" b="-1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5369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207353" r="-663889" b="-10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207353" r="-702" b="-10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2069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307353" r="-663889" b="-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307353" r="-702" b="-9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535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407353" r="-663889" b="-8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407353" r="-702" b="-8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2911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507353" r="-663889" b="-7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507353" r="-702" b="-7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0347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607353" r="-663889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607353" r="-702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47157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707353" r="-663889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707353" r="-70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97666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807353" r="-66388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807353" r="-70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0137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907353" r="-663889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907353" r="-702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20212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1007353" r="-663889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1007353" r="-70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062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1107353" r="-663889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1107353" r="-70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4069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6" t="-1207353" r="-663889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09" t="-1207353" r="-70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977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308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2912-4A2D-454E-AC24-7EA0C12C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ADB1D-1CAF-4ED7-B82E-9DD48CC2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B2E7-C803-4B80-B2F4-44511B81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2" descr="Binary Search Trees - AVL and Red Black">
            <a:extLst>
              <a:ext uri="{FF2B5EF4-FFF2-40B4-BE49-F238E27FC236}">
                <a16:creationId xmlns:a16="http://schemas.microsoft.com/office/drawing/2014/main" id="{1E9035E1-87D7-45C6-9C2C-7FFB161E4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25384" r="15327" b="31919"/>
          <a:stretch/>
        </p:blipFill>
        <p:spPr bwMode="auto">
          <a:xfrm>
            <a:off x="6437428" y="1318223"/>
            <a:ext cx="4938462" cy="21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635CB04-6ABF-4595-B500-DB521D592B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175435"/>
                  </p:ext>
                </p:extLst>
              </p:nvPr>
            </p:nvGraphicFramePr>
            <p:xfrm>
              <a:off x="1103312" y="1318222"/>
              <a:ext cx="4992688" cy="538339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59226">
                      <a:extLst>
                        <a:ext uri="{9D8B030D-6E8A-4147-A177-3AD203B41FA5}">
                          <a16:colId xmlns:a16="http://schemas.microsoft.com/office/drawing/2014/main" val="1480791333"/>
                        </a:ext>
                      </a:extLst>
                    </a:gridCol>
                    <a:gridCol w="4333462">
                      <a:extLst>
                        <a:ext uri="{9D8B030D-6E8A-4147-A177-3AD203B41FA5}">
                          <a16:colId xmlns:a16="http://schemas.microsoft.com/office/drawing/2014/main" val="1779751555"/>
                        </a:ext>
                      </a:extLst>
                    </a:gridCol>
                  </a:tblGrid>
                  <a:tr h="414107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Right_Rotate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T,y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7904270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5369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482069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i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𝑁𝐼𝐿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535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2911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𝑟𝑒𝑛𝑡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0347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47157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97666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0137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20212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80062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069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9774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635CB04-6ABF-4595-B500-DB521D592B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175435"/>
                  </p:ext>
                </p:extLst>
              </p:nvPr>
            </p:nvGraphicFramePr>
            <p:xfrm>
              <a:off x="1103312" y="1318222"/>
              <a:ext cx="4992688" cy="538339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59226">
                      <a:extLst>
                        <a:ext uri="{9D8B030D-6E8A-4147-A177-3AD203B41FA5}">
                          <a16:colId xmlns:a16="http://schemas.microsoft.com/office/drawing/2014/main" val="1480791333"/>
                        </a:ext>
                      </a:extLst>
                    </a:gridCol>
                    <a:gridCol w="4333462">
                      <a:extLst>
                        <a:ext uri="{9D8B030D-6E8A-4147-A177-3AD203B41FA5}">
                          <a16:colId xmlns:a16="http://schemas.microsoft.com/office/drawing/2014/main" val="1779751555"/>
                        </a:ext>
                      </a:extLst>
                    </a:gridCol>
                  </a:tblGrid>
                  <a:tr h="414107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Right_Rotate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T,y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7904270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07353" r="-663889" b="-1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107353" r="-702" b="-1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5369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207353" r="-663889" b="-10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207353" r="-702" b="-10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2069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307353" r="-663889" b="-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307353" r="-702" b="-9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535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407353" r="-663889" b="-8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407353" r="-702" b="-8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291111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507353" r="-663889" b="-7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507353" r="-702" b="-7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0347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607353" r="-663889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607353" r="-702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47157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707353" r="-663889" b="-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707353" r="-702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97666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807353" r="-66388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807353" r="-702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0137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907353" r="-663889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907353" r="-702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202124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007353" r="-663889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1007353" r="-70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062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107353" r="-663889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1107353" r="-70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406985"/>
                      </a:ext>
                    </a:extLst>
                  </a:tr>
                  <a:tr h="414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207353" r="-663889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09" t="-1207353" r="-70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9774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A663EC-45AF-442B-AC19-EDCD0B643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002"/>
          <a:stretch/>
        </p:blipFill>
        <p:spPr>
          <a:xfrm>
            <a:off x="6437428" y="5171837"/>
            <a:ext cx="4938188" cy="1430190"/>
          </a:xfrm>
          <a:prstGeom prst="rect">
            <a:avLst/>
          </a:prstGeom>
        </p:spPr>
      </p:pic>
      <p:pic>
        <p:nvPicPr>
          <p:cNvPr id="11" name="Picture 2" descr="Red black tree">
            <a:extLst>
              <a:ext uri="{FF2B5EF4-FFF2-40B4-BE49-F238E27FC236}">
                <a16:creationId xmlns:a16="http://schemas.microsoft.com/office/drawing/2014/main" id="{00C860D0-CCCC-4DDF-9AAF-D7754411A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55420" r="14805" b="8445"/>
          <a:stretch/>
        </p:blipFill>
        <p:spPr bwMode="auto">
          <a:xfrm>
            <a:off x="6437428" y="3521902"/>
            <a:ext cx="4938461" cy="169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CEFAA-A5BE-43B1-984C-97CDC7A212F8}"/>
              </a:ext>
            </a:extLst>
          </p:cNvPr>
          <p:cNvSpPr/>
          <p:nvPr/>
        </p:nvSpPr>
        <p:spPr>
          <a:xfrm>
            <a:off x="6626087" y="5886932"/>
            <a:ext cx="1590261" cy="6662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389E1-D35F-419D-B795-556F124552E1}"/>
              </a:ext>
            </a:extLst>
          </p:cNvPr>
          <p:cNvSpPr/>
          <p:nvPr/>
        </p:nvSpPr>
        <p:spPr>
          <a:xfrm>
            <a:off x="6414184" y="4608152"/>
            <a:ext cx="15648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Right Rotate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FF1CFA-D2F4-48BA-A472-AEF24051C173}"/>
              </a:ext>
            </a:extLst>
          </p:cNvPr>
          <p:cNvSpPr/>
          <p:nvPr/>
        </p:nvSpPr>
        <p:spPr>
          <a:xfrm>
            <a:off x="7955792" y="4608151"/>
            <a:ext cx="167791" cy="563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0A5D-D673-4DFB-A2E2-C4BBEC55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7700-5268-4EAA-A2C9-05687BCF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0140C-7CA7-4F1A-8094-9568EAAB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C209A-48A3-43BE-A7F1-BBAF620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8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501B-E010-4C5C-82CB-3A27F713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FDEC-FD8E-40C5-9FE7-76A638E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https://walkccc.github.io/CLRS/Chap13/13.1/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DD92-A0B4-4761-B3F5-5F22CCA4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5BCBA-69C0-415E-BE72-31115DC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Red Black Trees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4C75-4CA7-4A4B-BC2B-9E5B118D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FC060-968A-41B4-A838-335E7CB6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44488"/>
                <a:ext cx="8946541" cy="4803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operations on BST take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lvl="1"/>
                <a:r>
                  <a:rPr lang="en-US" dirty="0"/>
                  <a:t>If tree is large and unbalanced, the time increases and tend to show the liked list complexity</a:t>
                </a:r>
              </a:p>
              <a:p>
                <a:r>
                  <a:rPr lang="en-US" dirty="0"/>
                  <a:t>Red-black trees are “balanced” in order to guarantee that basic dynamic-set operations take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in the worst case </a:t>
                </a:r>
              </a:p>
              <a:p>
                <a:r>
                  <a:rPr lang="en-US" dirty="0"/>
                  <a:t>A red-black tree is a BST that stores each 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𝒄𝒐𝒍𝒐𝒓</m:t>
                    </m:r>
                  </m:oMath>
                </a14:m>
                <a:r>
                  <a:rPr lang="en-US" dirty="0"/>
                  <a:t> in addition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additional information i.e. color helps to keep the tree in balanced shape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FC060-968A-41B4-A838-335E7CB6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44488"/>
                <a:ext cx="8946541" cy="4803912"/>
              </a:xfrm>
              <a:blipFill>
                <a:blip r:embed="rId2"/>
                <a:stretch>
                  <a:fillRect l="-341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EACA-C0F6-4024-A72F-31A9EF0B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75A12-6AA9-41D0-B041-2CC556B9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86B725E-6F22-4CC5-8E9E-F132DF1FD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771052"/>
                  </p:ext>
                </p:extLst>
              </p:nvPr>
            </p:nvGraphicFramePr>
            <p:xfrm>
              <a:off x="3137567" y="5042672"/>
              <a:ext cx="4421810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362">
                      <a:extLst>
                        <a:ext uri="{9D8B030D-6E8A-4147-A177-3AD203B41FA5}">
                          <a16:colId xmlns:a16="http://schemas.microsoft.com/office/drawing/2014/main" val="1076992807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2320297518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297491595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24773751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65857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𝒍𝒆𝒇𝒕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𝒓𝒊𝒈𝒉𝒕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𝒑𝒂𝒓𝒆𝒏𝒕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𝒄𝒐𝒍𝒐𝒓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𝒗𝒂𝒍𝒖𝒆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6691308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Red-black tree node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9357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86B725E-6F22-4CC5-8E9E-F132DF1FD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771052"/>
                  </p:ext>
                </p:extLst>
              </p:nvPr>
            </p:nvGraphicFramePr>
            <p:xfrm>
              <a:off x="3137567" y="5042672"/>
              <a:ext cx="4421810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362">
                      <a:extLst>
                        <a:ext uri="{9D8B030D-6E8A-4147-A177-3AD203B41FA5}">
                          <a16:colId xmlns:a16="http://schemas.microsoft.com/office/drawing/2014/main" val="1076992807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2320297518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297491595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24773751"/>
                        </a:ext>
                      </a:extLst>
                    </a:gridCol>
                    <a:gridCol w="884362">
                      <a:extLst>
                        <a:ext uri="{9D8B030D-6E8A-4147-A177-3AD203B41FA5}">
                          <a16:colId xmlns:a16="http://schemas.microsoft.com/office/drawing/2014/main" val="165857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690" t="-1639" r="-4027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100000" t="-1639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01379" t="-1639" r="-2020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299315" t="-1639" r="-1006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3"/>
                          <a:stretch>
                            <a:fillRect l="-402069" t="-1639" r="-137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6691308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Red-black tree node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935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70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C22A-FCFD-4120-AFD6-16E9B813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(RB) Tree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24D1-DFAF-4BF2-BB51-A69875E8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5"/>
            <a:ext cx="10240549" cy="251484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Every node is either red or black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 leaf (NIL) is black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 node is red, then both its children are black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node, all simple paths from the node to descendant leaves contain the same number of black nodes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54F9-69A4-4E6A-BA7D-C0053442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CA347-5133-4A6C-8597-2B2C128D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16C63DC7-409B-472B-B8EC-533DC16E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98" y="3631096"/>
            <a:ext cx="6081276" cy="293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1614994-A365-4847-A569-0B91D7524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1" y="3822220"/>
                <a:ext cx="4992689" cy="2616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b="1" dirty="0"/>
                  <a:t>Black-height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Number of black nodes on any simple path from 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leaf node.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𝑩𝒉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1614994-A365-4847-A569-0B91D752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1" y="3822220"/>
                <a:ext cx="4992689" cy="2616193"/>
              </a:xfrm>
              <a:prstGeom prst="rect">
                <a:avLst/>
              </a:prstGeom>
              <a:blipFill>
                <a:blip r:embed="rId3"/>
                <a:stretch>
                  <a:fillRect l="-611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61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70F5-312A-439E-BC20-08B652DA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B2016-1A3F-496D-B242-B335D8FF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0060-37EE-4EEB-B788-5E828E9D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2" y="295729"/>
            <a:ext cx="9020175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FCA4E-9A88-438B-94B9-167B1AFF9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9"/>
          <a:stretch/>
        </p:blipFill>
        <p:spPr>
          <a:xfrm>
            <a:off x="298532" y="3047999"/>
            <a:ext cx="9033592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C8487-B961-4268-9EA6-72915BA70CC6}"/>
                  </a:ext>
                </a:extLst>
              </p:cNvPr>
              <p:cNvSpPr txBox="1"/>
              <p:nvPr/>
            </p:nvSpPr>
            <p:spPr>
              <a:xfrm>
                <a:off x="9332125" y="4138135"/>
                <a:ext cx="27141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𝑵𝒊𝒍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tree node </a:t>
                </a:r>
              </a:p>
              <a:p>
                <a:r>
                  <a:rPr lang="en-US" dirty="0"/>
                  <a:t>That is used as sentinel</a:t>
                </a:r>
              </a:p>
              <a:p>
                <a:r>
                  <a:rPr lang="en-US" dirty="0"/>
                  <a:t>Instead of having nil node for each Nil, single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𝑵𝒊𝒍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sill save space.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C8487-B961-4268-9EA6-72915BA7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25" y="4138135"/>
                <a:ext cx="2714102" cy="1754326"/>
              </a:xfrm>
              <a:prstGeom prst="rect">
                <a:avLst/>
              </a:prstGeom>
              <a:blipFill>
                <a:blip r:embed="rId4"/>
                <a:stretch>
                  <a:fillRect l="-2022" t="-2083" r="-44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7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DAFEB-A550-48F0-B2D9-47B25A3D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9" y="3985932"/>
            <a:ext cx="8746434" cy="24466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F15FE-477A-4C7D-9252-C2548114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A06D-4FE0-401D-9FBD-8C2F231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46732-FA3A-42BC-91C3-2B8BA1B9C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2" r="1890"/>
          <a:stretch/>
        </p:blipFill>
        <p:spPr>
          <a:xfrm>
            <a:off x="132689" y="207755"/>
            <a:ext cx="8746434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8B52F-D027-43A4-B09A-49C57DFEEF8C}"/>
                  </a:ext>
                </a:extLst>
              </p:cNvPr>
              <p:cNvSpPr txBox="1"/>
              <p:nvPr/>
            </p:nvSpPr>
            <p:spPr>
              <a:xfrm>
                <a:off x="9004851" y="1705750"/>
                <a:ext cx="24673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Tree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𝑵𝒊𝒍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8B52F-D027-43A4-B09A-49C57DFE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51" y="1705750"/>
                <a:ext cx="2467342" cy="646331"/>
              </a:xfrm>
              <a:prstGeom prst="rect">
                <a:avLst/>
              </a:prstGeom>
              <a:blipFill>
                <a:blip r:embed="rId4"/>
                <a:stretch>
                  <a:fillRect l="-1975" t="-566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DD9B89-19DD-4727-98F2-118B2F36C84E}"/>
                  </a:ext>
                </a:extLst>
              </p:cNvPr>
              <p:cNvSpPr txBox="1"/>
              <p:nvPr/>
            </p:nvSpPr>
            <p:spPr>
              <a:xfrm>
                <a:off x="9004851" y="4287078"/>
                <a:ext cx="28969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Tree without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𝑵𝒊𝒍</m:t>
                    </m:r>
                  </m:oMath>
                </a14:m>
                <a:r>
                  <a:rPr lang="en-US" dirty="0"/>
                  <a:t> node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DD9B89-19DD-4727-98F2-118B2F36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51" y="4287078"/>
                <a:ext cx="2896947" cy="646331"/>
              </a:xfrm>
              <a:prstGeom prst="rect">
                <a:avLst/>
              </a:prstGeom>
              <a:blipFill>
                <a:blip r:embed="rId5"/>
                <a:stretch>
                  <a:fillRect l="-168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7ED-DF46-4044-934F-B6A6F52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13.1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62B9A-F80E-4E41-9403-533BB0756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661" y="1272210"/>
                <a:ext cx="10210077" cy="49761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Statement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RB tree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internal nodes has height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b="1" dirty="0"/>
                  <a:t>Proof:</a:t>
                </a:r>
              </a:p>
              <a:p>
                <a:pPr lvl="1"/>
                <a:r>
                  <a:rPr lang="en-US" dirty="0"/>
                  <a:t>The subtree rooted at any 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We prove this claim by induction on the height of x </a:t>
                </a:r>
              </a:p>
              <a:p>
                <a:pPr lvl="1"/>
                <a:r>
                  <a:rPr lang="en-US" b="1" dirty="0"/>
                  <a:t>Base Case</a:t>
                </a:r>
              </a:p>
              <a:p>
                <a:pPr lvl="2"/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𝒉𝒆𝒊𝒈𝒉𝒕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leaf so the number of internal nodes for a tree rooted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Inductive Step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an internal node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has two children </a:t>
                </a:r>
              </a:p>
              <a:p>
                <a:pPr lvl="2"/>
                <a:r>
                  <a:rPr lang="en-US" dirty="0"/>
                  <a:t>Each child has black height either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depending on its color</a:t>
                </a:r>
              </a:p>
              <a:p>
                <a:pPr lvl="2"/>
                <a:r>
                  <a:rPr lang="en-US" dirty="0"/>
                  <a:t>As height of child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one less than its height then </a:t>
                </a:r>
              </a:p>
              <a:p>
                <a:pPr lvl="3"/>
                <a:r>
                  <a:rPr lang="en-US" dirty="0"/>
                  <a:t>Each child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internal nodes</a:t>
                </a:r>
              </a:p>
              <a:p>
                <a:pPr lvl="1"/>
                <a:r>
                  <a:rPr lang="en-US" b="1" dirty="0"/>
                  <a:t>Conclusion</a:t>
                </a:r>
              </a:p>
              <a:p>
                <a:pPr lvl="2"/>
                <a:r>
                  <a:rPr lang="en-US" dirty="0"/>
                  <a:t>Thus subtree rooted at x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nodes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62B9A-F80E-4E41-9403-533BB0756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661" y="1272210"/>
                <a:ext cx="10210077" cy="4976190"/>
              </a:xfrm>
              <a:blipFill>
                <a:blip r:embed="rId2"/>
                <a:stretch>
                  <a:fillRect l="-239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01312-D1F4-4D6A-B664-A34509AB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A9F1F-DFA1-4327-8CBE-75DFD163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7DF1-FFBD-4163-AA62-399480A56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817" y="1663007"/>
                <a:ext cx="9404723" cy="5184983"/>
              </a:xfrm>
            </p:spPr>
            <p:txBody>
              <a:bodyPr/>
              <a:lstStyle/>
              <a:p>
                <a:r>
                  <a:rPr lang="en-US" dirty="0"/>
                  <a:t>Let h be the height of the tree</a:t>
                </a:r>
              </a:p>
              <a:p>
                <a:r>
                  <a:rPr lang="en-US" dirty="0"/>
                  <a:t>According to property 4, “if node is red, both of its children are black”</a:t>
                </a:r>
              </a:p>
              <a:p>
                <a:pPr lvl="1"/>
                <a:r>
                  <a:rPr lang="en-US" dirty="0"/>
                  <a:t>At least half of the nodes will be black from root to leaf (not including root)</a:t>
                </a:r>
              </a:p>
              <a:p>
                <a:pPr lvl="2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Number of internal nodes for a tree of height h are given by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Hence for height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number of internal nodes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7DF1-FFBD-4163-AA62-399480A56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817" y="1663007"/>
                <a:ext cx="9404723" cy="5184983"/>
              </a:xfrm>
              <a:blipFill>
                <a:blip r:embed="rId2"/>
                <a:stretch>
                  <a:fillRect l="-259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D379-3F74-4045-9ACD-211C482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2365-685F-46B8-B7C4-B0BA051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4CFE63-B43F-44DE-9924-A30D089545CE}"/>
                  </a:ext>
                </a:extLst>
              </p:cNvPr>
              <p:cNvSpPr/>
              <p:nvPr/>
            </p:nvSpPr>
            <p:spPr>
              <a:xfrm>
                <a:off x="1001261" y="601751"/>
                <a:ext cx="85005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Statement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RB tree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internal nodes has height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4CFE63-B43F-44DE-9924-A30D08954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61" y="601751"/>
                <a:ext cx="8500548" cy="646331"/>
              </a:xfrm>
              <a:prstGeom prst="rect">
                <a:avLst/>
              </a:prstGeom>
              <a:blipFill>
                <a:blip r:embed="rId3"/>
                <a:stretch>
                  <a:fillRect l="-57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0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CB73D5-769C-4120-BDD5-C0273FAC17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Statement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sz="2400" dirty="0"/>
                  <a:t>A RB tree with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internal nodes has height at most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b="1" dirty="0">
                    <a:solidFill>
                      <a:srgbClr val="FFFF0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CB73D5-769C-4120-BDD5-C0273FAC1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D9CFC-6C4D-4221-98DF-D8120B478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435" y="1853248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As the height of tree is given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Basic operations like SEARCH, MINIMUM, MAXIMUM, SUCCESSOR, PREDECESSOR will take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 </a:t>
                </a:r>
              </a:p>
              <a:p>
                <a:r>
                  <a:rPr lang="en-US" dirty="0"/>
                  <a:t>However the INSERT and DELETE operations are not guaranteed to run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  <a:br>
                  <a:rPr lang="en-US" b="1" dirty="0">
                    <a:solidFill>
                      <a:srgbClr val="FFFF0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D9CFC-6C4D-4221-98DF-D8120B478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435" y="1853248"/>
                <a:ext cx="8946541" cy="4195481"/>
              </a:xfrm>
              <a:blipFill>
                <a:blip r:embed="rId3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A2517-0BEA-4A1A-A07D-FF8E86AB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9B32-2576-4B89-86B0-45F53DD1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5629</TotalTime>
  <Words>1263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Red Black Trees</vt:lpstr>
      <vt:lpstr>Introduction</vt:lpstr>
      <vt:lpstr>Red-Black (RB) Tree Properties</vt:lpstr>
      <vt:lpstr>PowerPoint Presentation</vt:lpstr>
      <vt:lpstr>PowerPoint Presentation</vt:lpstr>
      <vt:lpstr>Lemma 13.1</vt:lpstr>
      <vt:lpstr>PowerPoint Presentation</vt:lpstr>
      <vt:lpstr>Statement: A RB tree with n internal nodes has height at most 2log⁡(n+1) </vt:lpstr>
      <vt:lpstr>Rotations</vt:lpstr>
      <vt:lpstr>Left Rotation</vt:lpstr>
      <vt:lpstr>Right Rotation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720</cp:revision>
  <dcterms:created xsi:type="dcterms:W3CDTF">2020-04-04T05:11:36Z</dcterms:created>
  <dcterms:modified xsi:type="dcterms:W3CDTF">2020-07-10T09:32:08Z</dcterms:modified>
</cp:coreProperties>
</file>