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87" r:id="rId4"/>
    <p:sldId id="288" r:id="rId5"/>
    <p:sldId id="283" r:id="rId6"/>
    <p:sldId id="285" r:id="rId7"/>
    <p:sldId id="286" r:id="rId8"/>
    <p:sldId id="282" r:id="rId9"/>
    <p:sldId id="284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E6D-022E-48A2-B49C-5E77545E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672F-2ED5-498A-87EF-F160B2F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71638-0AE1-4221-8DE0-8F5F542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5E83-0588-41A3-84DA-76F2DD2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CD4C1C-894C-460A-A7DC-E624DB111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0269"/>
              </p:ext>
            </p:extLst>
          </p:nvPr>
        </p:nvGraphicFramePr>
        <p:xfrm>
          <a:off x="1014200" y="2065813"/>
          <a:ext cx="6529600" cy="4274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357497579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20044308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85398181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19029796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30649787"/>
                    </a:ext>
                  </a:extLst>
                </a:gridCol>
                <a:gridCol w="903500">
                  <a:extLst>
                    <a:ext uri="{9D8B030D-6E8A-4147-A177-3AD203B41FA5}">
                      <a16:colId xmlns:a16="http://schemas.microsoft.com/office/drawing/2014/main" val="86971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Weather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Temp.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Wind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Play?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492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00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0699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Sunny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646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1032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4884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0693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3735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Sunny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8968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Cloudy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Normal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6781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Rainy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7395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Lower bounds for sorting</a:t>
            </a:r>
            <a:r>
              <a:rPr lang="en-US" sz="5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7669-85F6-47C1-BEB2-42D25D0F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6216-7BF9-4CC3-A869-91B5AFB4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powerful and popular tool for classification and prediction</a:t>
            </a:r>
          </a:p>
          <a:p>
            <a:r>
              <a:rPr lang="en-US" dirty="0"/>
              <a:t>It is predictive modelling tool that has applications spanning a number of different areas</a:t>
            </a:r>
          </a:p>
          <a:p>
            <a:r>
              <a:rPr lang="en-US" dirty="0"/>
              <a:t>It is tree like structure</a:t>
            </a:r>
          </a:p>
          <a:p>
            <a:r>
              <a:rPr lang="en-US" dirty="0"/>
              <a:t>Each node in the tree represents a test on data/attribute</a:t>
            </a:r>
          </a:p>
          <a:p>
            <a:r>
              <a:rPr lang="en-US" dirty="0"/>
              <a:t>Each branch from the tree represents the outcome of test</a:t>
            </a:r>
          </a:p>
          <a:p>
            <a:r>
              <a:rPr lang="en-US" dirty="0"/>
              <a:t>Each leaf node represents the final outcome of the tree model</a:t>
            </a:r>
          </a:p>
          <a:p>
            <a:r>
              <a:rPr lang="en-US" b="1"/>
              <a:t>Binary Decision </a:t>
            </a:r>
            <a:r>
              <a:rPr lang="en-US" b="1" dirty="0"/>
              <a:t>Tree (DT)</a:t>
            </a:r>
            <a:r>
              <a:rPr lang="en-US" dirty="0"/>
              <a:t>: It is a full binary tree that represents the comparisons between elements performed by a particular sorting algorithm on given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3038-40C7-4CFB-B1B7-19A471F8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DD7D2-3B5A-4C5B-9C9E-1C0340AA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4DE9C26-8EF3-4547-BA0B-6CBE83F41A0E}"/>
              </a:ext>
            </a:extLst>
          </p:cNvPr>
          <p:cNvSpPr/>
          <p:nvPr/>
        </p:nvSpPr>
        <p:spPr>
          <a:xfrm>
            <a:off x="5314949" y="2172298"/>
            <a:ext cx="6247183" cy="28324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1FB6D-F66D-401B-AA8A-B01C256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D343-10B4-4F74-8373-838F0DED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C0488-69B7-4806-9BB6-61A060F6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8E575-F1A7-4D7F-9A2A-74780CD4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72298"/>
            <a:ext cx="4310250" cy="2877502"/>
          </a:xfrm>
          <a:prstGeom prst="rect">
            <a:avLst/>
          </a:prstGeom>
        </p:spPr>
      </p:pic>
      <p:pic>
        <p:nvPicPr>
          <p:cNvPr id="2052" name="Picture 4" descr="Decision Tree Tutorials &amp; Notes | Machine Learning | HackerEarth">
            <a:extLst>
              <a:ext uri="{FF2B5EF4-FFF2-40B4-BE49-F238E27FC236}">
                <a16:creationId xmlns:a16="http://schemas.microsoft.com/office/drawing/2014/main" id="{1AA83C1E-34D0-4888-8019-DC996262E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t="14722" r="11511" b="24691"/>
          <a:stretch/>
        </p:blipFill>
        <p:spPr bwMode="auto">
          <a:xfrm>
            <a:off x="5348472" y="2172298"/>
            <a:ext cx="6213660" cy="28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7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67C-BC65-46A7-962A-785C9A72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9266-E921-4A22-A33C-F3D8D965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6" y="1414463"/>
            <a:ext cx="11025673" cy="4529138"/>
          </a:xfrm>
        </p:spPr>
        <p:txBody>
          <a:bodyPr>
            <a:normAutofit/>
          </a:bodyPr>
          <a:lstStyle/>
          <a:p>
            <a:r>
              <a:rPr lang="en-US" b="1" dirty="0"/>
              <a:t>Comparison Sort</a:t>
            </a:r>
            <a:r>
              <a:rPr lang="en-US" dirty="0"/>
              <a:t>: A sort algorithm that sorts input numbers by comparing them with each other</a:t>
            </a:r>
          </a:p>
          <a:p>
            <a:pPr lvl="1"/>
            <a:r>
              <a:rPr lang="en-US" dirty="0"/>
              <a:t>comparison sorts abstractly in terms of decision trees</a:t>
            </a:r>
          </a:p>
          <a:p>
            <a:pPr lvl="1"/>
            <a:r>
              <a:rPr lang="en-US" b="1" dirty="0"/>
              <a:t>Worst case</a:t>
            </a:r>
            <a:r>
              <a:rPr lang="en-US" dirty="0"/>
              <a:t>: occurs when decision is made from root to deepest child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0001B-45AB-4104-858D-94CF5A3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DE299-6E6A-462D-8BA2-5D8F475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A628CF48-136C-4A53-93F3-EA2EDA2C1F4F}"/>
              </a:ext>
            </a:extLst>
          </p:cNvPr>
          <p:cNvGrpSpPr/>
          <p:nvPr/>
        </p:nvGrpSpPr>
        <p:grpSpPr>
          <a:xfrm>
            <a:off x="2576008" y="3314701"/>
            <a:ext cx="6381842" cy="2819400"/>
            <a:chOff x="6700836" y="4215896"/>
            <a:chExt cx="5322471" cy="2337303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473A8932-B6C6-493C-A8FA-7D7E69F4C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0836" y="4215896"/>
              <a:ext cx="5322471" cy="2337303"/>
            </a:xfrm>
            <a:prstGeom prst="rect">
              <a:avLst/>
            </a:prstGeom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A67AD674-D104-4487-9FAA-5B8B26DAB8E3}"/>
                </a:ext>
              </a:extLst>
            </p:cNvPr>
            <p:cNvSpPr txBox="1"/>
            <p:nvPr/>
          </p:nvSpPr>
          <p:spPr>
            <a:xfrm>
              <a:off x="8086727" y="4280543"/>
              <a:ext cx="842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7011D15-9582-44AA-BDCD-18FD233299F7}"/>
                </a:ext>
              </a:extLst>
            </p:cNvPr>
            <p:cNvSpPr txBox="1"/>
            <p:nvPr/>
          </p:nvSpPr>
          <p:spPr>
            <a:xfrm>
              <a:off x="9894099" y="4288052"/>
              <a:ext cx="842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4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39FA-6F57-45A7-AB11-6D7452DD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4E22D-0EFC-43A6-B287-9290E872B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738593"/>
                <a:ext cx="9404723" cy="4195481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/>
                  <a:t>Theorem 8.1: </a:t>
                </a:r>
                <a:r>
                  <a:rPr lang="en-US" dirty="0"/>
                  <a:t>Any comparison sort algorithm requires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comparisons in the worst case. 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Consider a DT in which each permutation appears as a reachable leaf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is the height of DT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/>
                  <a:t> are reachable leaves</a:t>
                </a:r>
              </a:p>
              <a:p>
                <a:pPr lvl="1"/>
                <a:r>
                  <a:rPr lang="en-US" dirty="0"/>
                  <a:t>Each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the input appears as some leaf</a:t>
                </a:r>
              </a:p>
              <a:p>
                <a:pPr lvl="2"/>
                <a:r>
                  <a:rPr lang="en-US" dirty="0"/>
                  <a:t>For 3 input, permutations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!=(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A binary tree of height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has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leaves: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p>
                    </m:sSup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!→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𝐥𝐨𝐠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l-GR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𝒏𝒍𝒐𝒈𝒏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using Stirling's approximation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4E22D-0EFC-43A6-B287-9290E872B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738593"/>
                <a:ext cx="9404723" cy="4195481"/>
              </a:xfrm>
              <a:blipFill>
                <a:blip r:embed="rId2"/>
                <a:stretch>
                  <a:fillRect l="-259" t="-727"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01D2-8A2C-421B-8D9D-DF96279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DAFF-89D1-4AC5-9EAC-285A779D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79DE-F114-4C44-8DFA-72BF1D9A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Corollary 8.2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99847-6ECA-4E75-B814-6A616A539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Heapsort and merge sort are asymptotically optimal comparison sorts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Using theorem 8.1 we can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upper bounds on the running times for heapsort and merge sort match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en-US" dirty="0"/>
                  <a:t> worse case lower bound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99847-6ECA-4E75-B814-6A616A539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530D1-F92A-4053-9AC9-1CD9C151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EEC2B-49D4-45B6-B763-0CEF1F75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6EF3-E76A-4EBC-BEF6-77FB028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C987-4E93-487F-9222-249D5527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1248-1FCA-4003-B808-51CD3975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DC48-6B43-460F-962E-BB2A299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Classifying data with decision trees | ~elf11.github.io">
            <a:extLst>
              <a:ext uri="{FF2B5EF4-FFF2-40B4-BE49-F238E27FC236}">
                <a16:creationId xmlns:a16="http://schemas.microsoft.com/office/drawing/2014/main" id="{30726850-6565-4B90-8660-D968028AA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7" b="10818"/>
          <a:stretch/>
        </p:blipFill>
        <p:spPr bwMode="auto">
          <a:xfrm>
            <a:off x="7272271" y="3186114"/>
            <a:ext cx="4745380" cy="274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CDF35EF-B458-461E-83AC-E7E3568DDA98}"/>
              </a:ext>
            </a:extLst>
          </p:cNvPr>
          <p:cNvGrpSpPr/>
          <p:nvPr/>
        </p:nvGrpSpPr>
        <p:grpSpPr>
          <a:xfrm>
            <a:off x="841040" y="2829338"/>
            <a:ext cx="6492087" cy="2767755"/>
            <a:chOff x="841040" y="2829338"/>
            <a:chExt cx="6492087" cy="27677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620A4-04A2-4491-9F5D-48315549D10D}"/>
                </a:ext>
              </a:extLst>
            </p:cNvPr>
            <p:cNvSpPr/>
            <p:nvPr/>
          </p:nvSpPr>
          <p:spPr>
            <a:xfrm>
              <a:off x="3616214" y="2829338"/>
              <a:ext cx="861392" cy="364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A&lt;B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BE5F9-9391-4090-9AC0-6551A7F7A892}"/>
                </a:ext>
              </a:extLst>
            </p:cNvPr>
            <p:cNvSpPr/>
            <p:nvPr/>
          </p:nvSpPr>
          <p:spPr>
            <a:xfrm>
              <a:off x="2049352" y="3489836"/>
              <a:ext cx="1154388" cy="364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B&lt;C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90A473-8FEC-4A14-BDFB-4DAFAE276C86}"/>
                </a:ext>
              </a:extLst>
            </p:cNvPr>
            <p:cNvSpPr/>
            <p:nvPr/>
          </p:nvSpPr>
          <p:spPr>
            <a:xfrm>
              <a:off x="4859123" y="3563099"/>
              <a:ext cx="1115046" cy="364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B&lt;C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BC382D-6975-42CB-927A-A68E630026D6}"/>
                </a:ext>
              </a:extLst>
            </p:cNvPr>
            <p:cNvSpPr/>
            <p:nvPr/>
          </p:nvSpPr>
          <p:spPr>
            <a:xfrm>
              <a:off x="841040" y="4164495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A&lt;B &amp; B&lt;C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6F76A-6450-4398-8928-6F85533AD5D1}"/>
                </a:ext>
              </a:extLst>
            </p:cNvPr>
            <p:cNvSpPr/>
            <p:nvPr/>
          </p:nvSpPr>
          <p:spPr>
            <a:xfrm>
              <a:off x="2751092" y="4178657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A&lt;C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DE2D89-11ED-431A-B589-AEE6D71FA889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1418234" y="3854272"/>
              <a:ext cx="1208312" cy="31022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668520-F831-49C6-889A-63F21D85FB7D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2626546" y="3854272"/>
              <a:ext cx="701740" cy="32438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07CE3F-0610-4733-94CA-469E5F4420A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626546" y="3193774"/>
              <a:ext cx="1420364" cy="29606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0D8B25-5192-4618-8705-CC3DA16238D6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046910" y="3193774"/>
              <a:ext cx="1369736" cy="36932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8F5E9D-08B9-4F95-B677-48D9DEEF9688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flipH="1">
              <a:off x="4737784" y="3927535"/>
              <a:ext cx="678862" cy="25112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BDEAE1-9746-4322-B663-36D10751C193}"/>
                </a:ext>
              </a:extLst>
            </p:cNvPr>
            <p:cNvSpPr/>
            <p:nvPr/>
          </p:nvSpPr>
          <p:spPr>
            <a:xfrm>
              <a:off x="4160590" y="4178656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792926-EEA4-423F-973D-0743DCADC786}"/>
                </a:ext>
              </a:extLst>
            </p:cNvPr>
            <p:cNvSpPr/>
            <p:nvPr/>
          </p:nvSpPr>
          <p:spPr>
            <a:xfrm>
              <a:off x="6178739" y="4178656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A&gt;B &amp; B&gt;C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0D53B8-158F-48BD-BE67-8B44E00332D3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5416646" y="3927535"/>
              <a:ext cx="1339287" cy="25112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E4DBC-4966-4CDC-A573-7301A67F3D0B}"/>
                </a:ext>
              </a:extLst>
            </p:cNvPr>
            <p:cNvSpPr/>
            <p:nvPr/>
          </p:nvSpPr>
          <p:spPr>
            <a:xfrm>
              <a:off x="1307604" y="4952630"/>
              <a:ext cx="1318941" cy="3135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A&lt;C &amp; B&gt;C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CB274F-9C13-49D4-84EB-88CFDC4AF165}"/>
                </a:ext>
              </a:extLst>
            </p:cNvPr>
            <p:cNvSpPr/>
            <p:nvPr/>
          </p:nvSpPr>
          <p:spPr>
            <a:xfrm>
              <a:off x="2683697" y="4956602"/>
              <a:ext cx="1278935" cy="324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A&gt;C &amp; A&lt;B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B6ADFD-4636-4111-8C0F-FE3D8BF0969D}"/>
                </a:ext>
              </a:extLst>
            </p:cNvPr>
            <p:cNvSpPr/>
            <p:nvPr/>
          </p:nvSpPr>
          <p:spPr>
            <a:xfrm>
              <a:off x="4149165" y="4961369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A&gt;B &amp; A&lt;C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7D6E36-07E8-4871-8A40-FCA1B644FF7A}"/>
                </a:ext>
              </a:extLst>
            </p:cNvPr>
            <p:cNvSpPr/>
            <p:nvPr/>
          </p:nvSpPr>
          <p:spPr>
            <a:xfrm>
              <a:off x="5592652" y="4965341"/>
              <a:ext cx="1154388" cy="304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A&gt;B &amp; A&gt;C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C78A75-E5E6-48F3-9FE5-28B2702B8868}"/>
                </a:ext>
              </a:extLst>
            </p:cNvPr>
            <p:cNvCxnSpPr>
              <a:cxnSpLocks/>
              <a:stCxn id="12" idx="2"/>
              <a:endCxn id="21" idx="0"/>
            </p:cNvCxnSpPr>
            <p:nvPr/>
          </p:nvCxnSpPr>
          <p:spPr>
            <a:xfrm flipH="1">
              <a:off x="1967075" y="4483458"/>
              <a:ext cx="1361211" cy="4691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5E7E56-41AD-4097-998F-9A0A29592337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3323165" y="4483458"/>
              <a:ext cx="5121" cy="47314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803F1C-1152-4A43-9D52-9DB96B92C61A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flipH="1">
              <a:off x="4726359" y="4483457"/>
              <a:ext cx="11425" cy="47791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1DBF0-9825-4A39-8BB2-150BAFA9C94B}"/>
                </a:ext>
              </a:extLst>
            </p:cNvPr>
            <p:cNvCxnSpPr>
              <a:cxnSpLocks/>
              <a:stCxn id="18" idx="2"/>
              <a:endCxn id="24" idx="0"/>
            </p:cNvCxnSpPr>
            <p:nvPr/>
          </p:nvCxnSpPr>
          <p:spPr>
            <a:xfrm>
              <a:off x="4737784" y="4483457"/>
              <a:ext cx="1432062" cy="4818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D6ADB8-5C27-47B8-AE20-50CC72FC1E70}"/>
                </a:ext>
              </a:extLst>
            </p:cNvPr>
            <p:cNvSpPr/>
            <p:nvPr/>
          </p:nvSpPr>
          <p:spPr>
            <a:xfrm>
              <a:off x="846003" y="4476897"/>
              <a:ext cx="1149267" cy="311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A&lt;B&lt;C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3E63C3-4453-40AA-B821-B767945E2EFE}"/>
                </a:ext>
              </a:extLst>
            </p:cNvPr>
            <p:cNvSpPr/>
            <p:nvPr/>
          </p:nvSpPr>
          <p:spPr>
            <a:xfrm>
              <a:off x="1316335" y="5270841"/>
              <a:ext cx="1295921" cy="29430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A&lt;C&lt;B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D31918-53B8-462D-BCA1-50795C6DC804}"/>
                </a:ext>
              </a:extLst>
            </p:cNvPr>
            <p:cNvSpPr/>
            <p:nvPr/>
          </p:nvSpPr>
          <p:spPr>
            <a:xfrm>
              <a:off x="2684650" y="5281996"/>
              <a:ext cx="1277982" cy="2943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C&lt;A&lt;B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A8052A-0A19-4296-A7A9-CD0F15915CDA}"/>
                </a:ext>
              </a:extLst>
            </p:cNvPr>
            <p:cNvSpPr/>
            <p:nvPr/>
          </p:nvSpPr>
          <p:spPr>
            <a:xfrm>
              <a:off x="4156230" y="5270841"/>
              <a:ext cx="1144460" cy="3135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B&lt;A&lt;C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A609514-C5CE-483A-BF85-21561F9F6907}"/>
                </a:ext>
              </a:extLst>
            </p:cNvPr>
            <p:cNvSpPr/>
            <p:nvPr/>
          </p:nvSpPr>
          <p:spPr>
            <a:xfrm>
              <a:off x="5592652" y="5283553"/>
              <a:ext cx="1144460" cy="3135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B&lt;C&lt;A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51C5F9-E8D1-4F5C-A74A-74B8C6189965}"/>
                </a:ext>
              </a:extLst>
            </p:cNvPr>
            <p:cNvSpPr/>
            <p:nvPr/>
          </p:nvSpPr>
          <p:spPr>
            <a:xfrm>
              <a:off x="6178739" y="4493454"/>
              <a:ext cx="1154388" cy="2805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C&lt;B&lt;A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74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3064</TotalTime>
  <Words>693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Lower bounds for sorting </vt:lpstr>
      <vt:lpstr>Decision Tree</vt:lpstr>
      <vt:lpstr>Decision Tree Example</vt:lpstr>
      <vt:lpstr>Background</vt:lpstr>
      <vt:lpstr>Worst case lower bound</vt:lpstr>
      <vt:lpstr>Corollary 8.2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334</cp:revision>
  <dcterms:created xsi:type="dcterms:W3CDTF">2020-04-04T05:11:36Z</dcterms:created>
  <dcterms:modified xsi:type="dcterms:W3CDTF">2020-05-10T10:23:09Z</dcterms:modified>
</cp:coreProperties>
</file>