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7" r:id="rId2"/>
    <p:sldId id="256" r:id="rId3"/>
    <p:sldId id="283" r:id="rId4"/>
    <p:sldId id="286" r:id="rId5"/>
    <p:sldId id="284" r:id="rId6"/>
    <p:sldId id="292" r:id="rId7"/>
    <p:sldId id="293" r:id="rId8"/>
    <p:sldId id="285" r:id="rId9"/>
    <p:sldId id="288" r:id="rId10"/>
    <p:sldId id="289" r:id="rId11"/>
    <p:sldId id="290" r:id="rId12"/>
    <p:sldId id="291" r:id="rId13"/>
    <p:sldId id="282" r:id="rId14"/>
    <p:sldId id="28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444A8-03B3-45A6-A731-5A1E7D60395D}" type="datetimeFigureOut">
              <a:rPr lang="en-US" smtClean="0"/>
              <a:t>6/5/2020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5A291-46FD-44F5-BD25-B7EFB9AEC3FE}" type="slidenum">
              <a:rPr lang="en-US" smtClean="0"/>
              <a:t>‹#›</a:t>
            </a:fld>
            <a:endParaRPr lang="en-US"/>
          </a:p>
        </p:txBody>
      </p:sp>
    </p:spTree>
    <p:extLst>
      <p:ext uri="{BB962C8B-B14F-4D97-AF65-F5344CB8AC3E}">
        <p14:creationId xmlns:p14="http://schemas.microsoft.com/office/powerpoint/2010/main" val="1745165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D72314-02FA-4CB6-A94F-DF96D2D2E5C1}" type="datetime1">
              <a:rPr lang="en-US" smtClean="0"/>
              <a:t>6/5/2020</a:t>
            </a:fld>
            <a:endParaRPr lang="en-US"/>
          </a:p>
        </p:txBody>
      </p:sp>
      <p:sp>
        <p:nvSpPr>
          <p:cNvPr id="5" name="Footer Placeholder 4"/>
          <p:cNvSpPr>
            <a:spLocks noGrp="1"/>
          </p:cNvSpPr>
          <p:nvPr>
            <p:ph type="ftr" sz="quarter" idx="11"/>
          </p:nvPr>
        </p:nvSpPr>
        <p:spPr/>
        <p:txBody>
          <a:bodyPr/>
          <a:lstStyle/>
          <a:p>
            <a:r>
              <a:rPr lang="en-US"/>
              <a:t>By: Dr. Sajid Iqbal, COMputer EDucation eXplaineD - COMEDXD</a:t>
            </a:r>
          </a:p>
        </p:txBody>
      </p:sp>
      <p:sp>
        <p:nvSpPr>
          <p:cNvPr id="6" name="Slide Number Placeholder 5"/>
          <p:cNvSpPr>
            <a:spLocks noGrp="1"/>
          </p:cNvSpPr>
          <p:nvPr>
            <p:ph type="sldNum" sz="quarter" idx="12"/>
          </p:nvPr>
        </p:nvSpPr>
        <p:spPr/>
        <p:txBody>
          <a:bodyPr/>
          <a:lstStyle/>
          <a:p>
            <a:fld id="{C9330682-99BE-4071-AC2E-0FDA91FFAE9F}" type="slidenum">
              <a:rPr lang="en-US" smtClean="0"/>
              <a:t>‹#›</a:t>
            </a:fld>
            <a:endParaRPr lang="en-US"/>
          </a:p>
        </p:txBody>
      </p:sp>
    </p:spTree>
    <p:extLst>
      <p:ext uri="{BB962C8B-B14F-4D97-AF65-F5344CB8AC3E}">
        <p14:creationId xmlns:p14="http://schemas.microsoft.com/office/powerpoint/2010/main" val="3979963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599DDD5-1B8C-43BA-971D-65166EC8F9BB}" type="datetime1">
              <a:rPr lang="en-US" smtClean="0"/>
              <a:t>6/5/2020</a:t>
            </a:fld>
            <a:endParaRPr lang="en-US"/>
          </a:p>
        </p:txBody>
      </p:sp>
      <p:sp>
        <p:nvSpPr>
          <p:cNvPr id="6" name="Footer Placeholder 5"/>
          <p:cNvSpPr>
            <a:spLocks noGrp="1"/>
          </p:cNvSpPr>
          <p:nvPr>
            <p:ph type="ftr" sz="quarter" idx="11"/>
          </p:nvPr>
        </p:nvSpPr>
        <p:spPr/>
        <p:txBody>
          <a:bodyPr/>
          <a:lstStyle/>
          <a:p>
            <a:r>
              <a:rPr lang="en-US"/>
              <a:t>By: Dr. Sajid Iqbal, COMputer EDucation eXplaineD - COMEDXD</a:t>
            </a:r>
          </a:p>
        </p:txBody>
      </p:sp>
      <p:sp>
        <p:nvSpPr>
          <p:cNvPr id="7" name="Slide Number Placeholder 6"/>
          <p:cNvSpPr>
            <a:spLocks noGrp="1"/>
          </p:cNvSpPr>
          <p:nvPr>
            <p:ph type="sldNum" sz="quarter" idx="12"/>
          </p:nvPr>
        </p:nvSpPr>
        <p:spPr/>
        <p:txBody>
          <a:bodyPr/>
          <a:lstStyle/>
          <a:p>
            <a:fld id="{C9330682-99BE-4071-AC2E-0FDA91FFAE9F}" type="slidenum">
              <a:rPr lang="en-US" smtClean="0"/>
              <a:t>‹#›</a:t>
            </a:fld>
            <a:endParaRPr lang="en-US"/>
          </a:p>
        </p:txBody>
      </p:sp>
    </p:spTree>
    <p:extLst>
      <p:ext uri="{BB962C8B-B14F-4D97-AF65-F5344CB8AC3E}">
        <p14:creationId xmlns:p14="http://schemas.microsoft.com/office/powerpoint/2010/main" val="2815848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6FD3F1E-3240-4EDE-9090-D72EA6B4B9E3}" type="datetime1">
              <a:rPr lang="en-US" smtClean="0"/>
              <a:t>6/5/2020</a:t>
            </a:fld>
            <a:endParaRPr lang="en-US"/>
          </a:p>
        </p:txBody>
      </p:sp>
      <p:sp>
        <p:nvSpPr>
          <p:cNvPr id="5" name="Footer Placeholder 4"/>
          <p:cNvSpPr>
            <a:spLocks noGrp="1"/>
          </p:cNvSpPr>
          <p:nvPr>
            <p:ph type="ftr" sz="quarter" idx="11"/>
          </p:nvPr>
        </p:nvSpPr>
        <p:spPr/>
        <p:txBody>
          <a:bodyPr/>
          <a:lstStyle/>
          <a:p>
            <a:r>
              <a:rPr lang="en-US"/>
              <a:t>By: Dr. Sajid Iqbal, COMputer EDucation eXplaineD - COMEDXD</a:t>
            </a:r>
          </a:p>
        </p:txBody>
      </p:sp>
      <p:sp>
        <p:nvSpPr>
          <p:cNvPr id="6" name="Slide Number Placeholder 5"/>
          <p:cNvSpPr>
            <a:spLocks noGrp="1"/>
          </p:cNvSpPr>
          <p:nvPr>
            <p:ph type="sldNum" sz="quarter" idx="12"/>
          </p:nvPr>
        </p:nvSpPr>
        <p:spPr/>
        <p:txBody>
          <a:bodyPr/>
          <a:lstStyle/>
          <a:p>
            <a:fld id="{C9330682-99BE-4071-AC2E-0FDA91FFAE9F}" type="slidenum">
              <a:rPr lang="en-US" smtClean="0"/>
              <a:t>‹#›</a:t>
            </a:fld>
            <a:endParaRPr lang="en-US"/>
          </a:p>
        </p:txBody>
      </p:sp>
    </p:spTree>
    <p:extLst>
      <p:ext uri="{BB962C8B-B14F-4D97-AF65-F5344CB8AC3E}">
        <p14:creationId xmlns:p14="http://schemas.microsoft.com/office/powerpoint/2010/main" val="2314081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D640B00-FC9D-480C-B79D-008CB7012C6B}" type="datetime1">
              <a:rPr lang="en-US" smtClean="0"/>
              <a:t>6/5/2020</a:t>
            </a:fld>
            <a:endParaRPr lang="en-US"/>
          </a:p>
        </p:txBody>
      </p:sp>
      <p:sp>
        <p:nvSpPr>
          <p:cNvPr id="5" name="Footer Placeholder 4"/>
          <p:cNvSpPr>
            <a:spLocks noGrp="1"/>
          </p:cNvSpPr>
          <p:nvPr>
            <p:ph type="ftr" sz="quarter" idx="11"/>
          </p:nvPr>
        </p:nvSpPr>
        <p:spPr/>
        <p:txBody>
          <a:bodyPr/>
          <a:lstStyle/>
          <a:p>
            <a:r>
              <a:rPr lang="en-US"/>
              <a:t>By: Dr. Sajid Iqbal, COMputer EDucation eXplaineD - COMEDXD</a:t>
            </a:r>
          </a:p>
        </p:txBody>
      </p:sp>
      <p:sp>
        <p:nvSpPr>
          <p:cNvPr id="6" name="Slide Number Placeholder 5"/>
          <p:cNvSpPr>
            <a:spLocks noGrp="1"/>
          </p:cNvSpPr>
          <p:nvPr>
            <p:ph type="sldNum" sz="quarter" idx="12"/>
          </p:nvPr>
        </p:nvSpPr>
        <p:spPr/>
        <p:txBody>
          <a:bodyPr/>
          <a:lstStyle/>
          <a:p>
            <a:fld id="{C9330682-99BE-4071-AC2E-0FDA91FFAE9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46130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2A6290-CDBD-4234-B8E1-A80119314B56}" type="datetime1">
              <a:rPr lang="en-US" smtClean="0"/>
              <a:t>6/5/2020</a:t>
            </a:fld>
            <a:endParaRPr lang="en-US"/>
          </a:p>
        </p:txBody>
      </p:sp>
      <p:sp>
        <p:nvSpPr>
          <p:cNvPr id="5" name="Footer Placeholder 4"/>
          <p:cNvSpPr>
            <a:spLocks noGrp="1"/>
          </p:cNvSpPr>
          <p:nvPr>
            <p:ph type="ftr" sz="quarter" idx="11"/>
          </p:nvPr>
        </p:nvSpPr>
        <p:spPr/>
        <p:txBody>
          <a:bodyPr/>
          <a:lstStyle/>
          <a:p>
            <a:r>
              <a:rPr lang="en-US"/>
              <a:t>By: Dr. Sajid Iqbal, COMputer EDucation eXplaineD - COMEDXD</a:t>
            </a:r>
          </a:p>
        </p:txBody>
      </p:sp>
      <p:sp>
        <p:nvSpPr>
          <p:cNvPr id="6" name="Slide Number Placeholder 5"/>
          <p:cNvSpPr>
            <a:spLocks noGrp="1"/>
          </p:cNvSpPr>
          <p:nvPr>
            <p:ph type="sldNum" sz="quarter" idx="12"/>
          </p:nvPr>
        </p:nvSpPr>
        <p:spPr/>
        <p:txBody>
          <a:bodyPr/>
          <a:lstStyle/>
          <a:p>
            <a:fld id="{C9330682-99BE-4071-AC2E-0FDA91FFAE9F}" type="slidenum">
              <a:rPr lang="en-US" smtClean="0"/>
              <a:t>‹#›</a:t>
            </a:fld>
            <a:endParaRPr lang="en-US"/>
          </a:p>
        </p:txBody>
      </p:sp>
    </p:spTree>
    <p:extLst>
      <p:ext uri="{BB962C8B-B14F-4D97-AF65-F5344CB8AC3E}">
        <p14:creationId xmlns:p14="http://schemas.microsoft.com/office/powerpoint/2010/main" val="1323728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C022AE-BDF2-4684-8AC1-80FE924E7085}" type="datetime1">
              <a:rPr lang="en-US" smtClean="0"/>
              <a:t>6/5/2020</a:t>
            </a:fld>
            <a:endParaRPr lang="en-US"/>
          </a:p>
        </p:txBody>
      </p:sp>
      <p:sp>
        <p:nvSpPr>
          <p:cNvPr id="4" name="Footer Placeholder 4"/>
          <p:cNvSpPr>
            <a:spLocks noGrp="1"/>
          </p:cNvSpPr>
          <p:nvPr>
            <p:ph type="ftr" sz="quarter" idx="11"/>
          </p:nvPr>
        </p:nvSpPr>
        <p:spPr/>
        <p:txBody>
          <a:bodyPr/>
          <a:lstStyle/>
          <a:p>
            <a:r>
              <a:rPr lang="en-US"/>
              <a:t>By: Dr. Sajid Iqbal, COMputer EDucation eXplaineD - COMEDXD</a:t>
            </a:r>
          </a:p>
        </p:txBody>
      </p:sp>
      <p:sp>
        <p:nvSpPr>
          <p:cNvPr id="6" name="Slide Number Placeholder 5"/>
          <p:cNvSpPr>
            <a:spLocks noGrp="1"/>
          </p:cNvSpPr>
          <p:nvPr>
            <p:ph type="sldNum" sz="quarter" idx="12"/>
          </p:nvPr>
        </p:nvSpPr>
        <p:spPr/>
        <p:txBody>
          <a:bodyPr/>
          <a:lstStyle/>
          <a:p>
            <a:fld id="{C9330682-99BE-4071-AC2E-0FDA91FFAE9F}" type="slidenum">
              <a:rPr lang="en-US" smtClean="0"/>
              <a:t>‹#›</a:t>
            </a:fld>
            <a:endParaRPr lang="en-US"/>
          </a:p>
        </p:txBody>
      </p:sp>
    </p:spTree>
    <p:extLst>
      <p:ext uri="{BB962C8B-B14F-4D97-AF65-F5344CB8AC3E}">
        <p14:creationId xmlns:p14="http://schemas.microsoft.com/office/powerpoint/2010/main" val="3517125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97E4E64-D359-41D9-B738-142B208CE172}" type="datetime1">
              <a:rPr lang="en-US" smtClean="0"/>
              <a:t>6/5/2020</a:t>
            </a:fld>
            <a:endParaRPr lang="en-US"/>
          </a:p>
        </p:txBody>
      </p:sp>
      <p:sp>
        <p:nvSpPr>
          <p:cNvPr id="4" name="Footer Placeholder 4"/>
          <p:cNvSpPr>
            <a:spLocks noGrp="1"/>
          </p:cNvSpPr>
          <p:nvPr>
            <p:ph type="ftr" sz="quarter" idx="11"/>
          </p:nvPr>
        </p:nvSpPr>
        <p:spPr/>
        <p:txBody>
          <a:bodyPr/>
          <a:lstStyle/>
          <a:p>
            <a:r>
              <a:rPr lang="en-US"/>
              <a:t>By: Dr. Sajid Iqbal, COMputer EDucation eXplaineD - COMEDXD</a:t>
            </a:r>
          </a:p>
        </p:txBody>
      </p:sp>
      <p:sp>
        <p:nvSpPr>
          <p:cNvPr id="6" name="Slide Number Placeholder 5"/>
          <p:cNvSpPr>
            <a:spLocks noGrp="1"/>
          </p:cNvSpPr>
          <p:nvPr>
            <p:ph type="sldNum" sz="quarter" idx="12"/>
          </p:nvPr>
        </p:nvSpPr>
        <p:spPr/>
        <p:txBody>
          <a:bodyPr/>
          <a:lstStyle/>
          <a:p>
            <a:fld id="{C9330682-99BE-4071-AC2E-0FDA91FFAE9F}" type="slidenum">
              <a:rPr lang="en-US" smtClean="0"/>
              <a:t>‹#›</a:t>
            </a:fld>
            <a:endParaRPr lang="en-US"/>
          </a:p>
        </p:txBody>
      </p:sp>
    </p:spTree>
    <p:extLst>
      <p:ext uri="{BB962C8B-B14F-4D97-AF65-F5344CB8AC3E}">
        <p14:creationId xmlns:p14="http://schemas.microsoft.com/office/powerpoint/2010/main" val="1584770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C12EFD-7BAE-4034-80CD-F2BC399AFA08}" type="datetime1">
              <a:rPr lang="en-US" smtClean="0"/>
              <a:t>6/5/2020</a:t>
            </a:fld>
            <a:endParaRPr lang="en-US"/>
          </a:p>
        </p:txBody>
      </p:sp>
      <p:sp>
        <p:nvSpPr>
          <p:cNvPr id="5" name="Footer Placeholder 4"/>
          <p:cNvSpPr>
            <a:spLocks noGrp="1"/>
          </p:cNvSpPr>
          <p:nvPr>
            <p:ph type="ftr" sz="quarter" idx="11"/>
          </p:nvPr>
        </p:nvSpPr>
        <p:spPr/>
        <p:txBody>
          <a:bodyPr/>
          <a:lstStyle/>
          <a:p>
            <a:r>
              <a:rPr lang="en-US"/>
              <a:t>By: Dr. Sajid Iqbal, COMputer EDucation eXplaineD - COMEDXD</a:t>
            </a:r>
          </a:p>
        </p:txBody>
      </p:sp>
      <p:sp>
        <p:nvSpPr>
          <p:cNvPr id="6" name="Slide Number Placeholder 5"/>
          <p:cNvSpPr>
            <a:spLocks noGrp="1"/>
          </p:cNvSpPr>
          <p:nvPr>
            <p:ph type="sldNum" sz="quarter" idx="12"/>
          </p:nvPr>
        </p:nvSpPr>
        <p:spPr/>
        <p:txBody>
          <a:bodyPr/>
          <a:lstStyle/>
          <a:p>
            <a:fld id="{C9330682-99BE-4071-AC2E-0FDA91FFAE9F}" type="slidenum">
              <a:rPr lang="en-US" smtClean="0"/>
              <a:t>‹#›</a:t>
            </a:fld>
            <a:endParaRPr lang="en-US"/>
          </a:p>
        </p:txBody>
      </p:sp>
    </p:spTree>
    <p:extLst>
      <p:ext uri="{BB962C8B-B14F-4D97-AF65-F5344CB8AC3E}">
        <p14:creationId xmlns:p14="http://schemas.microsoft.com/office/powerpoint/2010/main" val="16995952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63630C-0CFF-4D40-BCB6-D7477B0457AB}" type="datetime1">
              <a:rPr lang="en-US" smtClean="0"/>
              <a:t>6/5/2020</a:t>
            </a:fld>
            <a:endParaRPr lang="en-US"/>
          </a:p>
        </p:txBody>
      </p:sp>
      <p:sp>
        <p:nvSpPr>
          <p:cNvPr id="5" name="Footer Placeholder 4"/>
          <p:cNvSpPr>
            <a:spLocks noGrp="1"/>
          </p:cNvSpPr>
          <p:nvPr>
            <p:ph type="ftr" sz="quarter" idx="11"/>
          </p:nvPr>
        </p:nvSpPr>
        <p:spPr/>
        <p:txBody>
          <a:bodyPr/>
          <a:lstStyle/>
          <a:p>
            <a:r>
              <a:rPr lang="en-US"/>
              <a:t>By: Dr. Sajid Iqbal, COMputer EDucation eXplaineD - COMEDXD</a:t>
            </a:r>
          </a:p>
        </p:txBody>
      </p:sp>
      <p:sp>
        <p:nvSpPr>
          <p:cNvPr id="6" name="Slide Number Placeholder 5"/>
          <p:cNvSpPr>
            <a:spLocks noGrp="1"/>
          </p:cNvSpPr>
          <p:nvPr>
            <p:ph type="sldNum" sz="quarter" idx="12"/>
          </p:nvPr>
        </p:nvSpPr>
        <p:spPr/>
        <p:txBody>
          <a:bodyPr/>
          <a:lstStyle/>
          <a:p>
            <a:fld id="{C9330682-99BE-4071-AC2E-0FDA91FFAE9F}" type="slidenum">
              <a:rPr lang="en-US" smtClean="0"/>
              <a:t>‹#›</a:t>
            </a:fld>
            <a:endParaRPr lang="en-US"/>
          </a:p>
        </p:txBody>
      </p:sp>
    </p:spTree>
    <p:extLst>
      <p:ext uri="{BB962C8B-B14F-4D97-AF65-F5344CB8AC3E}">
        <p14:creationId xmlns:p14="http://schemas.microsoft.com/office/powerpoint/2010/main" val="3635497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a:xfrm>
            <a:off x="11050589" y="6451374"/>
            <a:ext cx="990599" cy="304799"/>
          </a:xfrm>
        </p:spPr>
        <p:txBody>
          <a:bodyPr/>
          <a:lstStyle/>
          <a:p>
            <a:fld id="{4DEF7AF6-CC58-4A80-94AD-FFD085128EFD}" type="datetime1">
              <a:rPr lang="en-US" smtClean="0"/>
              <a:t>6/5/2020</a:t>
            </a:fld>
            <a:endParaRPr lang="en-US"/>
          </a:p>
        </p:txBody>
      </p:sp>
      <p:sp>
        <p:nvSpPr>
          <p:cNvPr id="5" name="Footer Placeholder 4"/>
          <p:cNvSpPr>
            <a:spLocks noGrp="1"/>
          </p:cNvSpPr>
          <p:nvPr>
            <p:ph type="ftr" sz="quarter" idx="11"/>
          </p:nvPr>
        </p:nvSpPr>
        <p:spPr>
          <a:xfrm>
            <a:off x="646111" y="6553199"/>
            <a:ext cx="3859795" cy="304801"/>
          </a:xfrm>
        </p:spPr>
        <p:txBody>
          <a:bodyPr/>
          <a:lstStyle/>
          <a:p>
            <a:r>
              <a:rPr lang="en-US"/>
              <a:t>By: Dr. Sajid Iqbal, COMputer EDucation eXplaineD - COMEDXD</a:t>
            </a:r>
          </a:p>
        </p:txBody>
      </p:sp>
      <p:sp>
        <p:nvSpPr>
          <p:cNvPr id="6" name="Slide Number Placeholder 5"/>
          <p:cNvSpPr>
            <a:spLocks noGrp="1"/>
          </p:cNvSpPr>
          <p:nvPr>
            <p:ph type="sldNum" sz="quarter" idx="12"/>
          </p:nvPr>
        </p:nvSpPr>
        <p:spPr/>
        <p:txBody>
          <a:bodyPr/>
          <a:lstStyle/>
          <a:p>
            <a:fld id="{C9330682-99BE-4071-AC2E-0FDA91FFAE9F}" type="slidenum">
              <a:rPr lang="en-US" smtClean="0"/>
              <a:t>‹#›</a:t>
            </a:fld>
            <a:endParaRPr lang="en-US"/>
          </a:p>
        </p:txBody>
      </p:sp>
    </p:spTree>
    <p:extLst>
      <p:ext uri="{BB962C8B-B14F-4D97-AF65-F5344CB8AC3E}">
        <p14:creationId xmlns:p14="http://schemas.microsoft.com/office/powerpoint/2010/main" val="3628896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2FEAE3-F3B6-4A40-8B03-FF17B2B93329}" type="datetime1">
              <a:rPr lang="en-US" smtClean="0"/>
              <a:t>6/5/2020</a:t>
            </a:fld>
            <a:endParaRPr lang="en-US"/>
          </a:p>
        </p:txBody>
      </p:sp>
      <p:sp>
        <p:nvSpPr>
          <p:cNvPr id="5" name="Footer Placeholder 4"/>
          <p:cNvSpPr>
            <a:spLocks noGrp="1"/>
          </p:cNvSpPr>
          <p:nvPr>
            <p:ph type="ftr" sz="quarter" idx="11"/>
          </p:nvPr>
        </p:nvSpPr>
        <p:spPr/>
        <p:txBody>
          <a:bodyPr/>
          <a:lstStyle/>
          <a:p>
            <a:r>
              <a:rPr lang="en-US"/>
              <a:t>By: Dr. Sajid Iqbal, COMputer EDucation eXplaineD - COMEDXD</a:t>
            </a:r>
          </a:p>
        </p:txBody>
      </p:sp>
      <p:sp>
        <p:nvSpPr>
          <p:cNvPr id="6" name="Slide Number Placeholder 5"/>
          <p:cNvSpPr>
            <a:spLocks noGrp="1"/>
          </p:cNvSpPr>
          <p:nvPr>
            <p:ph type="sldNum" sz="quarter" idx="12"/>
          </p:nvPr>
        </p:nvSpPr>
        <p:spPr/>
        <p:txBody>
          <a:bodyPr/>
          <a:lstStyle/>
          <a:p>
            <a:fld id="{C9330682-99BE-4071-AC2E-0FDA91FFAE9F}" type="slidenum">
              <a:rPr lang="en-US" smtClean="0"/>
              <a:t>‹#›</a:t>
            </a:fld>
            <a:endParaRPr lang="en-US"/>
          </a:p>
        </p:txBody>
      </p:sp>
    </p:spTree>
    <p:extLst>
      <p:ext uri="{BB962C8B-B14F-4D97-AF65-F5344CB8AC3E}">
        <p14:creationId xmlns:p14="http://schemas.microsoft.com/office/powerpoint/2010/main" val="332705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5DC380-F120-470D-BBAE-5F30A05DE56F}" type="datetime1">
              <a:rPr lang="en-US" smtClean="0"/>
              <a:t>6/5/2020</a:t>
            </a:fld>
            <a:endParaRPr lang="en-US"/>
          </a:p>
        </p:txBody>
      </p:sp>
      <p:sp>
        <p:nvSpPr>
          <p:cNvPr id="6" name="Footer Placeholder 5"/>
          <p:cNvSpPr>
            <a:spLocks noGrp="1"/>
          </p:cNvSpPr>
          <p:nvPr>
            <p:ph type="ftr" sz="quarter" idx="11"/>
          </p:nvPr>
        </p:nvSpPr>
        <p:spPr/>
        <p:txBody>
          <a:bodyPr/>
          <a:lstStyle/>
          <a:p>
            <a:r>
              <a:rPr lang="en-US"/>
              <a:t>By: Dr. Sajid Iqbal, COMputer EDucation eXplaineD - COMEDXD</a:t>
            </a:r>
          </a:p>
        </p:txBody>
      </p:sp>
      <p:sp>
        <p:nvSpPr>
          <p:cNvPr id="7" name="Slide Number Placeholder 6"/>
          <p:cNvSpPr>
            <a:spLocks noGrp="1"/>
          </p:cNvSpPr>
          <p:nvPr>
            <p:ph type="sldNum" sz="quarter" idx="12"/>
          </p:nvPr>
        </p:nvSpPr>
        <p:spPr/>
        <p:txBody>
          <a:bodyPr/>
          <a:lstStyle/>
          <a:p>
            <a:fld id="{C9330682-99BE-4071-AC2E-0FDA91FFAE9F}" type="slidenum">
              <a:rPr lang="en-US" smtClean="0"/>
              <a:t>‹#›</a:t>
            </a:fld>
            <a:endParaRPr lang="en-US"/>
          </a:p>
        </p:txBody>
      </p:sp>
    </p:spTree>
    <p:extLst>
      <p:ext uri="{BB962C8B-B14F-4D97-AF65-F5344CB8AC3E}">
        <p14:creationId xmlns:p14="http://schemas.microsoft.com/office/powerpoint/2010/main" val="2998877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8D9066-CBE4-440F-B9DC-6345AE02830B}" type="datetime1">
              <a:rPr lang="en-US" smtClean="0"/>
              <a:t>6/5/2020</a:t>
            </a:fld>
            <a:endParaRPr lang="en-US"/>
          </a:p>
        </p:txBody>
      </p:sp>
      <p:sp>
        <p:nvSpPr>
          <p:cNvPr id="8" name="Footer Placeholder 7"/>
          <p:cNvSpPr>
            <a:spLocks noGrp="1"/>
          </p:cNvSpPr>
          <p:nvPr>
            <p:ph type="ftr" sz="quarter" idx="11"/>
          </p:nvPr>
        </p:nvSpPr>
        <p:spPr/>
        <p:txBody>
          <a:bodyPr/>
          <a:lstStyle/>
          <a:p>
            <a:r>
              <a:rPr lang="en-US"/>
              <a:t>By: Dr. Sajid Iqbal, COMputer EDucation eXplaineD - COMEDXD</a:t>
            </a:r>
          </a:p>
        </p:txBody>
      </p:sp>
      <p:sp>
        <p:nvSpPr>
          <p:cNvPr id="9" name="Slide Number Placeholder 8"/>
          <p:cNvSpPr>
            <a:spLocks noGrp="1"/>
          </p:cNvSpPr>
          <p:nvPr>
            <p:ph type="sldNum" sz="quarter" idx="12"/>
          </p:nvPr>
        </p:nvSpPr>
        <p:spPr/>
        <p:txBody>
          <a:bodyPr/>
          <a:lstStyle/>
          <a:p>
            <a:fld id="{C9330682-99BE-4071-AC2E-0FDA91FFAE9F}" type="slidenum">
              <a:rPr lang="en-US" smtClean="0"/>
              <a:t>‹#›</a:t>
            </a:fld>
            <a:endParaRPr lang="en-US"/>
          </a:p>
        </p:txBody>
      </p:sp>
    </p:spTree>
    <p:extLst>
      <p:ext uri="{BB962C8B-B14F-4D97-AF65-F5344CB8AC3E}">
        <p14:creationId xmlns:p14="http://schemas.microsoft.com/office/powerpoint/2010/main" val="1214205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1DB3C02-6FFD-43F9-9560-33938EC78559}" type="datetime1">
              <a:rPr lang="en-US" smtClean="0"/>
              <a:t>6/5/2020</a:t>
            </a:fld>
            <a:endParaRPr lang="en-US"/>
          </a:p>
        </p:txBody>
      </p:sp>
      <p:sp>
        <p:nvSpPr>
          <p:cNvPr id="5" name="Footer Placeholder 3"/>
          <p:cNvSpPr>
            <a:spLocks noGrp="1"/>
          </p:cNvSpPr>
          <p:nvPr>
            <p:ph type="ftr" sz="quarter" idx="11"/>
          </p:nvPr>
        </p:nvSpPr>
        <p:spPr/>
        <p:txBody>
          <a:bodyPr/>
          <a:lstStyle/>
          <a:p>
            <a:r>
              <a:rPr lang="en-US"/>
              <a:t>By: Dr. Sajid Iqbal, COMputer EDucation eXplaineD - COMEDXD</a:t>
            </a:r>
          </a:p>
        </p:txBody>
      </p:sp>
      <p:sp>
        <p:nvSpPr>
          <p:cNvPr id="6" name="Slide Number Placeholder 4"/>
          <p:cNvSpPr>
            <a:spLocks noGrp="1"/>
          </p:cNvSpPr>
          <p:nvPr>
            <p:ph type="sldNum" sz="quarter" idx="12"/>
          </p:nvPr>
        </p:nvSpPr>
        <p:spPr/>
        <p:txBody>
          <a:bodyPr/>
          <a:lstStyle/>
          <a:p>
            <a:fld id="{C9330682-99BE-4071-AC2E-0FDA91FFAE9F}" type="slidenum">
              <a:rPr lang="en-US" smtClean="0"/>
              <a:t>‹#›</a:t>
            </a:fld>
            <a:endParaRPr lang="en-US"/>
          </a:p>
        </p:txBody>
      </p:sp>
    </p:spTree>
    <p:extLst>
      <p:ext uri="{BB962C8B-B14F-4D97-AF65-F5344CB8AC3E}">
        <p14:creationId xmlns:p14="http://schemas.microsoft.com/office/powerpoint/2010/main" val="4074001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647F420-AAA8-440C-863B-BD3B2EBEFAF8}" type="datetime1">
              <a:rPr lang="en-US" smtClean="0"/>
              <a:t>6/5/2020</a:t>
            </a:fld>
            <a:endParaRPr lang="en-US"/>
          </a:p>
        </p:txBody>
      </p:sp>
      <p:sp>
        <p:nvSpPr>
          <p:cNvPr id="5" name="Footer Placeholder 2"/>
          <p:cNvSpPr>
            <a:spLocks noGrp="1"/>
          </p:cNvSpPr>
          <p:nvPr>
            <p:ph type="ftr" sz="quarter" idx="11"/>
          </p:nvPr>
        </p:nvSpPr>
        <p:spPr/>
        <p:txBody>
          <a:bodyPr/>
          <a:lstStyle/>
          <a:p>
            <a:r>
              <a:rPr lang="en-US"/>
              <a:t>By: Dr. Sajid Iqbal, COMputer EDucation eXplaineD - COMEDXD</a:t>
            </a:r>
          </a:p>
        </p:txBody>
      </p:sp>
      <p:sp>
        <p:nvSpPr>
          <p:cNvPr id="6" name="Slide Number Placeholder 3"/>
          <p:cNvSpPr>
            <a:spLocks noGrp="1"/>
          </p:cNvSpPr>
          <p:nvPr>
            <p:ph type="sldNum" sz="quarter" idx="12"/>
          </p:nvPr>
        </p:nvSpPr>
        <p:spPr/>
        <p:txBody>
          <a:bodyPr/>
          <a:lstStyle/>
          <a:p>
            <a:fld id="{C9330682-99BE-4071-AC2E-0FDA91FFAE9F}" type="slidenum">
              <a:rPr lang="en-US" smtClean="0"/>
              <a:t>‹#›</a:t>
            </a:fld>
            <a:endParaRPr lang="en-US"/>
          </a:p>
        </p:txBody>
      </p:sp>
    </p:spTree>
    <p:extLst>
      <p:ext uri="{BB962C8B-B14F-4D97-AF65-F5344CB8AC3E}">
        <p14:creationId xmlns:p14="http://schemas.microsoft.com/office/powerpoint/2010/main" val="3636226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948C3EE4-C7D0-4173-B4F6-6C117310BF2C}" type="datetime1">
              <a:rPr lang="en-US" smtClean="0"/>
              <a:t>6/5/2020</a:t>
            </a:fld>
            <a:endParaRPr lang="en-US"/>
          </a:p>
        </p:txBody>
      </p:sp>
      <p:sp>
        <p:nvSpPr>
          <p:cNvPr id="5" name="Footer Placeholder 5"/>
          <p:cNvSpPr>
            <a:spLocks noGrp="1"/>
          </p:cNvSpPr>
          <p:nvPr>
            <p:ph type="ftr" sz="quarter" idx="11"/>
          </p:nvPr>
        </p:nvSpPr>
        <p:spPr/>
        <p:txBody>
          <a:bodyPr/>
          <a:lstStyle/>
          <a:p>
            <a:r>
              <a:rPr lang="en-US"/>
              <a:t>By: Dr. Sajid Iqbal, COMputer EDucation eXplaineD - COMEDXD</a:t>
            </a:r>
          </a:p>
        </p:txBody>
      </p:sp>
      <p:sp>
        <p:nvSpPr>
          <p:cNvPr id="6" name="Slide Number Placeholder 6"/>
          <p:cNvSpPr>
            <a:spLocks noGrp="1"/>
          </p:cNvSpPr>
          <p:nvPr>
            <p:ph type="sldNum" sz="quarter" idx="12"/>
          </p:nvPr>
        </p:nvSpPr>
        <p:spPr/>
        <p:txBody>
          <a:bodyPr/>
          <a:lstStyle/>
          <a:p>
            <a:fld id="{C9330682-99BE-4071-AC2E-0FDA91FFAE9F}" type="slidenum">
              <a:rPr lang="en-US" smtClean="0"/>
              <a:t>‹#›</a:t>
            </a:fld>
            <a:endParaRPr lang="en-US"/>
          </a:p>
        </p:txBody>
      </p:sp>
    </p:spTree>
    <p:extLst>
      <p:ext uri="{BB962C8B-B14F-4D97-AF65-F5344CB8AC3E}">
        <p14:creationId xmlns:p14="http://schemas.microsoft.com/office/powerpoint/2010/main" val="3685108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98C0F31-E3F9-4BEA-A69E-C721FF000506}" type="datetime1">
              <a:rPr lang="en-US" smtClean="0"/>
              <a:t>6/5/2020</a:t>
            </a:fld>
            <a:endParaRPr lang="en-US"/>
          </a:p>
        </p:txBody>
      </p:sp>
      <p:sp>
        <p:nvSpPr>
          <p:cNvPr id="6" name="Footer Placeholder 5"/>
          <p:cNvSpPr>
            <a:spLocks noGrp="1"/>
          </p:cNvSpPr>
          <p:nvPr>
            <p:ph type="ftr" sz="quarter" idx="11"/>
          </p:nvPr>
        </p:nvSpPr>
        <p:spPr/>
        <p:txBody>
          <a:bodyPr/>
          <a:lstStyle/>
          <a:p>
            <a:r>
              <a:rPr lang="en-US"/>
              <a:t>By: Dr. Sajid Iqbal, COMputer EDucation eXplaineD - COMEDXD</a:t>
            </a:r>
          </a:p>
        </p:txBody>
      </p:sp>
      <p:sp>
        <p:nvSpPr>
          <p:cNvPr id="7" name="Slide Number Placeholder 6"/>
          <p:cNvSpPr>
            <a:spLocks noGrp="1"/>
          </p:cNvSpPr>
          <p:nvPr>
            <p:ph type="sldNum" sz="quarter" idx="12"/>
          </p:nvPr>
        </p:nvSpPr>
        <p:spPr/>
        <p:txBody>
          <a:bodyPr/>
          <a:lstStyle/>
          <a:p>
            <a:fld id="{C9330682-99BE-4071-AC2E-0FDA91FFAE9F}" type="slidenum">
              <a:rPr lang="en-US" smtClean="0"/>
              <a:t>‹#›</a:t>
            </a:fld>
            <a:endParaRPr lang="en-US"/>
          </a:p>
        </p:txBody>
      </p:sp>
    </p:spTree>
    <p:extLst>
      <p:ext uri="{BB962C8B-B14F-4D97-AF65-F5344CB8AC3E}">
        <p14:creationId xmlns:p14="http://schemas.microsoft.com/office/powerpoint/2010/main" val="2820620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CD328AA-2BE7-45C1-B68D-A3314E05F087}" type="datetime1">
              <a:rPr lang="en-US" smtClean="0"/>
              <a:t>6/5/2020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By: Dr. Sajid Iqbal, COMputer EDucation eXplaineD - COMEDXD</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9330682-99BE-4071-AC2E-0FDA91FFAE9F}" type="slidenum">
              <a:rPr lang="en-US" smtClean="0"/>
              <a:t>‹#›</a:t>
            </a:fld>
            <a:endParaRPr lang="en-US"/>
          </a:p>
        </p:txBody>
      </p:sp>
    </p:spTree>
    <p:extLst>
      <p:ext uri="{BB962C8B-B14F-4D97-AF65-F5344CB8AC3E}">
        <p14:creationId xmlns:p14="http://schemas.microsoft.com/office/powerpoint/2010/main" val="1715099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10.xml"/><Relationship Id="rId4" Type="http://schemas.openxmlformats.org/officeDocument/2006/relationships/hyperlink" Target="https://mitpress.mit.edu/books/introduction-algorithms-third-edition"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mailto:sajidiqbal.pk@gmail.com" TargetMode="Externa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519624-B7BD-46AC-9071-DBAA48D4C8A3}"/>
              </a:ext>
            </a:extLst>
          </p:cNvPr>
          <p:cNvSpPr>
            <a:spLocks noGrp="1"/>
          </p:cNvSpPr>
          <p:nvPr>
            <p:ph type="title"/>
          </p:nvPr>
        </p:nvSpPr>
        <p:spPr/>
        <p:txBody>
          <a:bodyPr/>
          <a:lstStyle/>
          <a:p>
            <a:r>
              <a:rPr lang="en-US" dirty="0"/>
              <a:t>Design and Analysis of Algorithms</a:t>
            </a:r>
          </a:p>
        </p:txBody>
      </p:sp>
      <p:sp>
        <p:nvSpPr>
          <p:cNvPr id="6" name="Text Placeholder 5">
            <a:extLst>
              <a:ext uri="{FF2B5EF4-FFF2-40B4-BE49-F238E27FC236}">
                <a16:creationId xmlns:a16="http://schemas.microsoft.com/office/drawing/2014/main" id="{8F4FD36D-B691-4FA2-B422-FA5E7C0F4A70}"/>
              </a:ext>
            </a:extLst>
          </p:cNvPr>
          <p:cNvSpPr>
            <a:spLocks noGrp="1"/>
          </p:cNvSpPr>
          <p:nvPr>
            <p:ph type="body" sz="half" idx="2"/>
          </p:nvPr>
        </p:nvSpPr>
        <p:spPr/>
        <p:txBody>
          <a:bodyPr>
            <a:normAutofit fontScale="77500" lnSpcReduction="20000"/>
          </a:bodyPr>
          <a:lstStyle/>
          <a:p>
            <a:r>
              <a:rPr lang="en-US" dirty="0"/>
              <a:t>Reference Book</a:t>
            </a:r>
          </a:p>
          <a:p>
            <a:pPr algn="ctr"/>
            <a:r>
              <a:rPr lang="en-US" sz="1600" dirty="0"/>
              <a:t>Introduction to Algorithms 3</a:t>
            </a:r>
            <a:r>
              <a:rPr lang="en-US" sz="1600" baseline="30000" dirty="0"/>
              <a:t>rd</a:t>
            </a:r>
            <a:r>
              <a:rPr lang="en-US" sz="1600" dirty="0"/>
              <a:t> Edition By Thomas H. </a:t>
            </a:r>
            <a:r>
              <a:rPr lang="en-US" sz="1600" dirty="0" err="1"/>
              <a:t>Cormen</a:t>
            </a:r>
            <a:r>
              <a:rPr lang="en-US" sz="1600" dirty="0"/>
              <a:t> et. al.</a:t>
            </a:r>
          </a:p>
        </p:txBody>
      </p:sp>
      <p:pic>
        <p:nvPicPr>
          <p:cNvPr id="8" name="Picture 7">
            <a:extLst>
              <a:ext uri="{FF2B5EF4-FFF2-40B4-BE49-F238E27FC236}">
                <a16:creationId xmlns:a16="http://schemas.microsoft.com/office/drawing/2014/main" id="{6E654134-DFDA-455C-BD07-3B6ABC79A715}"/>
              </a:ext>
            </a:extLst>
          </p:cNvPr>
          <p:cNvPicPr>
            <a:picLocks noChangeAspect="1"/>
          </p:cNvPicPr>
          <p:nvPr/>
        </p:nvPicPr>
        <p:blipFill>
          <a:blip r:embed="rId2"/>
          <a:stretch>
            <a:fillRect/>
          </a:stretch>
        </p:blipFill>
        <p:spPr>
          <a:xfrm>
            <a:off x="9043927" y="3223591"/>
            <a:ext cx="3148073" cy="3538330"/>
          </a:xfrm>
          <a:prstGeom prst="rect">
            <a:avLst/>
          </a:prstGeom>
        </p:spPr>
      </p:pic>
      <p:pic>
        <p:nvPicPr>
          <p:cNvPr id="12" name="Picture 11">
            <a:extLst>
              <a:ext uri="{FF2B5EF4-FFF2-40B4-BE49-F238E27FC236}">
                <a16:creationId xmlns:a16="http://schemas.microsoft.com/office/drawing/2014/main" id="{4246996C-EC79-48A9-9B74-22C7E4E3CE85}"/>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88156" y="808288"/>
            <a:ext cx="2638425" cy="29432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3" name="TextBox 12">
            <a:extLst>
              <a:ext uri="{FF2B5EF4-FFF2-40B4-BE49-F238E27FC236}">
                <a16:creationId xmlns:a16="http://schemas.microsoft.com/office/drawing/2014/main" id="{6A072F07-BA98-479E-AC44-A42C07BA019B}"/>
              </a:ext>
            </a:extLst>
          </p:cNvPr>
          <p:cNvSpPr txBox="1"/>
          <p:nvPr/>
        </p:nvSpPr>
        <p:spPr>
          <a:xfrm>
            <a:off x="4611506" y="6295413"/>
            <a:ext cx="1391728" cy="369332"/>
          </a:xfrm>
          <a:prstGeom prst="rect">
            <a:avLst/>
          </a:prstGeom>
          <a:noFill/>
        </p:spPr>
        <p:txBody>
          <a:bodyPr wrap="none" rtlCol="0">
            <a:spAutoFit/>
          </a:bodyPr>
          <a:lstStyle/>
          <a:p>
            <a:r>
              <a:rPr lang="en-US" dirty="0"/>
              <a:t>COMEDXD</a:t>
            </a:r>
          </a:p>
        </p:txBody>
      </p:sp>
      <p:sp>
        <p:nvSpPr>
          <p:cNvPr id="14" name="TextBox 13">
            <a:extLst>
              <a:ext uri="{FF2B5EF4-FFF2-40B4-BE49-F238E27FC236}">
                <a16:creationId xmlns:a16="http://schemas.microsoft.com/office/drawing/2014/main" id="{A9F94388-C7DE-4696-A53C-B9AFFBB4BC6D}"/>
              </a:ext>
            </a:extLst>
          </p:cNvPr>
          <p:cNvSpPr txBox="1"/>
          <p:nvPr/>
        </p:nvSpPr>
        <p:spPr>
          <a:xfrm>
            <a:off x="3809318" y="4080544"/>
            <a:ext cx="3148073" cy="646331"/>
          </a:xfrm>
          <a:prstGeom prst="rect">
            <a:avLst/>
          </a:prstGeom>
          <a:noFill/>
        </p:spPr>
        <p:txBody>
          <a:bodyPr wrap="square" rtlCol="0">
            <a:spAutoFit/>
          </a:bodyPr>
          <a:lstStyle/>
          <a:p>
            <a:pPr algn="ctr"/>
            <a:r>
              <a:rPr lang="en-US" b="1" dirty="0"/>
              <a:t>Dr. Sajid Iqbal</a:t>
            </a:r>
          </a:p>
          <a:p>
            <a:pPr algn="ctr"/>
            <a:r>
              <a:rPr lang="en-US" dirty="0">
                <a:solidFill>
                  <a:srgbClr val="FFFF00"/>
                </a:solidFill>
              </a:rPr>
              <a:t>sajidiqbal.pk@gmail.com</a:t>
            </a:r>
          </a:p>
        </p:txBody>
      </p:sp>
      <p:sp>
        <p:nvSpPr>
          <p:cNvPr id="15" name="Footer Placeholder 14">
            <a:extLst>
              <a:ext uri="{FF2B5EF4-FFF2-40B4-BE49-F238E27FC236}">
                <a16:creationId xmlns:a16="http://schemas.microsoft.com/office/drawing/2014/main" id="{E13E5057-F281-4C4E-B5DA-99BAA3FD19FD}"/>
              </a:ext>
            </a:extLst>
          </p:cNvPr>
          <p:cNvSpPr>
            <a:spLocks noGrp="1"/>
          </p:cNvSpPr>
          <p:nvPr>
            <p:ph type="ftr" sz="quarter" idx="11"/>
          </p:nvPr>
        </p:nvSpPr>
        <p:spPr/>
        <p:txBody>
          <a:bodyPr/>
          <a:lstStyle/>
          <a:p>
            <a:r>
              <a:rPr lang="en-US"/>
              <a:t>By: Dr. Sajid Iqbal, COMputer EDucation eXplaineD - COMEDXD</a:t>
            </a:r>
          </a:p>
        </p:txBody>
      </p:sp>
      <p:sp>
        <p:nvSpPr>
          <p:cNvPr id="16" name="Slide Number Placeholder 15">
            <a:extLst>
              <a:ext uri="{FF2B5EF4-FFF2-40B4-BE49-F238E27FC236}">
                <a16:creationId xmlns:a16="http://schemas.microsoft.com/office/drawing/2014/main" id="{CC8FEFEA-8FBC-4BBD-80F0-8D6E0BDEE7D6}"/>
              </a:ext>
            </a:extLst>
          </p:cNvPr>
          <p:cNvSpPr>
            <a:spLocks noGrp="1"/>
          </p:cNvSpPr>
          <p:nvPr>
            <p:ph type="sldNum" sz="quarter" idx="12"/>
          </p:nvPr>
        </p:nvSpPr>
        <p:spPr/>
        <p:txBody>
          <a:bodyPr/>
          <a:lstStyle/>
          <a:p>
            <a:fld id="{C9330682-99BE-4071-AC2E-0FDA91FFAE9F}" type="slidenum">
              <a:rPr lang="en-US" smtClean="0"/>
              <a:t>1</a:t>
            </a:fld>
            <a:endParaRPr lang="en-US"/>
          </a:p>
        </p:txBody>
      </p:sp>
      <p:sp>
        <p:nvSpPr>
          <p:cNvPr id="17" name="Rectangle 16">
            <a:extLst>
              <a:ext uri="{FF2B5EF4-FFF2-40B4-BE49-F238E27FC236}">
                <a16:creationId xmlns:a16="http://schemas.microsoft.com/office/drawing/2014/main" id="{0251B675-2BC7-490E-B365-424920AA6236}"/>
              </a:ext>
            </a:extLst>
          </p:cNvPr>
          <p:cNvSpPr/>
          <p:nvPr/>
        </p:nvSpPr>
        <p:spPr>
          <a:xfrm>
            <a:off x="1172691" y="5893559"/>
            <a:ext cx="8269357" cy="369332"/>
          </a:xfrm>
          <a:prstGeom prst="rect">
            <a:avLst/>
          </a:prstGeom>
        </p:spPr>
        <p:txBody>
          <a:bodyPr wrap="square">
            <a:spAutoFit/>
          </a:bodyPr>
          <a:lstStyle/>
          <a:p>
            <a:r>
              <a:rPr lang="en-US" dirty="0">
                <a:solidFill>
                  <a:srgbClr val="FFC000"/>
                </a:solidFill>
                <a:hlinkClick r:id="rId4">
                  <a:extLst>
                    <a:ext uri="{A12FA001-AC4F-418D-AE19-62706E023703}">
                      <ahyp:hlinkClr xmlns:ahyp="http://schemas.microsoft.com/office/drawing/2018/hyperlinkcolor" val="tx"/>
                    </a:ext>
                  </a:extLst>
                </a:hlinkClick>
              </a:rPr>
              <a:t>https://mitpress.mit.edu/books/introduction-algorithms-third-edition</a:t>
            </a:r>
            <a:endParaRPr lang="en-US" dirty="0">
              <a:solidFill>
                <a:srgbClr val="FFC000"/>
              </a:solidFill>
            </a:endParaRPr>
          </a:p>
        </p:txBody>
      </p:sp>
    </p:spTree>
    <p:extLst>
      <p:ext uri="{BB962C8B-B14F-4D97-AF65-F5344CB8AC3E}">
        <p14:creationId xmlns:p14="http://schemas.microsoft.com/office/powerpoint/2010/main" val="3588902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9DE9D-2816-4E50-9F0B-EC1B70670CE4}"/>
              </a:ext>
            </a:extLst>
          </p:cNvPr>
          <p:cNvSpPr>
            <a:spLocks noGrp="1"/>
          </p:cNvSpPr>
          <p:nvPr>
            <p:ph type="title"/>
          </p:nvPr>
        </p:nvSpPr>
        <p:spPr/>
        <p:txBody>
          <a:bodyPr/>
          <a:lstStyle/>
          <a:p>
            <a:r>
              <a:rPr lang="en-US" dirty="0"/>
              <a:t>Stable Sort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9B3490-09A9-4359-ADE1-2E3785785198}"/>
                  </a:ext>
                </a:extLst>
              </p:cNvPr>
              <p:cNvSpPr>
                <a:spLocks noGrp="1"/>
              </p:cNvSpPr>
              <p:nvPr>
                <p:ph idx="1"/>
              </p:nvPr>
            </p:nvSpPr>
            <p:spPr>
              <a:xfrm>
                <a:off x="1103312" y="1328738"/>
                <a:ext cx="8946541" cy="4919661"/>
              </a:xfrm>
            </p:spPr>
            <p:txBody>
              <a:bodyPr/>
              <a:lstStyle/>
              <a:p>
                <a:r>
                  <a:rPr lang="en-US" dirty="0"/>
                  <a:t>Stability is important when we have key value pairs with possible duplicate keys</a:t>
                </a:r>
              </a:p>
              <a:p>
                <a:r>
                  <a:rPr lang="en-US" dirty="0"/>
                  <a:t>A sorting algorithm is said to be stable if two objects with equal keys appear in the same order in sorted output as they appear in the input array to be sorted</a:t>
                </a:r>
              </a:p>
              <a:p>
                <a:pPr lvl="1"/>
                <a:r>
                  <a:rPr lang="en-US" dirty="0"/>
                  <a:t>If </a:t>
                </a:r>
                <a14:m>
                  <m:oMath xmlns:m="http://schemas.openxmlformats.org/officeDocument/2006/math">
                    <m:r>
                      <a:rPr lang="en-US" b="1" i="1" dirty="0" smtClean="0">
                        <a:solidFill>
                          <a:srgbClr val="FFFF00"/>
                        </a:solidFill>
                        <a:latin typeface="Cambria Math" panose="02040503050406030204" pitchFamily="18" charset="0"/>
                      </a:rPr>
                      <m:t>𝒊</m:t>
                    </m:r>
                    <m:r>
                      <a:rPr lang="en-US" b="1" i="1" dirty="0" smtClean="0">
                        <a:solidFill>
                          <a:srgbClr val="FFFF00"/>
                        </a:solidFill>
                        <a:latin typeface="Cambria Math" panose="02040503050406030204" pitchFamily="18" charset="0"/>
                      </a:rPr>
                      <m:t>&lt;</m:t>
                    </m:r>
                    <m:r>
                      <a:rPr lang="en-US" b="1" i="1" dirty="0" smtClean="0">
                        <a:solidFill>
                          <a:srgbClr val="FFFF00"/>
                        </a:solidFill>
                        <a:latin typeface="Cambria Math" panose="02040503050406030204" pitchFamily="18" charset="0"/>
                      </a:rPr>
                      <m:t>𝒋</m:t>
                    </m:r>
                  </m:oMath>
                </a14:m>
                <a:r>
                  <a:rPr lang="en-US" dirty="0"/>
                  <a:t> and </a:t>
                </a:r>
                <a14:m>
                  <m:oMath xmlns:m="http://schemas.openxmlformats.org/officeDocument/2006/math">
                    <m:r>
                      <a:rPr lang="en-US" b="1" i="1" dirty="0" smtClean="0">
                        <a:solidFill>
                          <a:srgbClr val="FFFF00"/>
                        </a:solidFill>
                        <a:latin typeface="Cambria Math" panose="02040503050406030204" pitchFamily="18" charset="0"/>
                      </a:rPr>
                      <m:t>𝑨</m:t>
                    </m:r>
                    <m:r>
                      <a:rPr lang="en-US" b="1" i="1" dirty="0" smtClean="0">
                        <a:solidFill>
                          <a:srgbClr val="FFFF00"/>
                        </a:solidFill>
                        <a:latin typeface="Cambria Math" panose="02040503050406030204" pitchFamily="18" charset="0"/>
                      </a:rPr>
                      <m:t>[</m:t>
                    </m:r>
                    <m:r>
                      <a:rPr lang="en-US" b="1" i="1" dirty="0" err="1" smtClean="0">
                        <a:solidFill>
                          <a:srgbClr val="FFFF00"/>
                        </a:solidFill>
                        <a:latin typeface="Cambria Math" panose="02040503050406030204" pitchFamily="18" charset="0"/>
                      </a:rPr>
                      <m:t>𝒊</m:t>
                    </m:r>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𝑨</m:t>
                    </m:r>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𝒋</m:t>
                    </m:r>
                    <m:r>
                      <a:rPr lang="en-US" b="1" i="1" dirty="0" smtClean="0">
                        <a:solidFill>
                          <a:srgbClr val="FFFF00"/>
                        </a:solidFill>
                        <a:latin typeface="Cambria Math" panose="02040503050406030204" pitchFamily="18" charset="0"/>
                      </a:rPr>
                      <m:t>] </m:t>
                    </m:r>
                  </m:oMath>
                </a14:m>
                <a:r>
                  <a:rPr lang="en-US" dirty="0"/>
                  <a:t>then in output array for </a:t>
                </a:r>
                <a14:m>
                  <m:oMath xmlns:m="http://schemas.openxmlformats.org/officeDocument/2006/math">
                    <m:r>
                      <a:rPr lang="en-US" b="1" i="1" dirty="0" smtClean="0">
                        <a:solidFill>
                          <a:srgbClr val="FFFF00"/>
                        </a:solidFill>
                        <a:latin typeface="Cambria Math" panose="02040503050406030204" pitchFamily="18" charset="0"/>
                      </a:rPr>
                      <m:t>𝒊</m:t>
                    </m:r>
                    <m:r>
                      <a:rPr lang="en-US" b="1" i="1" dirty="0" smtClean="0">
                        <a:solidFill>
                          <a:srgbClr val="FFFF00"/>
                        </a:solidFill>
                        <a:latin typeface="Cambria Math" panose="02040503050406030204" pitchFamily="18" charset="0"/>
                      </a:rPr>
                      <m:t>&lt;</m:t>
                    </m:r>
                    <m:r>
                      <a:rPr lang="en-US" b="1" i="1" dirty="0" smtClean="0">
                        <a:solidFill>
                          <a:srgbClr val="FFFF00"/>
                        </a:solidFill>
                        <a:latin typeface="Cambria Math" panose="02040503050406030204" pitchFamily="18" charset="0"/>
                      </a:rPr>
                      <m:t>𝒋</m:t>
                    </m:r>
                    <m:r>
                      <a:rPr lang="en-US" b="1" i="1" dirty="0" smtClean="0">
                        <a:solidFill>
                          <a:srgbClr val="FFFF00"/>
                        </a:solidFill>
                        <a:latin typeface="Cambria Math" panose="02040503050406030204" pitchFamily="18" charset="0"/>
                      </a:rPr>
                      <m:t>, </m:t>
                    </m:r>
                    <m:r>
                      <a:rPr lang="en-US" b="1" i="1" dirty="0" smtClean="0">
                        <a:solidFill>
                          <a:srgbClr val="FFFF00"/>
                        </a:solidFill>
                        <a:latin typeface="Cambria Math" panose="02040503050406030204" pitchFamily="18" charset="0"/>
                      </a:rPr>
                      <m:t>𝑩</m:t>
                    </m:r>
                    <m:r>
                      <a:rPr lang="en-US" b="1" i="1" dirty="0" smtClean="0">
                        <a:solidFill>
                          <a:srgbClr val="FFFF00"/>
                        </a:solidFill>
                        <a:latin typeface="Cambria Math" panose="02040503050406030204" pitchFamily="18" charset="0"/>
                      </a:rPr>
                      <m:t>[</m:t>
                    </m:r>
                    <m:r>
                      <a:rPr lang="en-US" b="1" i="1" dirty="0" err="1" smtClean="0">
                        <a:solidFill>
                          <a:srgbClr val="FFFF00"/>
                        </a:solidFill>
                        <a:latin typeface="Cambria Math" panose="02040503050406030204" pitchFamily="18" charset="0"/>
                      </a:rPr>
                      <m:t>𝒊</m:t>
                    </m:r>
                    <m:r>
                      <a:rPr lang="en-US" b="1" i="1" dirty="0" smtClean="0">
                        <a:solidFill>
                          <a:srgbClr val="FFFF00"/>
                        </a:solidFill>
                        <a:latin typeface="Cambria Math" panose="02040503050406030204" pitchFamily="18" charset="0"/>
                      </a:rPr>
                      <m:t>] </m:t>
                    </m:r>
                  </m:oMath>
                </a14:m>
                <a:r>
                  <a:rPr lang="en-US" dirty="0"/>
                  <a:t>must come before </a:t>
                </a:r>
                <a14:m>
                  <m:oMath xmlns:m="http://schemas.openxmlformats.org/officeDocument/2006/math">
                    <m:r>
                      <a:rPr lang="en-US" b="1" i="1" dirty="0" smtClean="0">
                        <a:solidFill>
                          <a:srgbClr val="FFFF00"/>
                        </a:solidFill>
                        <a:latin typeface="Cambria Math" panose="02040503050406030204" pitchFamily="18" charset="0"/>
                      </a:rPr>
                      <m:t>𝑩</m:t>
                    </m:r>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𝒋</m:t>
                    </m:r>
                    <m:r>
                      <a:rPr lang="en-US" b="1" i="1" dirty="0" smtClean="0">
                        <a:solidFill>
                          <a:srgbClr val="FFFF00"/>
                        </a:solidFill>
                        <a:latin typeface="Cambria Math" panose="02040503050406030204" pitchFamily="18" charset="0"/>
                      </a:rPr>
                      <m:t>]</m:t>
                    </m:r>
                  </m:oMath>
                </a14:m>
                <a:endParaRPr lang="en-US" b="1" dirty="0">
                  <a:solidFill>
                    <a:srgbClr val="FFFF00"/>
                  </a:solidFill>
                </a:endParaRPr>
              </a:p>
              <a:p>
                <a:pPr lvl="1"/>
                <a:r>
                  <a:rPr lang="en-US" dirty="0"/>
                  <a:t>Equivalent elements retain their relative positions, after sorting</a:t>
                </a:r>
              </a:p>
              <a:p>
                <a:pPr lvl="1"/>
                <a:endParaRPr lang="en-US" dirty="0"/>
              </a:p>
              <a:p>
                <a:pPr lvl="1"/>
                <a:endParaRPr lang="en-US" dirty="0"/>
              </a:p>
              <a:p>
                <a:pPr lvl="1"/>
                <a:endParaRPr lang="en-US" dirty="0"/>
              </a:p>
              <a:p>
                <a:pPr lvl="1"/>
                <a:r>
                  <a:rPr lang="en-US" dirty="0"/>
                  <a:t>Stable sorting is useful when we use grouping in databases</a:t>
                </a:r>
              </a:p>
            </p:txBody>
          </p:sp>
        </mc:Choice>
        <mc:Fallback xmlns="">
          <p:sp>
            <p:nvSpPr>
              <p:cNvPr id="3" name="Content Placeholder 2">
                <a:extLst>
                  <a:ext uri="{FF2B5EF4-FFF2-40B4-BE49-F238E27FC236}">
                    <a16:creationId xmlns:a16="http://schemas.microsoft.com/office/drawing/2014/main" id="{EE9B3490-09A9-4359-ADE1-2E3785785198}"/>
                  </a:ext>
                </a:extLst>
              </p:cNvPr>
              <p:cNvSpPr>
                <a:spLocks noGrp="1" noRot="1" noChangeAspect="1" noMove="1" noResize="1" noEditPoints="1" noAdjustHandles="1" noChangeArrowheads="1" noChangeShapeType="1" noTextEdit="1"/>
              </p:cNvSpPr>
              <p:nvPr>
                <p:ph idx="1"/>
              </p:nvPr>
            </p:nvSpPr>
            <p:spPr>
              <a:xfrm>
                <a:off x="1103312" y="1328738"/>
                <a:ext cx="8946541" cy="4919661"/>
              </a:xfrm>
              <a:blipFill>
                <a:blip r:embed="rId2"/>
                <a:stretch>
                  <a:fillRect l="-341" t="-743" r="-6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5B824C1C-E5C5-41F9-A4FB-633B0A74A34D}"/>
              </a:ext>
            </a:extLst>
          </p:cNvPr>
          <p:cNvSpPr>
            <a:spLocks noGrp="1"/>
          </p:cNvSpPr>
          <p:nvPr>
            <p:ph type="ftr" sz="quarter" idx="11"/>
          </p:nvPr>
        </p:nvSpPr>
        <p:spPr/>
        <p:txBody>
          <a:bodyPr/>
          <a:lstStyle/>
          <a:p>
            <a:r>
              <a:rPr lang="en-US"/>
              <a:t>By: Dr. Sajid Iqbal, COMputer EDucation eXplaineD - COMEDXD</a:t>
            </a:r>
          </a:p>
        </p:txBody>
      </p:sp>
      <p:sp>
        <p:nvSpPr>
          <p:cNvPr id="5" name="Slide Number Placeholder 4">
            <a:extLst>
              <a:ext uri="{FF2B5EF4-FFF2-40B4-BE49-F238E27FC236}">
                <a16:creationId xmlns:a16="http://schemas.microsoft.com/office/drawing/2014/main" id="{EF536EFF-A85D-45FB-847A-139005F8816F}"/>
              </a:ext>
            </a:extLst>
          </p:cNvPr>
          <p:cNvSpPr>
            <a:spLocks noGrp="1"/>
          </p:cNvSpPr>
          <p:nvPr>
            <p:ph type="sldNum" sz="quarter" idx="12"/>
          </p:nvPr>
        </p:nvSpPr>
        <p:spPr/>
        <p:txBody>
          <a:bodyPr/>
          <a:lstStyle/>
          <a:p>
            <a:fld id="{C9330682-99BE-4071-AC2E-0FDA91FFAE9F}" type="slidenum">
              <a:rPr lang="en-US" smtClean="0"/>
              <a:t>10</a:t>
            </a:fld>
            <a:endParaRPr lang="en-US"/>
          </a:p>
        </p:txBody>
      </p:sp>
      <p:graphicFrame>
        <p:nvGraphicFramePr>
          <p:cNvPr id="6" name="Table 5">
            <a:extLst>
              <a:ext uri="{FF2B5EF4-FFF2-40B4-BE49-F238E27FC236}">
                <a16:creationId xmlns:a16="http://schemas.microsoft.com/office/drawing/2014/main" id="{CDE9F7FA-1302-414D-9C56-0664584FECD1}"/>
              </a:ext>
            </a:extLst>
          </p:cNvPr>
          <p:cNvGraphicFramePr>
            <a:graphicFrameLocks noGrp="1"/>
          </p:cNvGraphicFramePr>
          <p:nvPr>
            <p:extLst>
              <p:ext uri="{D42A27DB-BD31-4B8C-83A1-F6EECF244321}">
                <p14:modId xmlns:p14="http://schemas.microsoft.com/office/powerpoint/2010/main" val="1273350896"/>
              </p:ext>
            </p:extLst>
          </p:nvPr>
        </p:nvGraphicFramePr>
        <p:xfrm>
          <a:off x="3986213" y="4263073"/>
          <a:ext cx="4544035" cy="741680"/>
        </p:xfrm>
        <a:graphic>
          <a:graphicData uri="http://schemas.openxmlformats.org/drawingml/2006/table">
            <a:tbl>
              <a:tblPr firstRow="1" bandRow="1">
                <a:tableStyleId>{00A15C55-8517-42AA-B614-E9B94910E393}</a:tableStyleId>
              </a:tblPr>
              <a:tblGrid>
                <a:gridCol w="908807">
                  <a:extLst>
                    <a:ext uri="{9D8B030D-6E8A-4147-A177-3AD203B41FA5}">
                      <a16:colId xmlns:a16="http://schemas.microsoft.com/office/drawing/2014/main" val="4028529041"/>
                    </a:ext>
                  </a:extLst>
                </a:gridCol>
                <a:gridCol w="908807">
                  <a:extLst>
                    <a:ext uri="{9D8B030D-6E8A-4147-A177-3AD203B41FA5}">
                      <a16:colId xmlns:a16="http://schemas.microsoft.com/office/drawing/2014/main" val="3434869182"/>
                    </a:ext>
                  </a:extLst>
                </a:gridCol>
                <a:gridCol w="908807">
                  <a:extLst>
                    <a:ext uri="{9D8B030D-6E8A-4147-A177-3AD203B41FA5}">
                      <a16:colId xmlns:a16="http://schemas.microsoft.com/office/drawing/2014/main" val="1663198034"/>
                    </a:ext>
                  </a:extLst>
                </a:gridCol>
                <a:gridCol w="908807">
                  <a:extLst>
                    <a:ext uri="{9D8B030D-6E8A-4147-A177-3AD203B41FA5}">
                      <a16:colId xmlns:a16="http://schemas.microsoft.com/office/drawing/2014/main" val="1275734998"/>
                    </a:ext>
                  </a:extLst>
                </a:gridCol>
                <a:gridCol w="908807">
                  <a:extLst>
                    <a:ext uri="{9D8B030D-6E8A-4147-A177-3AD203B41FA5}">
                      <a16:colId xmlns:a16="http://schemas.microsoft.com/office/drawing/2014/main" val="487008207"/>
                    </a:ext>
                  </a:extLst>
                </a:gridCol>
              </a:tblGrid>
              <a:tr h="370840">
                <a:tc>
                  <a:txBody>
                    <a:bodyPr/>
                    <a:lstStyle/>
                    <a:p>
                      <a:pPr algn="ctr"/>
                      <a:r>
                        <a:rPr lang="en-US" dirty="0"/>
                        <a:t>10</a:t>
                      </a:r>
                    </a:p>
                  </a:txBody>
                  <a:tcPr/>
                </a:tc>
                <a:tc>
                  <a:txBody>
                    <a:bodyPr/>
                    <a:lstStyle/>
                    <a:p>
                      <a:pPr algn="ctr"/>
                      <a:r>
                        <a:rPr lang="en-US" dirty="0"/>
                        <a:t>20</a:t>
                      </a:r>
                    </a:p>
                  </a:txBody>
                  <a:tcPr/>
                </a:tc>
                <a:tc>
                  <a:txBody>
                    <a:bodyPr/>
                    <a:lstStyle/>
                    <a:p>
                      <a:pPr algn="ctr"/>
                      <a:r>
                        <a:rPr lang="en-US" dirty="0"/>
                        <a:t>10</a:t>
                      </a:r>
                    </a:p>
                  </a:txBody>
                  <a:tcPr>
                    <a:solidFill>
                      <a:schemeClr val="accent1">
                        <a:lumMod val="40000"/>
                        <a:lumOff val="60000"/>
                      </a:schemeClr>
                    </a:solidFill>
                  </a:tcPr>
                </a:tc>
                <a:tc>
                  <a:txBody>
                    <a:bodyPr/>
                    <a:lstStyle/>
                    <a:p>
                      <a:pPr algn="ctr"/>
                      <a:r>
                        <a:rPr lang="en-US" dirty="0"/>
                        <a:t>30</a:t>
                      </a:r>
                    </a:p>
                  </a:txBody>
                  <a:tcPr/>
                </a:tc>
                <a:tc>
                  <a:txBody>
                    <a:bodyPr/>
                    <a:lstStyle/>
                    <a:p>
                      <a:pPr algn="ctr"/>
                      <a:r>
                        <a:rPr lang="en-US" dirty="0"/>
                        <a:t>20</a:t>
                      </a:r>
                    </a:p>
                  </a:txBody>
                  <a:tcPr>
                    <a:solidFill>
                      <a:schemeClr val="accent1">
                        <a:lumMod val="40000"/>
                        <a:lumOff val="60000"/>
                      </a:schemeClr>
                    </a:solidFill>
                  </a:tcPr>
                </a:tc>
                <a:extLst>
                  <a:ext uri="{0D108BD9-81ED-4DB2-BD59-A6C34878D82A}">
                    <a16:rowId xmlns:a16="http://schemas.microsoft.com/office/drawing/2014/main" val="1411033628"/>
                  </a:ext>
                </a:extLst>
              </a:tr>
              <a:tr h="370840">
                <a:tc>
                  <a:txBody>
                    <a:bodyPr/>
                    <a:lstStyle/>
                    <a:p>
                      <a:pPr algn="ctr"/>
                      <a:r>
                        <a:rPr lang="en-US" dirty="0"/>
                        <a:t>10</a:t>
                      </a:r>
                    </a:p>
                  </a:txBody>
                  <a:tcPr>
                    <a:solidFill>
                      <a:schemeClr val="accent4">
                        <a:lumMod val="60000"/>
                        <a:lumOff val="40000"/>
                      </a:schemeClr>
                    </a:solidFill>
                  </a:tcPr>
                </a:tc>
                <a:tc>
                  <a:txBody>
                    <a:bodyPr/>
                    <a:lstStyle/>
                    <a:p>
                      <a:pPr algn="ctr"/>
                      <a:r>
                        <a:rPr lang="en-US" dirty="0"/>
                        <a:t>10</a:t>
                      </a:r>
                    </a:p>
                  </a:txBody>
                  <a:tcPr>
                    <a:solidFill>
                      <a:schemeClr val="accent1">
                        <a:lumMod val="40000"/>
                        <a:lumOff val="60000"/>
                      </a:schemeClr>
                    </a:solidFill>
                  </a:tcPr>
                </a:tc>
                <a:tc>
                  <a:txBody>
                    <a:bodyPr/>
                    <a:lstStyle/>
                    <a:p>
                      <a:pPr algn="ctr"/>
                      <a:r>
                        <a:rPr lang="en-US" dirty="0"/>
                        <a:t>20</a:t>
                      </a:r>
                    </a:p>
                  </a:txBody>
                  <a:tcPr>
                    <a:solidFill>
                      <a:schemeClr val="accent4">
                        <a:lumMod val="60000"/>
                        <a:lumOff val="40000"/>
                      </a:schemeClr>
                    </a:solidFill>
                  </a:tcPr>
                </a:tc>
                <a:tc>
                  <a:txBody>
                    <a:bodyPr/>
                    <a:lstStyle/>
                    <a:p>
                      <a:pPr algn="ctr"/>
                      <a:r>
                        <a:rPr lang="en-US" dirty="0"/>
                        <a:t>20</a:t>
                      </a:r>
                    </a:p>
                  </a:txBody>
                  <a:tcPr>
                    <a:solidFill>
                      <a:schemeClr val="accent1">
                        <a:lumMod val="40000"/>
                        <a:lumOff val="60000"/>
                      </a:schemeClr>
                    </a:solidFill>
                  </a:tcPr>
                </a:tc>
                <a:tc>
                  <a:txBody>
                    <a:bodyPr/>
                    <a:lstStyle/>
                    <a:p>
                      <a:pPr algn="ctr"/>
                      <a:r>
                        <a:rPr lang="en-US" dirty="0"/>
                        <a:t>30</a:t>
                      </a:r>
                    </a:p>
                  </a:txBody>
                  <a:tcPr>
                    <a:solidFill>
                      <a:schemeClr val="accent4">
                        <a:lumMod val="60000"/>
                        <a:lumOff val="40000"/>
                      </a:schemeClr>
                    </a:solidFill>
                  </a:tcPr>
                </a:tc>
                <a:extLst>
                  <a:ext uri="{0D108BD9-81ED-4DB2-BD59-A6C34878D82A}">
                    <a16:rowId xmlns:a16="http://schemas.microsoft.com/office/drawing/2014/main" val="4184708977"/>
                  </a:ext>
                </a:extLst>
              </a:tr>
            </a:tbl>
          </a:graphicData>
        </a:graphic>
      </p:graphicFrame>
    </p:spTree>
    <p:extLst>
      <p:ext uri="{BB962C8B-B14F-4D97-AF65-F5344CB8AC3E}">
        <p14:creationId xmlns:p14="http://schemas.microsoft.com/office/powerpoint/2010/main" val="3805691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55B99-4C0A-4E33-BBD0-EE14E09D4BB1}"/>
              </a:ext>
            </a:extLst>
          </p:cNvPr>
          <p:cNvSpPr>
            <a:spLocks noGrp="1"/>
          </p:cNvSpPr>
          <p:nvPr>
            <p:ph type="title"/>
          </p:nvPr>
        </p:nvSpPr>
        <p:spPr/>
        <p:txBody>
          <a:bodyPr/>
          <a:lstStyle/>
          <a:p>
            <a:r>
              <a:rPr lang="en-US" dirty="0"/>
              <a:t>Stability Example</a:t>
            </a:r>
          </a:p>
        </p:txBody>
      </p:sp>
      <p:sp>
        <p:nvSpPr>
          <p:cNvPr id="4" name="Footer Placeholder 3">
            <a:extLst>
              <a:ext uri="{FF2B5EF4-FFF2-40B4-BE49-F238E27FC236}">
                <a16:creationId xmlns:a16="http://schemas.microsoft.com/office/drawing/2014/main" id="{C31DE647-F085-4D19-A1D0-7E6A95BBB036}"/>
              </a:ext>
            </a:extLst>
          </p:cNvPr>
          <p:cNvSpPr>
            <a:spLocks noGrp="1"/>
          </p:cNvSpPr>
          <p:nvPr>
            <p:ph type="ftr" sz="quarter" idx="11"/>
          </p:nvPr>
        </p:nvSpPr>
        <p:spPr/>
        <p:txBody>
          <a:bodyPr/>
          <a:lstStyle/>
          <a:p>
            <a:r>
              <a:rPr lang="en-US"/>
              <a:t>By: Dr. Sajid Iqbal, COMputer EDucation eXplaineD - COMEDXD</a:t>
            </a:r>
          </a:p>
        </p:txBody>
      </p:sp>
      <p:sp>
        <p:nvSpPr>
          <p:cNvPr id="5" name="Slide Number Placeholder 4">
            <a:extLst>
              <a:ext uri="{FF2B5EF4-FFF2-40B4-BE49-F238E27FC236}">
                <a16:creationId xmlns:a16="http://schemas.microsoft.com/office/drawing/2014/main" id="{8F9149B9-8F98-4C64-A0BE-D0BD96476254}"/>
              </a:ext>
            </a:extLst>
          </p:cNvPr>
          <p:cNvSpPr>
            <a:spLocks noGrp="1"/>
          </p:cNvSpPr>
          <p:nvPr>
            <p:ph type="sldNum" sz="quarter" idx="12"/>
          </p:nvPr>
        </p:nvSpPr>
        <p:spPr/>
        <p:txBody>
          <a:bodyPr/>
          <a:lstStyle/>
          <a:p>
            <a:fld id="{C9330682-99BE-4071-AC2E-0FDA91FFAE9F}" type="slidenum">
              <a:rPr lang="en-US" smtClean="0"/>
              <a:t>11</a:t>
            </a:fld>
            <a:endParaRPr lang="en-US"/>
          </a:p>
        </p:txBody>
      </p:sp>
      <p:sp>
        <p:nvSpPr>
          <p:cNvPr id="6" name="AutoShape 2" descr="\\ (Dave, A)\\ (Alice, B)\\ (Ken, A)\\ (Eric, B)\\ (Carol, A)">
            <a:extLst>
              <a:ext uri="{FF2B5EF4-FFF2-40B4-BE49-F238E27FC236}">
                <a16:creationId xmlns:a16="http://schemas.microsoft.com/office/drawing/2014/main" id="{9E4C003B-CD7F-4089-8D05-E92E74A4596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0" name="Table 9">
            <a:extLst>
              <a:ext uri="{FF2B5EF4-FFF2-40B4-BE49-F238E27FC236}">
                <a16:creationId xmlns:a16="http://schemas.microsoft.com/office/drawing/2014/main" id="{CF1DB736-2850-4A49-866D-E26968E27C1F}"/>
              </a:ext>
            </a:extLst>
          </p:cNvPr>
          <p:cNvGraphicFramePr>
            <a:graphicFrameLocks noGrp="1"/>
          </p:cNvGraphicFramePr>
          <p:nvPr>
            <p:extLst>
              <p:ext uri="{D42A27DB-BD31-4B8C-83A1-F6EECF244321}">
                <p14:modId xmlns:p14="http://schemas.microsoft.com/office/powerpoint/2010/main" val="3557453055"/>
              </p:ext>
            </p:extLst>
          </p:nvPr>
        </p:nvGraphicFramePr>
        <p:xfrm>
          <a:off x="1955985" y="2283460"/>
          <a:ext cx="6059303" cy="2595880"/>
        </p:xfrm>
        <a:graphic>
          <a:graphicData uri="http://schemas.openxmlformats.org/drawingml/2006/table">
            <a:tbl>
              <a:tblPr firstRow="1" bandRow="1">
                <a:tableStyleId>{00A15C55-8517-42AA-B614-E9B94910E393}</a:tableStyleId>
              </a:tblPr>
              <a:tblGrid>
                <a:gridCol w="2983359">
                  <a:extLst>
                    <a:ext uri="{9D8B030D-6E8A-4147-A177-3AD203B41FA5}">
                      <a16:colId xmlns:a16="http://schemas.microsoft.com/office/drawing/2014/main" val="668262285"/>
                    </a:ext>
                  </a:extLst>
                </a:gridCol>
                <a:gridCol w="3075944">
                  <a:extLst>
                    <a:ext uri="{9D8B030D-6E8A-4147-A177-3AD203B41FA5}">
                      <a16:colId xmlns:a16="http://schemas.microsoft.com/office/drawing/2014/main" val="4120236079"/>
                    </a:ext>
                  </a:extLst>
                </a:gridCol>
              </a:tblGrid>
              <a:tr h="370840">
                <a:tc>
                  <a:txBody>
                    <a:bodyPr/>
                    <a:lstStyle/>
                    <a:p>
                      <a:pPr algn="ctr"/>
                      <a:r>
                        <a:rPr lang="en-US" dirty="0"/>
                        <a:t>Before Sorting</a:t>
                      </a:r>
                    </a:p>
                  </a:txBody>
                  <a:tcPr/>
                </a:tc>
                <a:tc>
                  <a:txBody>
                    <a:bodyPr/>
                    <a:lstStyle/>
                    <a:p>
                      <a:pPr algn="ctr"/>
                      <a:r>
                        <a:rPr lang="en-US" dirty="0"/>
                        <a:t>After Sorting</a:t>
                      </a:r>
                    </a:p>
                  </a:txBody>
                  <a:tcPr/>
                </a:tc>
                <a:extLst>
                  <a:ext uri="{0D108BD9-81ED-4DB2-BD59-A6C34878D82A}">
                    <a16:rowId xmlns:a16="http://schemas.microsoft.com/office/drawing/2014/main" val="1423281977"/>
                  </a:ext>
                </a:extLst>
              </a:tr>
              <a:tr h="370840">
                <a:tc>
                  <a:txBody>
                    <a:bodyPr/>
                    <a:lstStyle/>
                    <a:p>
                      <a:pPr algn="ctr"/>
                      <a:r>
                        <a:rPr lang="en-US" dirty="0"/>
                        <a:t>(S</a:t>
                      </a:r>
                      <a:r>
                        <a:rPr lang="en-US"/>
                        <a:t>ajid</a:t>
                      </a:r>
                      <a:r>
                        <a:rPr lang="en-US" dirty="0" err="1"/>
                        <a:t>,A</a:t>
                      </a:r>
                      <a:r>
                        <a:rPr lang="en-US" dirty="0"/>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t>
                      </a:r>
                      <a:r>
                        <a:rPr lang="en-US" dirty="0" err="1"/>
                        <a:t>Asim,B</a:t>
                      </a:r>
                      <a:r>
                        <a:rPr lang="en-US" dirty="0"/>
                        <a:t>) </a:t>
                      </a:r>
                    </a:p>
                  </a:txBody>
                  <a:tcPr/>
                </a:tc>
                <a:extLst>
                  <a:ext uri="{0D108BD9-81ED-4DB2-BD59-A6C34878D82A}">
                    <a16:rowId xmlns:a16="http://schemas.microsoft.com/office/drawing/2014/main" val="650321136"/>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t>
                      </a:r>
                      <a:r>
                        <a:rPr lang="en-US" dirty="0" err="1"/>
                        <a:t>Nasir,B</a:t>
                      </a:r>
                      <a:r>
                        <a:rPr lang="en-US" dirty="0"/>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t>
                      </a:r>
                      <a:r>
                        <a:rPr lang="en-US" dirty="0" err="1"/>
                        <a:t>Kamran,C</a:t>
                      </a:r>
                      <a:r>
                        <a:rPr lang="en-US" dirty="0"/>
                        <a:t>)</a:t>
                      </a:r>
                    </a:p>
                  </a:txBody>
                  <a:tcPr/>
                </a:tc>
                <a:extLst>
                  <a:ext uri="{0D108BD9-81ED-4DB2-BD59-A6C34878D82A}">
                    <a16:rowId xmlns:a16="http://schemas.microsoft.com/office/drawing/2014/main" val="1864095172"/>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t>
                      </a:r>
                      <a:r>
                        <a:rPr lang="en-US" dirty="0" err="1"/>
                        <a:t>Zahid,A</a:t>
                      </a:r>
                      <a:r>
                        <a:rPr lang="en-US" dirty="0"/>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t>
                      </a:r>
                      <a:r>
                        <a:rPr lang="en-US" dirty="0" err="1"/>
                        <a:t>Nasir,B</a:t>
                      </a:r>
                      <a:r>
                        <a:rPr lang="en-US" dirty="0"/>
                        <a:t>)</a:t>
                      </a:r>
                    </a:p>
                  </a:txBody>
                  <a:tcPr/>
                </a:tc>
                <a:extLst>
                  <a:ext uri="{0D108BD9-81ED-4DB2-BD59-A6C34878D82A}">
                    <a16:rowId xmlns:a16="http://schemas.microsoft.com/office/drawing/2014/main" val="56335810"/>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t>
                      </a:r>
                      <a:r>
                        <a:rPr lang="en-US" dirty="0" err="1"/>
                        <a:t>Kamran,C</a:t>
                      </a:r>
                      <a:r>
                        <a:rPr lang="en-US" dirty="0"/>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t>
                      </a:r>
                      <a:r>
                        <a:rPr lang="en-US" dirty="0" err="1"/>
                        <a:t>Sajid,A</a:t>
                      </a:r>
                      <a:r>
                        <a:rPr lang="en-US" dirty="0"/>
                        <a:t>)</a:t>
                      </a:r>
                    </a:p>
                  </a:txBody>
                  <a:tcPr/>
                </a:tc>
                <a:extLst>
                  <a:ext uri="{0D108BD9-81ED-4DB2-BD59-A6C34878D82A}">
                    <a16:rowId xmlns:a16="http://schemas.microsoft.com/office/drawing/2014/main" val="3805418224"/>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t>
                      </a:r>
                      <a:r>
                        <a:rPr lang="en-US" dirty="0" err="1"/>
                        <a:t>Zeeshan,A</a:t>
                      </a:r>
                      <a:r>
                        <a:rPr lang="en-US" dirty="0"/>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t>
                      </a:r>
                      <a:r>
                        <a:rPr lang="en-US" dirty="0" err="1"/>
                        <a:t>Zahid,A</a:t>
                      </a:r>
                      <a:r>
                        <a:rPr lang="en-US" dirty="0"/>
                        <a:t>)</a:t>
                      </a:r>
                    </a:p>
                  </a:txBody>
                  <a:tcPr/>
                </a:tc>
                <a:extLst>
                  <a:ext uri="{0D108BD9-81ED-4DB2-BD59-A6C34878D82A}">
                    <a16:rowId xmlns:a16="http://schemas.microsoft.com/office/drawing/2014/main" val="2229944284"/>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t>
                      </a:r>
                      <a:r>
                        <a:rPr lang="en-US" dirty="0" err="1"/>
                        <a:t>Asim,B</a:t>
                      </a:r>
                      <a:r>
                        <a:rPr lang="en-US" dirty="0"/>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t>
                      </a:r>
                      <a:r>
                        <a:rPr lang="en-US" dirty="0" err="1"/>
                        <a:t>Zeeshan,A</a:t>
                      </a:r>
                      <a:r>
                        <a:rPr lang="en-US" dirty="0"/>
                        <a:t>)</a:t>
                      </a:r>
                    </a:p>
                  </a:txBody>
                  <a:tcPr/>
                </a:tc>
                <a:extLst>
                  <a:ext uri="{0D108BD9-81ED-4DB2-BD59-A6C34878D82A}">
                    <a16:rowId xmlns:a16="http://schemas.microsoft.com/office/drawing/2014/main" val="178224113"/>
                  </a:ext>
                </a:extLst>
              </a:tr>
            </a:tbl>
          </a:graphicData>
        </a:graphic>
      </p:graphicFrame>
    </p:spTree>
    <p:extLst>
      <p:ext uri="{BB962C8B-B14F-4D97-AF65-F5344CB8AC3E}">
        <p14:creationId xmlns:p14="http://schemas.microsoft.com/office/powerpoint/2010/main" val="176385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66AC2-C6B4-40AD-8C9F-A6046BF7A559}"/>
              </a:ext>
            </a:extLst>
          </p:cNvPr>
          <p:cNvSpPr>
            <a:spLocks noGrp="1"/>
          </p:cNvSpPr>
          <p:nvPr>
            <p:ph type="title"/>
          </p:nvPr>
        </p:nvSpPr>
        <p:spPr/>
        <p:txBody>
          <a:bodyPr/>
          <a:lstStyle/>
          <a:p>
            <a:r>
              <a:rPr lang="en-US" dirty="0"/>
              <a:t>Python Implementation of Counting Sort</a:t>
            </a:r>
          </a:p>
        </p:txBody>
      </p:sp>
      <p:sp>
        <p:nvSpPr>
          <p:cNvPr id="4" name="Footer Placeholder 3">
            <a:extLst>
              <a:ext uri="{FF2B5EF4-FFF2-40B4-BE49-F238E27FC236}">
                <a16:creationId xmlns:a16="http://schemas.microsoft.com/office/drawing/2014/main" id="{729A16CC-128A-4255-BAA9-9ED089EF03F1}"/>
              </a:ext>
            </a:extLst>
          </p:cNvPr>
          <p:cNvSpPr>
            <a:spLocks noGrp="1"/>
          </p:cNvSpPr>
          <p:nvPr>
            <p:ph type="ftr" sz="quarter" idx="11"/>
          </p:nvPr>
        </p:nvSpPr>
        <p:spPr/>
        <p:txBody>
          <a:bodyPr/>
          <a:lstStyle/>
          <a:p>
            <a:r>
              <a:rPr lang="en-US"/>
              <a:t>By: Dr. Sajid Iqbal, COMputer EDucation eXplaineD - COMEDXD</a:t>
            </a:r>
          </a:p>
        </p:txBody>
      </p:sp>
      <p:sp>
        <p:nvSpPr>
          <p:cNvPr id="5" name="Slide Number Placeholder 4">
            <a:extLst>
              <a:ext uri="{FF2B5EF4-FFF2-40B4-BE49-F238E27FC236}">
                <a16:creationId xmlns:a16="http://schemas.microsoft.com/office/drawing/2014/main" id="{C6AD3A65-38F4-4D37-8FA3-63AB651700C9}"/>
              </a:ext>
            </a:extLst>
          </p:cNvPr>
          <p:cNvSpPr>
            <a:spLocks noGrp="1"/>
          </p:cNvSpPr>
          <p:nvPr>
            <p:ph type="sldNum" sz="quarter" idx="12"/>
          </p:nvPr>
        </p:nvSpPr>
        <p:spPr/>
        <p:txBody>
          <a:bodyPr/>
          <a:lstStyle/>
          <a:p>
            <a:fld id="{C9330682-99BE-4071-AC2E-0FDA91FFAE9F}" type="slidenum">
              <a:rPr lang="en-US" smtClean="0"/>
              <a:t>12</a:t>
            </a:fld>
            <a:endParaRPr lang="en-US"/>
          </a:p>
        </p:txBody>
      </p:sp>
      <p:sp>
        <p:nvSpPr>
          <p:cNvPr id="6" name="Rectangle 1">
            <a:extLst>
              <a:ext uri="{FF2B5EF4-FFF2-40B4-BE49-F238E27FC236}">
                <a16:creationId xmlns:a16="http://schemas.microsoft.com/office/drawing/2014/main" id="{1E9AADCE-0477-424B-95D0-7D6673FA7821}"/>
              </a:ext>
            </a:extLst>
          </p:cNvPr>
          <p:cNvSpPr>
            <a:spLocks noChangeArrowheads="1"/>
          </p:cNvSpPr>
          <p:nvPr/>
        </p:nvSpPr>
        <p:spPr bwMode="auto">
          <a:xfrm>
            <a:off x="1457906" y="2452445"/>
            <a:ext cx="4359798" cy="3139321"/>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JetBrains Mono"/>
              </a:rPr>
              <a:t>import </a:t>
            </a:r>
            <a:r>
              <a:rPr kumimoji="0" lang="en-US" altLang="en-US" b="0" i="0" u="none" strike="noStrike" cap="none" normalizeH="0" baseline="0" dirty="0" err="1">
                <a:ln>
                  <a:noFill/>
                </a:ln>
                <a:solidFill>
                  <a:srgbClr val="000000"/>
                </a:solidFill>
                <a:effectLst/>
                <a:latin typeface="JetBrains Mono"/>
              </a:rPr>
              <a:t>numpy</a:t>
            </a:r>
            <a:r>
              <a:rPr kumimoji="0" lang="en-US" altLang="en-US" b="0" i="0" u="none" strike="noStrike" cap="none" normalizeH="0" baseline="0" dirty="0">
                <a:ln>
                  <a:noFill/>
                </a:ln>
                <a:solidFill>
                  <a:srgbClr val="000000"/>
                </a:solidFill>
                <a:effectLst/>
                <a:latin typeface="JetBrains Mono"/>
              </a:rPr>
              <a:t> </a:t>
            </a:r>
            <a:r>
              <a:rPr kumimoji="0" lang="en-US" altLang="en-US" b="1" i="0" u="none" strike="noStrike" cap="none" normalizeH="0" baseline="0" dirty="0">
                <a:ln>
                  <a:noFill/>
                </a:ln>
                <a:solidFill>
                  <a:srgbClr val="000080"/>
                </a:solidFill>
                <a:effectLst/>
                <a:latin typeface="JetBrains Mono"/>
              </a:rPr>
              <a:t>as </a:t>
            </a:r>
            <a:r>
              <a:rPr kumimoji="0" lang="en-US" altLang="en-US" b="0" i="0" u="none" strike="noStrike" cap="none" normalizeH="0" baseline="0" dirty="0">
                <a:ln>
                  <a:noFill/>
                </a:ln>
                <a:solidFill>
                  <a:srgbClr val="000000"/>
                </a:solidFill>
                <a:effectLst/>
                <a:latin typeface="JetBrains Mono"/>
              </a:rPr>
              <a:t>np</a:t>
            </a:r>
            <a:br>
              <a:rPr kumimoji="0" lang="en-US" altLang="en-US" b="0" i="0" u="none" strike="noStrike" cap="none" normalizeH="0" baseline="0" dirty="0">
                <a:ln>
                  <a:noFill/>
                </a:ln>
                <a:solidFill>
                  <a:srgbClr val="000000"/>
                </a:solidFill>
                <a:effectLst/>
                <a:latin typeface="JetBrains Mono"/>
              </a:rPr>
            </a:br>
            <a:r>
              <a:rPr kumimoji="0" lang="en-US" altLang="en-US" b="1" i="0" u="none" strike="noStrike" cap="none" normalizeH="0" baseline="0" dirty="0">
                <a:ln>
                  <a:noFill/>
                </a:ln>
                <a:solidFill>
                  <a:srgbClr val="000080"/>
                </a:solidFill>
                <a:effectLst/>
                <a:latin typeface="JetBrains Mono"/>
              </a:rPr>
              <a:t>def </a:t>
            </a:r>
            <a:r>
              <a:rPr kumimoji="0" lang="en-US" altLang="en-US" b="0" i="0" u="none" strike="noStrike" cap="none" normalizeH="0" baseline="0" dirty="0" err="1">
                <a:ln>
                  <a:noFill/>
                </a:ln>
                <a:solidFill>
                  <a:srgbClr val="000000"/>
                </a:solidFill>
                <a:effectLst/>
                <a:latin typeface="JetBrains Mono"/>
              </a:rPr>
              <a:t>Counting_Sort</a:t>
            </a:r>
            <a:r>
              <a:rPr kumimoji="0" lang="en-US" altLang="en-US" b="0" i="0" u="none" strike="noStrike" cap="none" normalizeH="0" baseline="0" dirty="0">
                <a:ln>
                  <a:noFill/>
                </a:ln>
                <a:solidFill>
                  <a:srgbClr val="000000"/>
                </a:solidFill>
                <a:effectLst/>
                <a:latin typeface="JetBrains Mono"/>
              </a:rPr>
              <a:t>(A,B,k1):</a:t>
            </a:r>
            <a:br>
              <a:rPr kumimoji="0" lang="en-US" altLang="en-US" b="0" i="0" u="none" strike="noStrike" cap="none" normalizeH="0" baseline="0" dirty="0">
                <a:ln>
                  <a:noFill/>
                </a:ln>
                <a:solidFill>
                  <a:srgbClr val="000000"/>
                </a:solidFill>
                <a:effectLst/>
                <a:latin typeface="JetBrains Mono"/>
              </a:rPr>
            </a:br>
            <a:r>
              <a:rPr kumimoji="0" lang="en-US" altLang="en-US" b="0" i="0" u="none" strike="noStrike" cap="none" normalizeH="0" baseline="0" dirty="0">
                <a:ln>
                  <a:noFill/>
                </a:ln>
                <a:solidFill>
                  <a:srgbClr val="000000"/>
                </a:solidFill>
                <a:effectLst/>
                <a:latin typeface="JetBrains Mono"/>
              </a:rPr>
              <a:t>    C = </a:t>
            </a:r>
            <a:r>
              <a:rPr kumimoji="0" lang="en-US" altLang="en-US" b="0" i="0" u="none" strike="noStrike" cap="none" normalizeH="0" baseline="0" dirty="0" err="1">
                <a:ln>
                  <a:noFill/>
                </a:ln>
                <a:solidFill>
                  <a:srgbClr val="000000"/>
                </a:solidFill>
                <a:effectLst/>
                <a:latin typeface="JetBrains Mono"/>
              </a:rPr>
              <a:t>np.zeros</a:t>
            </a:r>
            <a:r>
              <a:rPr kumimoji="0" lang="en-US" altLang="en-US" b="0" i="0" u="none" strike="noStrike" cap="none" normalizeH="0" baseline="0" dirty="0">
                <a:ln>
                  <a:noFill/>
                </a:ln>
                <a:solidFill>
                  <a:srgbClr val="000000"/>
                </a:solidFill>
                <a:effectLst/>
                <a:latin typeface="JetBrains Mono"/>
              </a:rPr>
              <a:t>(k1+</a:t>
            </a:r>
            <a:r>
              <a:rPr kumimoji="0" lang="en-US" altLang="en-US" b="0" i="0" u="none" strike="noStrike" cap="none" normalizeH="0" baseline="0" dirty="0">
                <a:ln>
                  <a:noFill/>
                </a:ln>
                <a:solidFill>
                  <a:srgbClr val="0000FF"/>
                </a:solidFill>
                <a:effectLst/>
                <a:latin typeface="JetBrains Mono"/>
              </a:rPr>
              <a:t>1</a:t>
            </a:r>
            <a:r>
              <a:rPr kumimoji="0" lang="en-US" altLang="en-US" b="0" i="0" u="none" strike="noStrike" cap="none" normalizeH="0" baseline="0" dirty="0">
                <a:ln>
                  <a:noFill/>
                </a:ln>
                <a:solidFill>
                  <a:srgbClr val="000000"/>
                </a:solidFill>
                <a:effectLst/>
                <a:latin typeface="JetBrains Mono"/>
              </a:rPr>
              <a:t>,np.int)</a:t>
            </a:r>
            <a:br>
              <a:rPr kumimoji="0" lang="en-US" altLang="en-US" b="0" i="0" u="none" strike="noStrike" cap="none" normalizeH="0" baseline="0" dirty="0">
                <a:ln>
                  <a:noFill/>
                </a:ln>
                <a:solidFill>
                  <a:srgbClr val="000000"/>
                </a:solidFill>
                <a:effectLst/>
                <a:latin typeface="JetBrains Mono"/>
              </a:rPr>
            </a:br>
            <a:r>
              <a:rPr kumimoji="0" lang="en-US" altLang="en-US" b="0" i="0" u="none" strike="noStrike" cap="none" normalizeH="0" baseline="0" dirty="0">
                <a:ln>
                  <a:noFill/>
                </a:ln>
                <a:solidFill>
                  <a:srgbClr val="000000"/>
                </a:solidFill>
                <a:effectLst/>
                <a:latin typeface="JetBrains Mono"/>
              </a:rPr>
              <a:t>    </a:t>
            </a:r>
            <a:r>
              <a:rPr kumimoji="0" lang="en-US" altLang="en-US" b="1" i="0" u="none" strike="noStrike" cap="none" normalizeH="0" baseline="0" dirty="0">
                <a:ln>
                  <a:noFill/>
                </a:ln>
                <a:solidFill>
                  <a:srgbClr val="000080"/>
                </a:solidFill>
                <a:effectLst/>
                <a:latin typeface="JetBrains Mono"/>
              </a:rPr>
              <a:t>for </a:t>
            </a:r>
            <a:r>
              <a:rPr kumimoji="0" lang="en-US" altLang="en-US" b="0" i="0" u="none" strike="noStrike" cap="none" normalizeH="0" baseline="0" dirty="0" err="1">
                <a:ln>
                  <a:noFill/>
                </a:ln>
                <a:solidFill>
                  <a:srgbClr val="000000"/>
                </a:solidFill>
                <a:effectLst/>
                <a:latin typeface="JetBrains Mono"/>
              </a:rPr>
              <a:t>i</a:t>
            </a:r>
            <a:r>
              <a:rPr kumimoji="0" lang="en-US" altLang="en-US" b="0" i="0" u="none" strike="noStrike" cap="none" normalizeH="0" baseline="0" dirty="0">
                <a:ln>
                  <a:noFill/>
                </a:ln>
                <a:solidFill>
                  <a:srgbClr val="000000"/>
                </a:solidFill>
                <a:effectLst/>
                <a:latin typeface="JetBrains Mono"/>
              </a:rPr>
              <a:t> </a:t>
            </a:r>
            <a:r>
              <a:rPr kumimoji="0" lang="en-US" altLang="en-US" b="1" i="0" u="none" strike="noStrike" cap="none" normalizeH="0" baseline="0" dirty="0">
                <a:ln>
                  <a:noFill/>
                </a:ln>
                <a:solidFill>
                  <a:srgbClr val="000080"/>
                </a:solidFill>
                <a:effectLst/>
                <a:latin typeface="JetBrains Mono"/>
              </a:rPr>
              <a:t>in </a:t>
            </a:r>
            <a:r>
              <a:rPr kumimoji="0" lang="en-US" altLang="en-US" b="0" i="0" u="none" strike="noStrike" cap="none" normalizeH="0" baseline="0" dirty="0">
                <a:ln>
                  <a:noFill/>
                </a:ln>
                <a:solidFill>
                  <a:srgbClr val="000080"/>
                </a:solidFill>
                <a:effectLst/>
                <a:latin typeface="JetBrains Mono"/>
              </a:rPr>
              <a:t>range</a:t>
            </a:r>
            <a:r>
              <a:rPr kumimoji="0" lang="en-US" altLang="en-US" b="0" i="0" u="none" strike="noStrike" cap="none" normalizeH="0" baseline="0" dirty="0">
                <a:ln>
                  <a:noFill/>
                </a:ln>
                <a:solidFill>
                  <a:srgbClr val="000000"/>
                </a:solidFill>
                <a:effectLst/>
                <a:latin typeface="JetBrains Mono"/>
              </a:rPr>
              <a:t>(</a:t>
            </a:r>
            <a:r>
              <a:rPr kumimoji="0" lang="en-US" altLang="en-US" b="0" i="0" u="none" strike="noStrike" cap="none" normalizeH="0" baseline="0" dirty="0">
                <a:ln>
                  <a:noFill/>
                </a:ln>
                <a:solidFill>
                  <a:srgbClr val="0000FF"/>
                </a:solidFill>
                <a:effectLst/>
                <a:latin typeface="JetBrains Mono"/>
              </a:rPr>
              <a:t>0</a:t>
            </a:r>
            <a:r>
              <a:rPr kumimoji="0" lang="en-US" altLang="en-US" b="0" i="0" u="none" strike="noStrike" cap="none" normalizeH="0" baseline="0" dirty="0">
                <a:ln>
                  <a:noFill/>
                </a:ln>
                <a:solidFill>
                  <a:srgbClr val="000000"/>
                </a:solidFill>
                <a:effectLst/>
                <a:latin typeface="JetBrains Mono"/>
              </a:rPr>
              <a:t>, </a:t>
            </a:r>
            <a:r>
              <a:rPr kumimoji="0" lang="en-US" altLang="en-US" b="0" i="0" u="none" strike="noStrike" cap="none" normalizeH="0" baseline="0" dirty="0" err="1">
                <a:ln>
                  <a:noFill/>
                </a:ln>
                <a:solidFill>
                  <a:srgbClr val="000080"/>
                </a:solidFill>
                <a:effectLst/>
                <a:latin typeface="JetBrains Mono"/>
              </a:rPr>
              <a:t>len</a:t>
            </a:r>
            <a:r>
              <a:rPr kumimoji="0" lang="en-US" altLang="en-US" b="0" i="0" u="none" strike="noStrike" cap="none" normalizeH="0" baseline="0" dirty="0">
                <a:ln>
                  <a:noFill/>
                </a:ln>
                <a:solidFill>
                  <a:srgbClr val="000000"/>
                </a:solidFill>
                <a:effectLst/>
                <a:latin typeface="JetBrains Mono"/>
              </a:rPr>
              <a:t>(A)):</a:t>
            </a:r>
            <a:br>
              <a:rPr kumimoji="0" lang="en-US" altLang="en-US" b="0" i="0" u="none" strike="noStrike" cap="none" normalizeH="0" baseline="0" dirty="0">
                <a:ln>
                  <a:noFill/>
                </a:ln>
                <a:solidFill>
                  <a:srgbClr val="000000"/>
                </a:solidFill>
                <a:effectLst/>
                <a:latin typeface="JetBrains Mono"/>
              </a:rPr>
            </a:br>
            <a:r>
              <a:rPr kumimoji="0" lang="en-US" altLang="en-US" b="0" i="0" u="none" strike="noStrike" cap="none" normalizeH="0" baseline="0" dirty="0">
                <a:ln>
                  <a:noFill/>
                </a:ln>
                <a:solidFill>
                  <a:srgbClr val="000000"/>
                </a:solidFill>
                <a:effectLst/>
                <a:latin typeface="JetBrains Mono"/>
              </a:rPr>
              <a:t>        C[A[</a:t>
            </a:r>
            <a:r>
              <a:rPr kumimoji="0" lang="en-US" altLang="en-US" b="0" i="0" u="none" strike="noStrike" cap="none" normalizeH="0" baseline="0" dirty="0" err="1">
                <a:ln>
                  <a:noFill/>
                </a:ln>
                <a:solidFill>
                  <a:srgbClr val="000000"/>
                </a:solidFill>
                <a:effectLst/>
                <a:latin typeface="JetBrains Mono"/>
              </a:rPr>
              <a:t>i</a:t>
            </a:r>
            <a:r>
              <a:rPr kumimoji="0" lang="en-US" altLang="en-US" b="0" i="0" u="none" strike="noStrike" cap="none" normalizeH="0" baseline="0" dirty="0">
                <a:ln>
                  <a:noFill/>
                </a:ln>
                <a:solidFill>
                  <a:srgbClr val="000000"/>
                </a:solidFill>
                <a:effectLst/>
                <a:latin typeface="JetBrains Mono"/>
              </a:rPr>
              <a:t>]] += </a:t>
            </a:r>
            <a:r>
              <a:rPr kumimoji="0" lang="en-US" altLang="en-US" b="0" i="0" u="none" strike="noStrike" cap="none" normalizeH="0" baseline="0" dirty="0">
                <a:ln>
                  <a:noFill/>
                </a:ln>
                <a:solidFill>
                  <a:srgbClr val="0000FF"/>
                </a:solidFill>
                <a:effectLst/>
                <a:latin typeface="JetBrains Mono"/>
              </a:rPr>
              <a:t>1</a:t>
            </a:r>
            <a:br>
              <a:rPr kumimoji="0" lang="en-US" altLang="en-US" b="0" i="0" u="none" strike="noStrike" cap="none" normalizeH="0" baseline="0" dirty="0">
                <a:ln>
                  <a:noFill/>
                </a:ln>
                <a:solidFill>
                  <a:srgbClr val="0000FF"/>
                </a:solidFill>
                <a:effectLst/>
                <a:latin typeface="JetBrains Mono"/>
              </a:rPr>
            </a:br>
            <a:r>
              <a:rPr kumimoji="0" lang="en-US" altLang="en-US" b="0" i="0" u="none" strike="noStrike" cap="none" normalizeH="0" baseline="0" dirty="0">
                <a:ln>
                  <a:noFill/>
                </a:ln>
                <a:solidFill>
                  <a:srgbClr val="0000FF"/>
                </a:solidFill>
                <a:effectLst/>
                <a:latin typeface="JetBrains Mono"/>
              </a:rPr>
              <a:t>    </a:t>
            </a:r>
            <a:r>
              <a:rPr kumimoji="0" lang="en-US" altLang="en-US" b="1" i="0" u="none" strike="noStrike" cap="none" normalizeH="0" baseline="0" dirty="0">
                <a:ln>
                  <a:noFill/>
                </a:ln>
                <a:solidFill>
                  <a:srgbClr val="000080"/>
                </a:solidFill>
                <a:effectLst/>
                <a:latin typeface="JetBrains Mono"/>
              </a:rPr>
              <a:t>for </a:t>
            </a:r>
            <a:r>
              <a:rPr kumimoji="0" lang="en-US" altLang="en-US" b="0" i="0" u="none" strike="noStrike" cap="none" normalizeH="0" baseline="0" dirty="0" err="1">
                <a:ln>
                  <a:noFill/>
                </a:ln>
                <a:solidFill>
                  <a:srgbClr val="000000"/>
                </a:solidFill>
                <a:effectLst/>
                <a:latin typeface="JetBrains Mono"/>
              </a:rPr>
              <a:t>i</a:t>
            </a:r>
            <a:r>
              <a:rPr kumimoji="0" lang="en-US" altLang="en-US" b="0" i="0" u="none" strike="noStrike" cap="none" normalizeH="0" baseline="0" dirty="0">
                <a:ln>
                  <a:noFill/>
                </a:ln>
                <a:solidFill>
                  <a:srgbClr val="000000"/>
                </a:solidFill>
                <a:effectLst/>
                <a:latin typeface="JetBrains Mono"/>
              </a:rPr>
              <a:t> </a:t>
            </a:r>
            <a:r>
              <a:rPr kumimoji="0" lang="en-US" altLang="en-US" b="1" i="0" u="none" strike="noStrike" cap="none" normalizeH="0" baseline="0" dirty="0">
                <a:ln>
                  <a:noFill/>
                </a:ln>
                <a:solidFill>
                  <a:srgbClr val="000080"/>
                </a:solidFill>
                <a:effectLst/>
                <a:latin typeface="JetBrains Mono"/>
              </a:rPr>
              <a:t>in </a:t>
            </a:r>
            <a:r>
              <a:rPr kumimoji="0" lang="en-US" altLang="en-US" b="0" i="0" u="none" strike="noStrike" cap="none" normalizeH="0" baseline="0" dirty="0">
                <a:ln>
                  <a:noFill/>
                </a:ln>
                <a:solidFill>
                  <a:srgbClr val="000080"/>
                </a:solidFill>
                <a:effectLst/>
                <a:latin typeface="JetBrains Mono"/>
              </a:rPr>
              <a:t>range</a:t>
            </a:r>
            <a:r>
              <a:rPr kumimoji="0" lang="en-US" altLang="en-US" b="0" i="0" u="none" strike="noStrike" cap="none" normalizeH="0" baseline="0" dirty="0">
                <a:ln>
                  <a:noFill/>
                </a:ln>
                <a:solidFill>
                  <a:srgbClr val="000000"/>
                </a:solidFill>
                <a:effectLst/>
                <a:latin typeface="JetBrains Mono"/>
              </a:rPr>
              <a:t>(</a:t>
            </a:r>
            <a:r>
              <a:rPr kumimoji="0" lang="en-US" altLang="en-US" b="0" i="0" u="none" strike="noStrike" cap="none" normalizeH="0" baseline="0" dirty="0">
                <a:ln>
                  <a:noFill/>
                </a:ln>
                <a:solidFill>
                  <a:srgbClr val="0000FF"/>
                </a:solidFill>
                <a:effectLst/>
                <a:latin typeface="JetBrains Mono"/>
              </a:rPr>
              <a:t>1</a:t>
            </a:r>
            <a:r>
              <a:rPr kumimoji="0" lang="en-US" altLang="en-US" b="0" i="0" u="none" strike="noStrike" cap="none" normalizeH="0" baseline="0" dirty="0">
                <a:ln>
                  <a:noFill/>
                </a:ln>
                <a:solidFill>
                  <a:srgbClr val="000000"/>
                </a:solidFill>
                <a:effectLst/>
                <a:latin typeface="JetBrains Mono"/>
              </a:rPr>
              <a:t>, k1+</a:t>
            </a:r>
            <a:r>
              <a:rPr kumimoji="0" lang="en-US" altLang="en-US" b="0" i="0" u="none" strike="noStrike" cap="none" normalizeH="0" baseline="0" dirty="0">
                <a:ln>
                  <a:noFill/>
                </a:ln>
                <a:solidFill>
                  <a:srgbClr val="0000FF"/>
                </a:solidFill>
                <a:effectLst/>
                <a:latin typeface="JetBrains Mono"/>
              </a:rPr>
              <a:t>1</a:t>
            </a:r>
            <a:r>
              <a:rPr kumimoji="0" lang="en-US" altLang="en-US" b="0" i="0" u="none" strike="noStrike" cap="none" normalizeH="0" baseline="0" dirty="0">
                <a:ln>
                  <a:noFill/>
                </a:ln>
                <a:solidFill>
                  <a:srgbClr val="000000"/>
                </a:solidFill>
                <a:effectLst/>
                <a:latin typeface="JetBrains Mono"/>
              </a:rPr>
              <a:t>):</a:t>
            </a:r>
            <a:br>
              <a:rPr kumimoji="0" lang="en-US" altLang="en-US" b="0" i="0" u="none" strike="noStrike" cap="none" normalizeH="0" baseline="0" dirty="0">
                <a:ln>
                  <a:noFill/>
                </a:ln>
                <a:solidFill>
                  <a:srgbClr val="000000"/>
                </a:solidFill>
                <a:effectLst/>
                <a:latin typeface="JetBrains Mono"/>
              </a:rPr>
            </a:br>
            <a:r>
              <a:rPr kumimoji="0" lang="en-US" altLang="en-US" b="0" i="0" u="none" strike="noStrike" cap="none" normalizeH="0" baseline="0" dirty="0">
                <a:ln>
                  <a:noFill/>
                </a:ln>
                <a:solidFill>
                  <a:srgbClr val="000000"/>
                </a:solidFill>
                <a:effectLst/>
                <a:latin typeface="JetBrains Mono"/>
              </a:rPr>
              <a:t>        C[</a:t>
            </a:r>
            <a:r>
              <a:rPr kumimoji="0" lang="en-US" altLang="en-US" b="0" i="0" u="none" strike="noStrike" cap="none" normalizeH="0" baseline="0" dirty="0" err="1">
                <a:ln>
                  <a:noFill/>
                </a:ln>
                <a:solidFill>
                  <a:srgbClr val="000000"/>
                </a:solidFill>
                <a:effectLst/>
                <a:latin typeface="JetBrains Mono"/>
              </a:rPr>
              <a:t>i</a:t>
            </a:r>
            <a:r>
              <a:rPr kumimoji="0" lang="en-US" altLang="en-US" b="0" i="0" u="none" strike="noStrike" cap="none" normalizeH="0" baseline="0" dirty="0">
                <a:ln>
                  <a:noFill/>
                </a:ln>
                <a:solidFill>
                  <a:srgbClr val="000000"/>
                </a:solidFill>
                <a:effectLst/>
                <a:latin typeface="JetBrains Mono"/>
              </a:rPr>
              <a:t>] += C[</a:t>
            </a:r>
            <a:r>
              <a:rPr kumimoji="0" lang="en-US" altLang="en-US" b="0" i="0" u="none" strike="noStrike" cap="none" normalizeH="0" baseline="0" dirty="0" err="1">
                <a:ln>
                  <a:noFill/>
                </a:ln>
                <a:solidFill>
                  <a:srgbClr val="000000"/>
                </a:solidFill>
                <a:effectLst/>
                <a:latin typeface="JetBrains Mono"/>
              </a:rPr>
              <a:t>i</a:t>
            </a:r>
            <a:r>
              <a:rPr kumimoji="0" lang="en-US" altLang="en-US" b="0" i="0" u="none" strike="noStrike" cap="none" normalizeH="0" baseline="0" dirty="0">
                <a:ln>
                  <a:noFill/>
                </a:ln>
                <a:solidFill>
                  <a:srgbClr val="000000"/>
                </a:solidFill>
                <a:effectLst/>
                <a:latin typeface="JetBrains Mono"/>
              </a:rPr>
              <a:t> - </a:t>
            </a:r>
            <a:r>
              <a:rPr kumimoji="0" lang="en-US" altLang="en-US" b="0" i="0" u="none" strike="noStrike" cap="none" normalizeH="0" baseline="0" dirty="0">
                <a:ln>
                  <a:noFill/>
                </a:ln>
                <a:solidFill>
                  <a:srgbClr val="0000FF"/>
                </a:solidFill>
                <a:effectLst/>
                <a:latin typeface="JetBrains Mono"/>
              </a:rPr>
              <a:t>1</a:t>
            </a:r>
            <a:r>
              <a:rPr kumimoji="0" lang="en-US" altLang="en-US" b="0" i="0" u="none" strike="noStrike" cap="none" normalizeH="0" baseline="0" dirty="0">
                <a:ln>
                  <a:noFill/>
                </a:ln>
                <a:solidFill>
                  <a:srgbClr val="000000"/>
                </a:solidFill>
                <a:effectLst/>
                <a:latin typeface="JetBrains Mono"/>
              </a:rPr>
              <a:t>]</a:t>
            </a:r>
            <a:br>
              <a:rPr kumimoji="0" lang="en-US" altLang="en-US" b="0" i="0" u="none" strike="noStrike" cap="none" normalizeH="0" baseline="0" dirty="0">
                <a:ln>
                  <a:noFill/>
                </a:ln>
                <a:solidFill>
                  <a:srgbClr val="000000"/>
                </a:solidFill>
                <a:effectLst/>
                <a:latin typeface="JetBrains Mono"/>
              </a:rPr>
            </a:br>
            <a:r>
              <a:rPr kumimoji="0" lang="en-US" altLang="en-US" b="0" i="0" u="none" strike="noStrike" cap="none" normalizeH="0" baseline="0" dirty="0">
                <a:ln>
                  <a:noFill/>
                </a:ln>
                <a:solidFill>
                  <a:srgbClr val="000000"/>
                </a:solidFill>
                <a:effectLst/>
                <a:latin typeface="JetBrains Mono"/>
              </a:rPr>
              <a:t>    </a:t>
            </a:r>
            <a:r>
              <a:rPr kumimoji="0" lang="en-US" altLang="en-US" b="1" i="0" u="none" strike="noStrike" cap="none" normalizeH="0" baseline="0" dirty="0">
                <a:ln>
                  <a:noFill/>
                </a:ln>
                <a:solidFill>
                  <a:srgbClr val="000080"/>
                </a:solidFill>
                <a:effectLst/>
                <a:latin typeface="JetBrains Mono"/>
              </a:rPr>
              <a:t>for </a:t>
            </a:r>
            <a:r>
              <a:rPr kumimoji="0" lang="en-US" altLang="en-US" b="0" i="0" u="none" strike="noStrike" cap="none" normalizeH="0" baseline="0" dirty="0">
                <a:ln>
                  <a:noFill/>
                </a:ln>
                <a:solidFill>
                  <a:srgbClr val="000000"/>
                </a:solidFill>
                <a:effectLst/>
                <a:latin typeface="JetBrains Mono"/>
              </a:rPr>
              <a:t>j </a:t>
            </a:r>
            <a:r>
              <a:rPr kumimoji="0" lang="en-US" altLang="en-US" b="1" i="0" u="none" strike="noStrike" cap="none" normalizeH="0" baseline="0" dirty="0">
                <a:ln>
                  <a:noFill/>
                </a:ln>
                <a:solidFill>
                  <a:srgbClr val="000080"/>
                </a:solidFill>
                <a:effectLst/>
                <a:latin typeface="JetBrains Mono"/>
              </a:rPr>
              <a:t>in </a:t>
            </a:r>
            <a:r>
              <a:rPr kumimoji="0" lang="en-US" altLang="en-US" b="0" i="0" u="none" strike="noStrike" cap="none" normalizeH="0" baseline="0" dirty="0">
                <a:ln>
                  <a:noFill/>
                </a:ln>
                <a:solidFill>
                  <a:srgbClr val="000080"/>
                </a:solidFill>
                <a:effectLst/>
                <a:latin typeface="JetBrains Mono"/>
              </a:rPr>
              <a:t>range</a:t>
            </a:r>
            <a:r>
              <a:rPr kumimoji="0" lang="en-US" altLang="en-US" b="0" i="0" u="none" strike="noStrike" cap="none" normalizeH="0" baseline="0" dirty="0">
                <a:ln>
                  <a:noFill/>
                </a:ln>
                <a:solidFill>
                  <a:srgbClr val="000000"/>
                </a:solidFill>
                <a:effectLst/>
                <a:latin typeface="JetBrains Mono"/>
              </a:rPr>
              <a:t>(</a:t>
            </a:r>
            <a:r>
              <a:rPr kumimoji="0" lang="en-US" altLang="en-US" b="0" i="0" u="none" strike="noStrike" cap="none" normalizeH="0" baseline="0" dirty="0" err="1">
                <a:ln>
                  <a:noFill/>
                </a:ln>
                <a:solidFill>
                  <a:srgbClr val="000080"/>
                </a:solidFill>
                <a:effectLst/>
                <a:latin typeface="JetBrains Mono"/>
              </a:rPr>
              <a:t>len</a:t>
            </a:r>
            <a:r>
              <a:rPr kumimoji="0" lang="en-US" altLang="en-US" b="0" i="0" u="none" strike="noStrike" cap="none" normalizeH="0" baseline="0" dirty="0">
                <a:ln>
                  <a:noFill/>
                </a:ln>
                <a:solidFill>
                  <a:srgbClr val="000000"/>
                </a:solidFill>
                <a:effectLst/>
                <a:latin typeface="JetBrains Mono"/>
              </a:rPr>
              <a:t>(A)-</a:t>
            </a:r>
            <a:r>
              <a:rPr kumimoji="0" lang="en-US" altLang="en-US" b="0" i="0" u="none" strike="noStrike" cap="none" normalizeH="0" baseline="0" dirty="0">
                <a:ln>
                  <a:noFill/>
                </a:ln>
                <a:solidFill>
                  <a:srgbClr val="0000FF"/>
                </a:solidFill>
                <a:effectLst/>
                <a:latin typeface="JetBrains Mono"/>
              </a:rPr>
              <a:t>1</a:t>
            </a:r>
            <a:r>
              <a:rPr kumimoji="0" lang="en-US" altLang="en-US" b="0" i="0" u="none" strike="noStrike" cap="none" normalizeH="0" baseline="0" dirty="0">
                <a:ln>
                  <a:noFill/>
                </a:ln>
                <a:solidFill>
                  <a:srgbClr val="000000"/>
                </a:solidFill>
                <a:effectLst/>
                <a:latin typeface="JetBrains Mono"/>
              </a:rPr>
              <a:t>,-</a:t>
            </a:r>
            <a:r>
              <a:rPr kumimoji="0" lang="en-US" altLang="en-US" b="0" i="0" u="none" strike="noStrike" cap="none" normalizeH="0" baseline="0" dirty="0">
                <a:ln>
                  <a:noFill/>
                </a:ln>
                <a:solidFill>
                  <a:srgbClr val="0000FF"/>
                </a:solidFill>
                <a:effectLst/>
                <a:latin typeface="JetBrains Mono"/>
              </a:rPr>
              <a:t>1</a:t>
            </a:r>
            <a:r>
              <a:rPr kumimoji="0" lang="en-US" altLang="en-US" b="0" i="0" u="none" strike="noStrike" cap="none" normalizeH="0" baseline="0" dirty="0">
                <a:ln>
                  <a:noFill/>
                </a:ln>
                <a:solidFill>
                  <a:srgbClr val="000000"/>
                </a:solidFill>
                <a:effectLst/>
                <a:latin typeface="JetBrains Mono"/>
              </a:rPr>
              <a:t>,-</a:t>
            </a:r>
            <a:r>
              <a:rPr kumimoji="0" lang="en-US" altLang="en-US" b="0" i="0" u="none" strike="noStrike" cap="none" normalizeH="0" baseline="0" dirty="0">
                <a:ln>
                  <a:noFill/>
                </a:ln>
                <a:solidFill>
                  <a:srgbClr val="0000FF"/>
                </a:solidFill>
                <a:effectLst/>
                <a:latin typeface="JetBrains Mono"/>
              </a:rPr>
              <a:t>1</a:t>
            </a:r>
            <a:r>
              <a:rPr kumimoji="0" lang="en-US" altLang="en-US" b="0" i="0" u="none" strike="noStrike" cap="none" normalizeH="0" baseline="0" dirty="0">
                <a:ln>
                  <a:noFill/>
                </a:ln>
                <a:solidFill>
                  <a:srgbClr val="000000"/>
                </a:solidFill>
                <a:effectLst/>
                <a:latin typeface="JetBrains Mono"/>
              </a:rPr>
              <a:t>):</a:t>
            </a:r>
            <a:br>
              <a:rPr kumimoji="0" lang="en-US" altLang="en-US" b="0" i="0" u="none" strike="noStrike" cap="none" normalizeH="0" baseline="0" dirty="0">
                <a:ln>
                  <a:noFill/>
                </a:ln>
                <a:solidFill>
                  <a:srgbClr val="000000"/>
                </a:solidFill>
                <a:effectLst/>
                <a:latin typeface="JetBrains Mono"/>
              </a:rPr>
            </a:br>
            <a:r>
              <a:rPr kumimoji="0" lang="en-US" altLang="en-US" b="0" i="0" u="none" strike="noStrike" cap="none" normalizeH="0" baseline="0" dirty="0">
                <a:ln>
                  <a:noFill/>
                </a:ln>
                <a:solidFill>
                  <a:srgbClr val="000000"/>
                </a:solidFill>
                <a:effectLst/>
                <a:latin typeface="JetBrains Mono"/>
              </a:rPr>
              <a:t>        B[C[A[j]] - </a:t>
            </a:r>
            <a:r>
              <a:rPr kumimoji="0" lang="en-US" altLang="en-US" b="0" i="0" u="none" strike="noStrike" cap="none" normalizeH="0" baseline="0" dirty="0">
                <a:ln>
                  <a:noFill/>
                </a:ln>
                <a:solidFill>
                  <a:srgbClr val="0000FF"/>
                </a:solidFill>
                <a:effectLst/>
                <a:latin typeface="JetBrains Mono"/>
              </a:rPr>
              <a:t>1</a:t>
            </a:r>
            <a:r>
              <a:rPr kumimoji="0" lang="en-US" altLang="en-US" b="0" i="0" u="none" strike="noStrike" cap="none" normalizeH="0" baseline="0" dirty="0">
                <a:ln>
                  <a:noFill/>
                </a:ln>
                <a:solidFill>
                  <a:srgbClr val="000000"/>
                </a:solidFill>
                <a:effectLst/>
                <a:latin typeface="JetBrains Mono"/>
              </a:rPr>
              <a:t>] = A[j]</a:t>
            </a:r>
            <a:br>
              <a:rPr kumimoji="0" lang="en-US" altLang="en-US" b="0" i="0" u="none" strike="noStrike" cap="none" normalizeH="0" baseline="0" dirty="0">
                <a:ln>
                  <a:noFill/>
                </a:ln>
                <a:solidFill>
                  <a:srgbClr val="000000"/>
                </a:solidFill>
                <a:effectLst/>
                <a:latin typeface="JetBrains Mono"/>
              </a:rPr>
            </a:br>
            <a:r>
              <a:rPr kumimoji="0" lang="en-US" altLang="en-US" b="0" i="0" u="none" strike="noStrike" cap="none" normalizeH="0" baseline="0" dirty="0">
                <a:ln>
                  <a:noFill/>
                </a:ln>
                <a:solidFill>
                  <a:srgbClr val="000000"/>
                </a:solidFill>
                <a:effectLst/>
                <a:latin typeface="JetBrains Mono"/>
              </a:rPr>
              <a:t>        C[A[j]] = C[A[j]]-</a:t>
            </a:r>
            <a:r>
              <a:rPr kumimoji="0" lang="en-US" altLang="en-US" b="0" i="0" u="none" strike="noStrike" cap="none" normalizeH="0" baseline="0" dirty="0">
                <a:ln>
                  <a:noFill/>
                </a:ln>
                <a:solidFill>
                  <a:srgbClr val="0000FF"/>
                </a:solidFill>
                <a:effectLst/>
                <a:latin typeface="JetBrains Mono"/>
              </a:rPr>
              <a:t>1</a:t>
            </a:r>
            <a:br>
              <a:rPr kumimoji="0" lang="en-US" altLang="en-US" b="0" i="0" u="none" strike="noStrike" cap="none" normalizeH="0" baseline="0" dirty="0">
                <a:ln>
                  <a:noFill/>
                </a:ln>
                <a:solidFill>
                  <a:srgbClr val="0000FF"/>
                </a:solidFill>
                <a:effectLst/>
                <a:latin typeface="JetBrains Mono"/>
              </a:rPr>
            </a:br>
            <a:r>
              <a:rPr kumimoji="0" lang="en-US" altLang="en-US" b="0" i="0" u="none" strike="noStrike" cap="none" normalizeH="0" baseline="0" dirty="0">
                <a:ln>
                  <a:noFill/>
                </a:ln>
                <a:solidFill>
                  <a:srgbClr val="0000FF"/>
                </a:solidFill>
                <a:effectLst/>
                <a:latin typeface="JetBrains Mono"/>
              </a:rPr>
              <a:t>    </a:t>
            </a:r>
            <a:r>
              <a:rPr kumimoji="0" lang="en-US" altLang="en-US" b="1" i="0" u="none" strike="noStrike" cap="none" normalizeH="0" baseline="0" dirty="0">
                <a:ln>
                  <a:noFill/>
                </a:ln>
                <a:solidFill>
                  <a:srgbClr val="000080"/>
                </a:solidFill>
                <a:effectLst/>
                <a:latin typeface="JetBrains Mono"/>
              </a:rPr>
              <a:t>return </a:t>
            </a:r>
            <a:r>
              <a:rPr kumimoji="0" lang="en-US" altLang="en-US" b="0" i="0" u="none" strike="noStrike" cap="none" normalizeH="0" baseline="0" dirty="0">
                <a:ln>
                  <a:noFill/>
                </a:ln>
                <a:solidFill>
                  <a:srgbClr val="000000"/>
                </a:solidFill>
                <a:effectLst/>
                <a:latin typeface="JetBrains Mono"/>
              </a:rPr>
              <a:t>B</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37B9FFA0-FF79-49C4-B57C-F37EDDDAB88C}"/>
              </a:ext>
            </a:extLst>
          </p:cNvPr>
          <p:cNvSpPr>
            <a:spLocks noChangeArrowheads="1"/>
          </p:cNvSpPr>
          <p:nvPr/>
        </p:nvSpPr>
        <p:spPr bwMode="auto">
          <a:xfrm>
            <a:off x="6096000" y="2452445"/>
            <a:ext cx="4147930" cy="1754326"/>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i="1" dirty="0">
                <a:solidFill>
                  <a:srgbClr val="808080"/>
                </a:solidFill>
                <a:latin typeface="JetBrains Mono"/>
              </a:rPr>
              <a:t># Driver Code </a:t>
            </a:r>
            <a:endParaRPr kumimoji="0" lang="en-US" altLang="en-US" b="0" i="0" u="none" strike="noStrike" cap="none" normalizeH="0" baseline="0" dirty="0">
              <a:ln>
                <a:noFill/>
              </a:ln>
              <a:solidFill>
                <a:srgbClr val="000000"/>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JetBrains Mono"/>
              </a:rPr>
              <a:t>A=[</a:t>
            </a:r>
            <a:r>
              <a:rPr kumimoji="0" lang="en-US" altLang="en-US" b="0" i="0" u="none" strike="noStrike" cap="none" normalizeH="0" baseline="0" dirty="0">
                <a:ln>
                  <a:noFill/>
                </a:ln>
                <a:solidFill>
                  <a:srgbClr val="0000FF"/>
                </a:solidFill>
                <a:effectLst/>
                <a:latin typeface="JetBrains Mono"/>
              </a:rPr>
              <a:t>2</a:t>
            </a:r>
            <a:r>
              <a:rPr kumimoji="0" lang="en-US" altLang="en-US" b="0" i="0" u="none" strike="noStrike" cap="none" normalizeH="0" baseline="0" dirty="0">
                <a:ln>
                  <a:noFill/>
                </a:ln>
                <a:solidFill>
                  <a:srgbClr val="000000"/>
                </a:solidFill>
                <a:effectLst/>
                <a:latin typeface="JetBrains Mono"/>
              </a:rPr>
              <a:t>,</a:t>
            </a:r>
            <a:r>
              <a:rPr kumimoji="0" lang="en-US" altLang="en-US" b="0" i="0" u="none" strike="noStrike" cap="none" normalizeH="0" baseline="0" dirty="0">
                <a:ln>
                  <a:noFill/>
                </a:ln>
                <a:solidFill>
                  <a:srgbClr val="0000FF"/>
                </a:solidFill>
                <a:effectLst/>
                <a:latin typeface="JetBrains Mono"/>
              </a:rPr>
              <a:t>5</a:t>
            </a:r>
            <a:r>
              <a:rPr kumimoji="0" lang="en-US" altLang="en-US" b="0" i="0" u="none" strike="noStrike" cap="none" normalizeH="0" baseline="0" dirty="0">
                <a:ln>
                  <a:noFill/>
                </a:ln>
                <a:solidFill>
                  <a:srgbClr val="000000"/>
                </a:solidFill>
                <a:effectLst/>
                <a:latin typeface="JetBrains Mono"/>
              </a:rPr>
              <a:t>,</a:t>
            </a:r>
            <a:r>
              <a:rPr kumimoji="0" lang="en-US" altLang="en-US" b="0" i="0" u="none" strike="noStrike" cap="none" normalizeH="0" baseline="0" dirty="0">
                <a:ln>
                  <a:noFill/>
                </a:ln>
                <a:solidFill>
                  <a:srgbClr val="0000FF"/>
                </a:solidFill>
                <a:effectLst/>
                <a:latin typeface="JetBrains Mono"/>
              </a:rPr>
              <a:t>3</a:t>
            </a:r>
            <a:r>
              <a:rPr kumimoji="0" lang="en-US" altLang="en-US" b="0" i="0" u="none" strike="noStrike" cap="none" normalizeH="0" baseline="0" dirty="0">
                <a:ln>
                  <a:noFill/>
                </a:ln>
                <a:solidFill>
                  <a:srgbClr val="000000"/>
                </a:solidFill>
                <a:effectLst/>
                <a:latin typeface="JetBrains Mono"/>
              </a:rPr>
              <a:t>,</a:t>
            </a:r>
            <a:r>
              <a:rPr kumimoji="0" lang="en-US" altLang="en-US" b="0" i="0" u="none" strike="noStrike" cap="none" normalizeH="0" baseline="0" dirty="0">
                <a:ln>
                  <a:noFill/>
                </a:ln>
                <a:solidFill>
                  <a:srgbClr val="0000FF"/>
                </a:solidFill>
                <a:effectLst/>
                <a:latin typeface="JetBrains Mono"/>
              </a:rPr>
              <a:t>0</a:t>
            </a:r>
            <a:r>
              <a:rPr kumimoji="0" lang="en-US" altLang="en-US" b="0" i="0" u="none" strike="noStrike" cap="none" normalizeH="0" baseline="0" dirty="0">
                <a:ln>
                  <a:noFill/>
                </a:ln>
                <a:solidFill>
                  <a:srgbClr val="000000"/>
                </a:solidFill>
                <a:effectLst/>
                <a:latin typeface="JetBrains Mono"/>
              </a:rPr>
              <a:t>,</a:t>
            </a:r>
            <a:r>
              <a:rPr kumimoji="0" lang="en-US" altLang="en-US" b="0" i="0" u="none" strike="noStrike" cap="none" normalizeH="0" baseline="0" dirty="0">
                <a:ln>
                  <a:noFill/>
                </a:ln>
                <a:solidFill>
                  <a:srgbClr val="0000FF"/>
                </a:solidFill>
                <a:effectLst/>
                <a:latin typeface="JetBrains Mono"/>
              </a:rPr>
              <a:t>2</a:t>
            </a:r>
            <a:r>
              <a:rPr kumimoji="0" lang="en-US" altLang="en-US" b="0" i="0" u="none" strike="noStrike" cap="none" normalizeH="0" baseline="0" dirty="0">
                <a:ln>
                  <a:noFill/>
                </a:ln>
                <a:solidFill>
                  <a:srgbClr val="000000"/>
                </a:solidFill>
                <a:effectLst/>
                <a:latin typeface="JetBrains Mono"/>
              </a:rPr>
              <a:t>,</a:t>
            </a:r>
            <a:r>
              <a:rPr kumimoji="0" lang="en-US" altLang="en-US" b="0" i="0" u="none" strike="noStrike" cap="none" normalizeH="0" baseline="0" dirty="0">
                <a:ln>
                  <a:noFill/>
                </a:ln>
                <a:solidFill>
                  <a:srgbClr val="0000FF"/>
                </a:solidFill>
                <a:effectLst/>
                <a:latin typeface="JetBrains Mono"/>
              </a:rPr>
              <a:t>3</a:t>
            </a:r>
            <a:r>
              <a:rPr kumimoji="0" lang="en-US" altLang="en-US" b="0" i="0" u="none" strike="noStrike" cap="none" normalizeH="0" baseline="0" dirty="0">
                <a:ln>
                  <a:noFill/>
                </a:ln>
                <a:solidFill>
                  <a:srgbClr val="000000"/>
                </a:solidFill>
                <a:effectLst/>
                <a:latin typeface="JetBrains Mono"/>
              </a:rPr>
              <a:t>,</a:t>
            </a:r>
            <a:r>
              <a:rPr kumimoji="0" lang="en-US" altLang="en-US" b="0" i="0" u="none" strike="noStrike" cap="none" normalizeH="0" baseline="0" dirty="0">
                <a:ln>
                  <a:noFill/>
                </a:ln>
                <a:solidFill>
                  <a:srgbClr val="0000FF"/>
                </a:solidFill>
                <a:effectLst/>
                <a:latin typeface="JetBrains Mono"/>
              </a:rPr>
              <a:t>0</a:t>
            </a:r>
            <a:r>
              <a:rPr kumimoji="0" lang="en-US" altLang="en-US" b="0" i="0" u="none" strike="noStrike" cap="none" normalizeH="0" baseline="0" dirty="0">
                <a:ln>
                  <a:noFill/>
                </a:ln>
                <a:solidFill>
                  <a:srgbClr val="000000"/>
                </a:solidFill>
                <a:effectLst/>
                <a:latin typeface="JetBrains Mono"/>
              </a:rPr>
              <a:t>,</a:t>
            </a:r>
            <a:r>
              <a:rPr kumimoji="0" lang="en-US" altLang="en-US" b="0" i="0" u="none" strike="noStrike" cap="none" normalizeH="0" baseline="0" dirty="0">
                <a:ln>
                  <a:noFill/>
                </a:ln>
                <a:solidFill>
                  <a:srgbClr val="0000FF"/>
                </a:solidFill>
                <a:effectLst/>
                <a:latin typeface="JetBrains Mono"/>
              </a:rPr>
              <a:t>3</a:t>
            </a:r>
            <a:r>
              <a:rPr kumimoji="0" lang="en-US" altLang="en-US" b="0" i="0" u="none" strike="noStrike" cap="none" normalizeH="0" baseline="0" dirty="0">
                <a:ln>
                  <a:noFill/>
                </a:ln>
                <a:solidFill>
                  <a:srgbClr val="000000"/>
                </a:solidFill>
                <a:effectLst/>
                <a:latin typeface="JetBrains Mono"/>
              </a:rPr>
              <a:t>]</a:t>
            </a:r>
            <a:br>
              <a:rPr kumimoji="0" lang="en-US" altLang="en-US" b="0" i="0" u="none" strike="noStrike" cap="none" normalizeH="0" baseline="0" dirty="0">
                <a:ln>
                  <a:noFill/>
                </a:ln>
                <a:solidFill>
                  <a:srgbClr val="000000"/>
                </a:solidFill>
                <a:effectLst/>
                <a:latin typeface="JetBrains Mono"/>
              </a:rPr>
            </a:br>
            <a:r>
              <a:rPr kumimoji="0" lang="en-US" altLang="en-US" b="0" i="0" u="none" strike="noStrike" cap="none" normalizeH="0" baseline="0" dirty="0">
                <a:ln>
                  <a:noFill/>
                </a:ln>
                <a:solidFill>
                  <a:srgbClr val="000000"/>
                </a:solidFill>
                <a:effectLst/>
                <a:latin typeface="JetBrains Mono"/>
              </a:rPr>
              <a:t>B=</a:t>
            </a:r>
            <a:r>
              <a:rPr kumimoji="0" lang="en-US" altLang="en-US" b="0" i="0" u="none" strike="noStrike" cap="none" normalizeH="0" baseline="0" dirty="0" err="1">
                <a:ln>
                  <a:noFill/>
                </a:ln>
                <a:solidFill>
                  <a:srgbClr val="000000"/>
                </a:solidFill>
                <a:effectLst/>
                <a:latin typeface="JetBrains Mono"/>
              </a:rPr>
              <a:t>np.zeros</a:t>
            </a:r>
            <a:r>
              <a:rPr kumimoji="0" lang="en-US" altLang="en-US" b="0" i="0" u="none" strike="noStrike" cap="none" normalizeH="0" baseline="0" dirty="0">
                <a:ln>
                  <a:noFill/>
                </a:ln>
                <a:solidFill>
                  <a:srgbClr val="000000"/>
                </a:solidFill>
                <a:effectLst/>
                <a:latin typeface="JetBrains Mono"/>
              </a:rPr>
              <a:t>(</a:t>
            </a:r>
            <a:r>
              <a:rPr kumimoji="0" lang="en-US" altLang="en-US" b="0" i="0" u="none" strike="noStrike" cap="none" normalizeH="0" baseline="0" dirty="0" err="1">
                <a:ln>
                  <a:noFill/>
                </a:ln>
                <a:solidFill>
                  <a:srgbClr val="000080"/>
                </a:solidFill>
                <a:effectLst/>
                <a:latin typeface="JetBrains Mono"/>
              </a:rPr>
              <a:t>len</a:t>
            </a:r>
            <a:r>
              <a:rPr kumimoji="0" lang="en-US" altLang="en-US" b="0" i="0" u="none" strike="noStrike" cap="none" normalizeH="0" baseline="0" dirty="0">
                <a:ln>
                  <a:noFill/>
                </a:ln>
                <a:solidFill>
                  <a:srgbClr val="000000"/>
                </a:solidFill>
                <a:effectLst/>
                <a:latin typeface="JetBrains Mono"/>
              </a:rPr>
              <a:t>(A),np.int)</a:t>
            </a:r>
            <a:br>
              <a:rPr kumimoji="0" lang="en-US" altLang="en-US" b="0" i="0" u="none" strike="noStrike" cap="none" normalizeH="0" baseline="0" dirty="0">
                <a:ln>
                  <a:noFill/>
                </a:ln>
                <a:solidFill>
                  <a:srgbClr val="000000"/>
                </a:solidFill>
                <a:effectLst/>
                <a:latin typeface="JetBrains Mono"/>
              </a:rPr>
            </a:br>
            <a:r>
              <a:rPr kumimoji="0" lang="en-US" altLang="en-US" b="0" i="0" u="none" strike="noStrike" cap="none" normalizeH="0" baseline="0" dirty="0">
                <a:ln>
                  <a:noFill/>
                </a:ln>
                <a:solidFill>
                  <a:srgbClr val="000000"/>
                </a:solidFill>
                <a:effectLst/>
                <a:latin typeface="JetBrains Mono"/>
              </a:rPr>
              <a:t>B=</a:t>
            </a:r>
            <a:r>
              <a:rPr kumimoji="0" lang="en-US" altLang="en-US" b="0" i="0" u="none" strike="noStrike" cap="none" normalizeH="0" baseline="0" dirty="0" err="1">
                <a:ln>
                  <a:noFill/>
                </a:ln>
                <a:solidFill>
                  <a:srgbClr val="000000"/>
                </a:solidFill>
                <a:effectLst/>
                <a:latin typeface="JetBrains Mono"/>
              </a:rPr>
              <a:t>Counting_Sort</a:t>
            </a:r>
            <a:r>
              <a:rPr kumimoji="0" lang="en-US" altLang="en-US" b="0" i="0" u="none" strike="noStrike" cap="none" normalizeH="0" baseline="0" dirty="0">
                <a:ln>
                  <a:noFill/>
                </a:ln>
                <a:solidFill>
                  <a:srgbClr val="000000"/>
                </a:solidFill>
                <a:effectLst/>
                <a:latin typeface="JetBrains Mono"/>
              </a:rPr>
              <a:t>(</a:t>
            </a:r>
            <a:r>
              <a:rPr kumimoji="0" lang="en-US" altLang="en-US" b="0" i="0" u="none" strike="noStrike" cap="none" normalizeH="0" baseline="0" dirty="0" err="1">
                <a:ln>
                  <a:noFill/>
                </a:ln>
                <a:solidFill>
                  <a:srgbClr val="000000"/>
                </a:solidFill>
                <a:effectLst/>
                <a:latin typeface="JetBrains Mono"/>
              </a:rPr>
              <a:t>A,B,</a:t>
            </a:r>
            <a:r>
              <a:rPr kumimoji="0" lang="en-US" altLang="en-US" b="0" i="0" u="none" strike="noStrike" cap="none" normalizeH="0" baseline="0" dirty="0" err="1">
                <a:ln>
                  <a:noFill/>
                </a:ln>
                <a:solidFill>
                  <a:srgbClr val="000080"/>
                </a:solidFill>
                <a:effectLst/>
                <a:latin typeface="JetBrains Mono"/>
              </a:rPr>
              <a:t>max</a:t>
            </a:r>
            <a:r>
              <a:rPr kumimoji="0" lang="en-US" altLang="en-US" b="0" i="0" u="none" strike="noStrike" cap="none" normalizeH="0" baseline="0" dirty="0">
                <a:ln>
                  <a:noFill/>
                </a:ln>
                <a:solidFill>
                  <a:srgbClr val="000000"/>
                </a:solidFill>
                <a:effectLst/>
                <a:latin typeface="JetBrains Mono"/>
              </a:rPr>
              <a:t>(A))</a:t>
            </a:r>
            <a:br>
              <a:rPr kumimoji="0" lang="en-US" altLang="en-US" b="0" i="0" u="none" strike="noStrike" cap="none" normalizeH="0" baseline="0" dirty="0">
                <a:ln>
                  <a:noFill/>
                </a:ln>
                <a:solidFill>
                  <a:srgbClr val="000000"/>
                </a:solidFill>
                <a:effectLst/>
                <a:latin typeface="JetBrains Mono"/>
              </a:rPr>
            </a:br>
            <a:r>
              <a:rPr kumimoji="0" lang="en-US" altLang="en-US" b="0" i="0" u="none" strike="noStrike" cap="none" normalizeH="0" baseline="0" dirty="0">
                <a:ln>
                  <a:noFill/>
                </a:ln>
                <a:solidFill>
                  <a:srgbClr val="000080"/>
                </a:solidFill>
                <a:effectLst/>
                <a:latin typeface="JetBrains Mono"/>
              </a:rPr>
              <a:t>print</a:t>
            </a:r>
            <a:r>
              <a:rPr kumimoji="0" lang="en-US" altLang="en-US" b="0" i="0" u="none" strike="noStrike" cap="none" normalizeH="0" baseline="0" dirty="0">
                <a:ln>
                  <a:noFill/>
                </a:ln>
                <a:solidFill>
                  <a:srgbClr val="000000"/>
                </a:solidFill>
                <a:effectLst/>
                <a:latin typeface="JetBrains Mono"/>
              </a:rPr>
              <a:t>(</a:t>
            </a:r>
            <a:r>
              <a:rPr kumimoji="0" lang="en-US" altLang="en-US" b="1" i="0" u="none" strike="noStrike" cap="none" normalizeH="0" baseline="0" dirty="0">
                <a:ln>
                  <a:noFill/>
                </a:ln>
                <a:solidFill>
                  <a:srgbClr val="008080"/>
                </a:solidFill>
                <a:effectLst/>
                <a:latin typeface="JetBrains Mono"/>
              </a:rPr>
              <a:t>"Sorted Array in Ascending Order: "</a:t>
            </a:r>
            <a:r>
              <a:rPr kumimoji="0" lang="en-US" altLang="en-US" b="0" i="0" u="none" strike="noStrike" cap="none" normalizeH="0" baseline="0" dirty="0">
                <a:ln>
                  <a:noFill/>
                </a:ln>
                <a:solidFill>
                  <a:srgbClr val="000000"/>
                </a:solidFill>
                <a:effectLst/>
                <a:latin typeface="JetBrains Mono"/>
              </a:rPr>
              <a:t>)</a:t>
            </a:r>
            <a:br>
              <a:rPr kumimoji="0" lang="en-US" altLang="en-US" b="0" i="0" u="none" strike="noStrike" cap="none" normalizeH="0" baseline="0" dirty="0">
                <a:ln>
                  <a:noFill/>
                </a:ln>
                <a:solidFill>
                  <a:srgbClr val="000000"/>
                </a:solidFill>
                <a:effectLst/>
                <a:latin typeface="JetBrains Mono"/>
              </a:rPr>
            </a:br>
            <a:r>
              <a:rPr kumimoji="0" lang="en-US" altLang="en-US" b="0" i="0" u="none" strike="noStrike" cap="none" normalizeH="0" baseline="0" dirty="0">
                <a:ln>
                  <a:noFill/>
                </a:ln>
                <a:solidFill>
                  <a:srgbClr val="000080"/>
                </a:solidFill>
                <a:effectLst/>
                <a:latin typeface="JetBrains Mono"/>
              </a:rPr>
              <a:t>print</a:t>
            </a:r>
            <a:r>
              <a:rPr kumimoji="0" lang="en-US" altLang="en-US" b="0" i="0" u="none" strike="noStrike" cap="none" normalizeH="0" baseline="0" dirty="0">
                <a:ln>
                  <a:noFill/>
                </a:ln>
                <a:solidFill>
                  <a:srgbClr val="000000"/>
                </a:solidFill>
                <a:effectLst/>
                <a:latin typeface="JetBrains Mono"/>
              </a:rPr>
              <a:t>(B)</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4917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F3EF55E-BB3B-4BC4-AC59-6D41854EC92D}"/>
              </a:ext>
            </a:extLst>
          </p:cNvPr>
          <p:cNvSpPr>
            <a:spLocks noGrp="1"/>
          </p:cNvSpPr>
          <p:nvPr>
            <p:ph type="ftr" sz="quarter" idx="11"/>
          </p:nvPr>
        </p:nvSpPr>
        <p:spPr/>
        <p:txBody>
          <a:bodyPr/>
          <a:lstStyle/>
          <a:p>
            <a:r>
              <a:rPr lang="en-US"/>
              <a:t>By: Dr. Sajid Iqbal, COMputer EDucation eXplaineD - COMEDXD</a:t>
            </a:r>
          </a:p>
        </p:txBody>
      </p:sp>
      <p:sp>
        <p:nvSpPr>
          <p:cNvPr id="5" name="Slide Number Placeholder 4">
            <a:extLst>
              <a:ext uri="{FF2B5EF4-FFF2-40B4-BE49-F238E27FC236}">
                <a16:creationId xmlns:a16="http://schemas.microsoft.com/office/drawing/2014/main" id="{F3E8DD2C-0E62-4D81-8F5C-82964F77DF7E}"/>
              </a:ext>
            </a:extLst>
          </p:cNvPr>
          <p:cNvSpPr>
            <a:spLocks noGrp="1"/>
          </p:cNvSpPr>
          <p:nvPr>
            <p:ph type="sldNum" sz="quarter" idx="12"/>
          </p:nvPr>
        </p:nvSpPr>
        <p:spPr/>
        <p:txBody>
          <a:bodyPr/>
          <a:lstStyle/>
          <a:p>
            <a:fld id="{C9330682-99BE-4071-AC2E-0FDA91FFAE9F}" type="slidenum">
              <a:rPr lang="en-US" smtClean="0"/>
              <a:t>13</a:t>
            </a:fld>
            <a:endParaRPr lang="en-US"/>
          </a:p>
        </p:txBody>
      </p:sp>
      <p:sp>
        <p:nvSpPr>
          <p:cNvPr id="7" name="Content Placeholder 6">
            <a:extLst>
              <a:ext uri="{FF2B5EF4-FFF2-40B4-BE49-F238E27FC236}">
                <a16:creationId xmlns:a16="http://schemas.microsoft.com/office/drawing/2014/main" id="{59D3476B-4F33-4921-9B18-125FDBF40C69}"/>
              </a:ext>
            </a:extLst>
          </p:cNvPr>
          <p:cNvSpPr>
            <a:spLocks noGrp="1"/>
          </p:cNvSpPr>
          <p:nvPr>
            <p:ph idx="1"/>
          </p:nvPr>
        </p:nvSpPr>
        <p:spPr>
          <a:xfrm>
            <a:off x="1116564" y="1602345"/>
            <a:ext cx="8946541" cy="4546664"/>
          </a:xfrm>
        </p:spPr>
        <p:txBody>
          <a:bodyPr>
            <a:normAutofit lnSpcReduction="10000"/>
          </a:bodyPr>
          <a:lstStyle/>
          <a:p>
            <a:pPr marL="0" indent="0" algn="ctr">
              <a:buNone/>
            </a:pPr>
            <a:r>
              <a:rPr lang="en-US" dirty="0"/>
              <a:t>Thanks for watching</a:t>
            </a:r>
          </a:p>
          <a:p>
            <a:pPr algn="ct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b="1" dirty="0">
                <a:solidFill>
                  <a:srgbClr val="FFFF00"/>
                </a:solidFill>
              </a:rPr>
              <a:t>Dr. Sajid Iqbal</a:t>
            </a:r>
          </a:p>
          <a:p>
            <a:pPr marL="0" indent="0" algn="ctr">
              <a:buNone/>
            </a:pPr>
            <a:r>
              <a:rPr lang="en-US" dirty="0"/>
              <a:t>Assistant Professor</a:t>
            </a:r>
          </a:p>
          <a:p>
            <a:pPr marL="0" indent="0" algn="ctr">
              <a:buNone/>
            </a:pPr>
            <a:r>
              <a:rPr lang="en-US" dirty="0"/>
              <a:t>Department of Computer Science</a:t>
            </a:r>
          </a:p>
          <a:p>
            <a:pPr marL="0" indent="0" algn="ctr">
              <a:buNone/>
            </a:pPr>
            <a:r>
              <a:rPr lang="en-US" dirty="0"/>
              <a:t>Bahauddin Zakariya University, Multan</a:t>
            </a:r>
          </a:p>
          <a:p>
            <a:pPr marL="0" indent="0" algn="ctr">
              <a:buNone/>
            </a:pPr>
            <a:r>
              <a:rPr lang="en-US" dirty="0">
                <a:hlinkClick r:id="rId2"/>
              </a:rPr>
              <a:t>sajidiqbal.pk@gmail.com</a:t>
            </a:r>
            <a:endParaRPr lang="en-US" dirty="0"/>
          </a:p>
          <a:p>
            <a:pPr marL="0" indent="0" algn="ctr">
              <a:buNone/>
            </a:pPr>
            <a:r>
              <a:rPr lang="en-US" dirty="0"/>
              <a:t>YouTube Channel: </a:t>
            </a:r>
            <a:r>
              <a:rPr lang="en-US" b="1" dirty="0">
                <a:solidFill>
                  <a:srgbClr val="FFFF00"/>
                </a:solidFill>
              </a:rPr>
              <a:t>COMEDXD</a:t>
            </a:r>
          </a:p>
        </p:txBody>
      </p:sp>
      <p:sp>
        <p:nvSpPr>
          <p:cNvPr id="8" name="Rectangle 7">
            <a:extLst>
              <a:ext uri="{FF2B5EF4-FFF2-40B4-BE49-F238E27FC236}">
                <a16:creationId xmlns:a16="http://schemas.microsoft.com/office/drawing/2014/main" id="{212F24B2-5517-4FA2-B10F-A80107F4D14F}"/>
              </a:ext>
            </a:extLst>
          </p:cNvPr>
          <p:cNvSpPr/>
          <p:nvPr/>
        </p:nvSpPr>
        <p:spPr>
          <a:xfrm>
            <a:off x="2968487" y="2210688"/>
            <a:ext cx="5777947" cy="1323439"/>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8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Allah Hafiz</a:t>
            </a:r>
          </a:p>
        </p:txBody>
      </p:sp>
      <p:pic>
        <p:nvPicPr>
          <p:cNvPr id="3" name="Graphic 2" descr="Envelope">
            <a:extLst>
              <a:ext uri="{FF2B5EF4-FFF2-40B4-BE49-F238E27FC236}">
                <a16:creationId xmlns:a16="http://schemas.microsoft.com/office/drawing/2014/main" id="{C441A441-5556-40D5-8E32-2D127AC56C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89803" y="5096629"/>
            <a:ext cx="542172" cy="542172"/>
          </a:xfrm>
          <a:prstGeom prst="rect">
            <a:avLst/>
          </a:prstGeom>
        </p:spPr>
      </p:pic>
    </p:spTree>
    <p:extLst>
      <p:ext uri="{BB962C8B-B14F-4D97-AF65-F5344CB8AC3E}">
        <p14:creationId xmlns:p14="http://schemas.microsoft.com/office/powerpoint/2010/main" val="652666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C23B5-6521-4048-BA7D-091F8FE466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D792F1-F18A-4098-BD1C-09D6A3A528B2}"/>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909056CB-1886-4F73-B7A3-BEBCF711ED10}"/>
              </a:ext>
            </a:extLst>
          </p:cNvPr>
          <p:cNvSpPr>
            <a:spLocks noGrp="1"/>
          </p:cNvSpPr>
          <p:nvPr>
            <p:ph type="ftr" sz="quarter" idx="11"/>
          </p:nvPr>
        </p:nvSpPr>
        <p:spPr/>
        <p:txBody>
          <a:bodyPr/>
          <a:lstStyle/>
          <a:p>
            <a:r>
              <a:rPr lang="en-US"/>
              <a:t>By: Dr. Sajid Iqbal, COMputer EDucation eXplaineD - COMEDXD</a:t>
            </a:r>
          </a:p>
        </p:txBody>
      </p:sp>
      <p:sp>
        <p:nvSpPr>
          <p:cNvPr id="5" name="Slide Number Placeholder 4">
            <a:extLst>
              <a:ext uri="{FF2B5EF4-FFF2-40B4-BE49-F238E27FC236}">
                <a16:creationId xmlns:a16="http://schemas.microsoft.com/office/drawing/2014/main" id="{E5F565C4-5629-4A51-9846-2E255010725A}"/>
              </a:ext>
            </a:extLst>
          </p:cNvPr>
          <p:cNvSpPr>
            <a:spLocks noGrp="1"/>
          </p:cNvSpPr>
          <p:nvPr>
            <p:ph type="sldNum" sz="quarter" idx="12"/>
          </p:nvPr>
        </p:nvSpPr>
        <p:spPr/>
        <p:txBody>
          <a:bodyPr/>
          <a:lstStyle/>
          <a:p>
            <a:fld id="{C9330682-99BE-4071-AC2E-0FDA91FFAE9F}" type="slidenum">
              <a:rPr lang="en-US" smtClean="0"/>
              <a:t>14</a:t>
            </a:fld>
            <a:endParaRPr lang="en-US"/>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B24963DF-DE53-42B8-82D9-0CB311D1831D}"/>
                  </a:ext>
                </a:extLst>
              </p:cNvPr>
              <p:cNvGraphicFramePr>
                <a:graphicFrameLocks noGrp="1"/>
              </p:cNvGraphicFramePr>
              <p:nvPr>
                <p:extLst>
                  <p:ext uri="{D42A27DB-BD31-4B8C-83A1-F6EECF244321}">
                    <p14:modId xmlns:p14="http://schemas.microsoft.com/office/powerpoint/2010/main" val="2430695042"/>
                  </p:ext>
                </p:extLst>
              </p:nvPr>
            </p:nvGraphicFramePr>
            <p:xfrm>
              <a:off x="8001919" y="2467037"/>
              <a:ext cx="3868738" cy="4238562"/>
            </p:xfrm>
            <a:graphic>
              <a:graphicData uri="http://schemas.openxmlformats.org/drawingml/2006/table">
                <a:tbl>
                  <a:tblPr firstRow="1" bandRow="1">
                    <a:tableStyleId>{00A15C55-8517-42AA-B614-E9B94910E393}</a:tableStyleId>
                  </a:tblPr>
                  <a:tblGrid>
                    <a:gridCol w="574014">
                      <a:extLst>
                        <a:ext uri="{9D8B030D-6E8A-4147-A177-3AD203B41FA5}">
                          <a16:colId xmlns:a16="http://schemas.microsoft.com/office/drawing/2014/main" val="1458594246"/>
                        </a:ext>
                      </a:extLst>
                    </a:gridCol>
                    <a:gridCol w="3294724">
                      <a:extLst>
                        <a:ext uri="{9D8B030D-6E8A-4147-A177-3AD203B41FA5}">
                          <a16:colId xmlns:a16="http://schemas.microsoft.com/office/drawing/2014/main" val="4248192415"/>
                        </a:ext>
                      </a:extLst>
                    </a:gridCol>
                  </a:tblGrid>
                  <a:tr h="370840">
                    <a:tc gridSpan="2">
                      <a:txBody>
                        <a:bodyPr/>
                        <a:lstStyle/>
                        <a:p>
                          <a:r>
                            <a:rPr lang="en-US" dirty="0" err="1"/>
                            <a:t>Counting_Sort</a:t>
                          </a:r>
                          <a:r>
                            <a:rPr lang="en-US" dirty="0"/>
                            <a:t>(</a:t>
                          </a:r>
                          <a:r>
                            <a:rPr lang="en-US" dirty="0" err="1"/>
                            <a:t>A,B,k</a:t>
                          </a:r>
                          <a:r>
                            <a:rPr lang="en-US" dirty="0"/>
                            <a:t>)</a:t>
                          </a:r>
                        </a:p>
                      </a:txBody>
                      <a:tcPr/>
                    </a:tc>
                    <a:tc hMerge="1">
                      <a:txBody>
                        <a:bodyPr/>
                        <a:lstStyle/>
                        <a:p>
                          <a:endParaRPr lang="en-US" dirty="0"/>
                        </a:p>
                      </a:txBody>
                      <a:tcPr/>
                    </a:tc>
                    <a:extLst>
                      <a:ext uri="{0D108BD9-81ED-4DB2-BD59-A6C34878D82A}">
                        <a16:rowId xmlns:a16="http://schemas.microsoft.com/office/drawing/2014/main" val="1447897074"/>
                      </a:ext>
                    </a:extLst>
                  </a:tr>
                  <a:tr h="370840">
                    <a:tc>
                      <a:txBody>
                        <a:bodyPr/>
                        <a:lstStyle/>
                        <a:p>
                          <a:r>
                            <a:rPr lang="en-US" dirty="0"/>
                            <a:t>1</a:t>
                          </a:r>
                        </a:p>
                      </a:txBody>
                      <a:tcPr/>
                    </a:tc>
                    <a:tc>
                      <a:txBody>
                        <a:bodyPr/>
                        <a:lstStyle/>
                        <a:p>
                          <a:pPr algn="l"/>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𝐿𝑒𝑡</m:t>
                                </m:r>
                                <m:r>
                                  <a:rPr lang="en-US" i="1" dirty="0" smtClean="0">
                                    <a:latin typeface="Cambria Math" panose="02040503050406030204" pitchFamily="18" charset="0"/>
                                  </a:rPr>
                                  <m:t>  </m:t>
                                </m:r>
                                <m:r>
                                  <a:rPr lang="en-US" b="0" i="1" dirty="0" smtClean="0">
                                    <a:latin typeface="Cambria Math" panose="02040503050406030204" pitchFamily="18" charset="0"/>
                                  </a:rPr>
                                  <m:t>𝐶</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0,…,</m:t>
                                    </m:r>
                                    <m:r>
                                      <a:rPr lang="en-US" b="0" i="1" dirty="0" smtClean="0">
                                        <a:latin typeface="Cambria Math" panose="02040503050406030204" pitchFamily="18" charset="0"/>
                                      </a:rPr>
                                      <m:t>𝑘</m:t>
                                    </m:r>
                                  </m:e>
                                </m:d>
                                <m:r>
                                  <a:rPr lang="en-US" b="0" i="1" dirty="0" smtClean="0">
                                    <a:latin typeface="Cambria Math" panose="02040503050406030204" pitchFamily="18" charset="0"/>
                                  </a:rPr>
                                  <m:t> </m:t>
                                </m:r>
                                <m:r>
                                  <a:rPr lang="en-US" b="0" i="1" dirty="0" smtClean="0">
                                    <a:latin typeface="Cambria Math" panose="02040503050406030204" pitchFamily="18" charset="0"/>
                                  </a:rPr>
                                  <m:t>𝑏𝑒</m:t>
                                </m:r>
                                <m:r>
                                  <a:rPr lang="en-US" b="0" i="1" dirty="0" smtClean="0">
                                    <a:latin typeface="Cambria Math" panose="02040503050406030204" pitchFamily="18" charset="0"/>
                                  </a:rPr>
                                  <m:t> </m:t>
                                </m:r>
                                <m:r>
                                  <a:rPr lang="en-US" b="0" i="1" dirty="0" smtClean="0">
                                    <a:latin typeface="Cambria Math" panose="02040503050406030204" pitchFamily="18" charset="0"/>
                                  </a:rPr>
                                  <m:t>𝑎</m:t>
                                </m:r>
                                <m:r>
                                  <a:rPr lang="en-US" b="0" i="1" dirty="0" smtClean="0">
                                    <a:latin typeface="Cambria Math" panose="02040503050406030204" pitchFamily="18" charset="0"/>
                                  </a:rPr>
                                  <m:t> </m:t>
                                </m:r>
                                <m:r>
                                  <a:rPr lang="en-US" b="0" i="1" dirty="0" smtClean="0">
                                    <a:latin typeface="Cambria Math" panose="02040503050406030204" pitchFamily="18" charset="0"/>
                                  </a:rPr>
                                  <m:t>𝑛𝑒𝑤</m:t>
                                </m:r>
                                <m:r>
                                  <a:rPr lang="en-US" b="0" i="1" dirty="0" smtClean="0">
                                    <a:latin typeface="Cambria Math" panose="02040503050406030204" pitchFamily="18" charset="0"/>
                                  </a:rPr>
                                  <m:t> </m:t>
                                </m:r>
                                <m:r>
                                  <a:rPr lang="en-US" b="0" i="1" dirty="0" smtClean="0">
                                    <a:latin typeface="Cambria Math" panose="02040503050406030204" pitchFamily="18" charset="0"/>
                                  </a:rPr>
                                  <m:t>𝑎𝑟𝑟𝑎𝑦</m:t>
                                </m:r>
                              </m:oMath>
                            </m:oMathPara>
                          </a14:m>
                          <a:endParaRPr lang="en-US" dirty="0"/>
                        </a:p>
                      </a:txBody>
                      <a:tcPr/>
                    </a:tc>
                    <a:extLst>
                      <a:ext uri="{0D108BD9-81ED-4DB2-BD59-A6C34878D82A}">
                        <a16:rowId xmlns:a16="http://schemas.microsoft.com/office/drawing/2014/main" val="2161598270"/>
                      </a:ext>
                    </a:extLst>
                  </a:tr>
                  <a:tr h="370840">
                    <a:tc>
                      <a:txBody>
                        <a:bodyPr/>
                        <a:lstStyle/>
                        <a:p>
                          <a:r>
                            <a:rPr lang="en-US" dirty="0"/>
                            <a:t>2</a:t>
                          </a:r>
                        </a:p>
                      </a:txBody>
                      <a:tcPr/>
                    </a:tc>
                    <a:tc>
                      <a:txBody>
                        <a:bodyPr/>
                        <a:lstStyle/>
                        <a:p>
                          <a:pPr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=0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𝑘</m:t>
                                </m:r>
                              </m:oMath>
                            </m:oMathPara>
                          </a14:m>
                          <a:endParaRPr lang="en-US" dirty="0"/>
                        </a:p>
                      </a:txBody>
                      <a:tcPr/>
                    </a:tc>
                    <a:extLst>
                      <a:ext uri="{0D108BD9-81ED-4DB2-BD59-A6C34878D82A}">
                        <a16:rowId xmlns:a16="http://schemas.microsoft.com/office/drawing/2014/main" val="262053654"/>
                      </a:ext>
                    </a:extLst>
                  </a:tr>
                  <a:tr h="370840">
                    <a:tc>
                      <a:txBody>
                        <a:bodyPr/>
                        <a:lstStyle/>
                        <a:p>
                          <a:r>
                            <a:rPr lang="en-US" dirty="0"/>
                            <a:t>3</a:t>
                          </a:r>
                        </a:p>
                      </a:txBody>
                      <a:tcPr/>
                    </a:tc>
                    <a:tc>
                      <a:txBody>
                        <a:bodyPr/>
                        <a:lstStyle/>
                        <a:p>
                          <a:pPr lvl="1"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𝑐</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=0</m:t>
                                </m:r>
                              </m:oMath>
                            </m:oMathPara>
                          </a14:m>
                          <a:endParaRPr lang="en-US" dirty="0"/>
                        </a:p>
                      </a:txBody>
                      <a:tcPr/>
                    </a:tc>
                    <a:extLst>
                      <a:ext uri="{0D108BD9-81ED-4DB2-BD59-A6C34878D82A}">
                        <a16:rowId xmlns:a16="http://schemas.microsoft.com/office/drawing/2014/main" val="3259618788"/>
                      </a:ext>
                    </a:extLst>
                  </a:tr>
                  <a:tr h="370840">
                    <a:tc>
                      <a:txBody>
                        <a:bodyPr/>
                        <a:lstStyle/>
                        <a:p>
                          <a:r>
                            <a:rPr lang="en-US" dirty="0"/>
                            <a:t>4</a:t>
                          </a:r>
                        </a:p>
                      </a:txBody>
                      <a:tcPr/>
                    </a:tc>
                    <a:tc>
                      <a:txBody>
                        <a:bodyPr/>
                        <a:lstStyle/>
                        <a:p>
                          <a:pPr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=1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𝑙𝑒𝑛𝑔𝑡h</m:t>
                                </m:r>
                              </m:oMath>
                            </m:oMathPara>
                          </a14:m>
                          <a:endParaRPr lang="en-US" dirty="0"/>
                        </a:p>
                      </a:txBody>
                      <a:tcPr/>
                    </a:tc>
                    <a:extLst>
                      <a:ext uri="{0D108BD9-81ED-4DB2-BD59-A6C34878D82A}">
                        <a16:rowId xmlns:a16="http://schemas.microsoft.com/office/drawing/2014/main" val="2960784168"/>
                      </a:ext>
                    </a:extLst>
                  </a:tr>
                  <a:tr h="370840">
                    <a:tc>
                      <a:txBody>
                        <a:bodyPr/>
                        <a:lstStyle/>
                        <a:p>
                          <a:r>
                            <a:rPr lang="en-US" dirty="0"/>
                            <a:t>5</a:t>
                          </a:r>
                        </a:p>
                      </a:txBody>
                      <a:tcPr/>
                    </a:tc>
                    <a:tc>
                      <a:txBody>
                        <a:bodyPr/>
                        <a:lstStyle/>
                        <a:p>
                          <a:pPr lvl="1"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𝐶</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e>
                                </m:d>
                                <m:r>
                                  <a:rPr lang="en-US" b="0" i="1" smtClean="0">
                                    <a:latin typeface="Cambria Math" panose="02040503050406030204" pitchFamily="18" charset="0"/>
                                  </a:rPr>
                                  <m:t>=</m:t>
                                </m:r>
                                <m:r>
                                  <a:rPr lang="en-US" b="0" i="1" smtClean="0">
                                    <a:latin typeface="Cambria Math" panose="02040503050406030204" pitchFamily="18" charset="0"/>
                                  </a:rPr>
                                  <m:t>𝐶</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e>
                                </m:d>
                                <m:r>
                                  <a:rPr lang="en-US" b="0" i="1" smtClean="0">
                                    <a:latin typeface="Cambria Math" panose="02040503050406030204" pitchFamily="18" charset="0"/>
                                  </a:rPr>
                                  <m:t>+1</m:t>
                                </m:r>
                              </m:oMath>
                            </m:oMathPara>
                          </a14:m>
                          <a:endParaRPr lang="en-US" dirty="0"/>
                        </a:p>
                      </a:txBody>
                      <a:tcPr/>
                    </a:tc>
                    <a:extLst>
                      <a:ext uri="{0D108BD9-81ED-4DB2-BD59-A6C34878D82A}">
                        <a16:rowId xmlns:a16="http://schemas.microsoft.com/office/drawing/2014/main" val="2191006115"/>
                      </a:ext>
                    </a:extLst>
                  </a:tr>
                  <a:tr h="370840">
                    <a:tc>
                      <a:txBody>
                        <a:bodyPr/>
                        <a:lstStyle/>
                        <a:p>
                          <a:r>
                            <a:rPr lang="en-US" dirty="0"/>
                            <a:t>6</a:t>
                          </a:r>
                        </a:p>
                      </a:txBody>
                      <a:tcPr/>
                    </a:tc>
                    <a:tc>
                      <a:txBody>
                        <a:bodyPr/>
                        <a:lstStyle/>
                        <a:p>
                          <a:pPr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𝑘</m:t>
                                </m:r>
                              </m:oMath>
                            </m:oMathPara>
                          </a14:m>
                          <a:endParaRPr lang="en-US" dirty="0"/>
                        </a:p>
                      </a:txBody>
                      <a:tcPr/>
                    </a:tc>
                    <a:extLst>
                      <a:ext uri="{0D108BD9-81ED-4DB2-BD59-A6C34878D82A}">
                        <a16:rowId xmlns:a16="http://schemas.microsoft.com/office/drawing/2014/main" val="2737342375"/>
                      </a:ext>
                    </a:extLst>
                  </a:tr>
                  <a:tr h="370840">
                    <a:tc>
                      <a:txBody>
                        <a:bodyPr/>
                        <a:lstStyle/>
                        <a:p>
                          <a:r>
                            <a:rPr lang="en-US" dirty="0"/>
                            <a:t>7</a:t>
                          </a:r>
                        </a:p>
                      </a:txBody>
                      <a:tcPr/>
                    </a:tc>
                    <a:tc>
                      <a:txBody>
                        <a:bodyPr/>
                        <a:lstStyle/>
                        <a:p>
                          <a:pPr lvl="1"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𝐶</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𝐶</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oMath>
                            </m:oMathPara>
                          </a14:m>
                          <a:endParaRPr lang="en-US" dirty="0"/>
                        </a:p>
                      </a:txBody>
                      <a:tcPr/>
                    </a:tc>
                    <a:extLst>
                      <a:ext uri="{0D108BD9-81ED-4DB2-BD59-A6C34878D82A}">
                        <a16:rowId xmlns:a16="http://schemas.microsoft.com/office/drawing/2014/main" val="2296614495"/>
                      </a:ext>
                    </a:extLst>
                  </a:tr>
                  <a:tr h="370840">
                    <a:tc>
                      <a:txBody>
                        <a:bodyPr/>
                        <a:lstStyle/>
                        <a:p>
                          <a:r>
                            <a:rPr lang="en-US" dirty="0"/>
                            <a:t>8</a:t>
                          </a:r>
                        </a:p>
                      </a:txBody>
                      <a:tcPr/>
                    </a:tc>
                    <a:tc>
                      <a:txBody>
                        <a:bodyPr/>
                        <a:lstStyle/>
                        <a:p>
                          <a:pPr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𝑙𝑒𝑛𝑔𝑡h</m:t>
                                </m:r>
                                <m:r>
                                  <a:rPr lang="en-US" b="0" i="1" smtClean="0">
                                    <a:latin typeface="Cambria Math" panose="02040503050406030204" pitchFamily="18" charset="0"/>
                                  </a:rPr>
                                  <m:t> </m:t>
                                </m:r>
                                <m:r>
                                  <a:rPr lang="en-US" b="0" i="1" smtClean="0">
                                    <a:latin typeface="Cambria Math" panose="02040503050406030204" pitchFamily="18" charset="0"/>
                                  </a:rPr>
                                  <m:t>𝑑𝑜𝑤𝑛𝑡𝑜</m:t>
                                </m:r>
                                <m:r>
                                  <a:rPr lang="en-US" b="0" i="1" smtClean="0">
                                    <a:latin typeface="Cambria Math" panose="02040503050406030204" pitchFamily="18" charset="0"/>
                                  </a:rPr>
                                  <m:t> 1</m:t>
                                </m:r>
                              </m:oMath>
                            </m:oMathPara>
                          </a14:m>
                          <a:endParaRPr lang="en-US" dirty="0"/>
                        </a:p>
                      </a:txBody>
                      <a:tcPr/>
                    </a:tc>
                    <a:extLst>
                      <a:ext uri="{0D108BD9-81ED-4DB2-BD59-A6C34878D82A}">
                        <a16:rowId xmlns:a16="http://schemas.microsoft.com/office/drawing/2014/main" val="3239813927"/>
                      </a:ext>
                    </a:extLst>
                  </a:tr>
                  <a:tr h="370840">
                    <a:tc>
                      <a:txBody>
                        <a:bodyPr/>
                        <a:lstStyle/>
                        <a:p>
                          <a:r>
                            <a:rPr lang="en-US" dirty="0"/>
                            <a:t>9</a:t>
                          </a:r>
                        </a:p>
                      </a:txBody>
                      <a:tcPr/>
                    </a:tc>
                    <a:tc>
                      <a:txBody>
                        <a:bodyPr/>
                        <a:lstStyle/>
                        <a:p>
                          <a:pPr lvl="1"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𝐶</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e>
                                    </m:d>
                                  </m:e>
                                </m:d>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723042821"/>
                      </a:ext>
                    </a:extLst>
                  </a:tr>
                  <a:tr h="370840">
                    <a:tc>
                      <a:txBody>
                        <a:bodyPr/>
                        <a:lstStyle/>
                        <a:p>
                          <a:r>
                            <a:rPr lang="en-US" dirty="0"/>
                            <a:t>10</a:t>
                          </a:r>
                        </a:p>
                      </a:txBody>
                      <a:tcPr/>
                    </a:tc>
                    <a:tc>
                      <a:txBody>
                        <a:bodyPr/>
                        <a:lstStyle/>
                        <a:p>
                          <a:pPr lvl="1"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]]−1</m:t>
                                </m:r>
                              </m:oMath>
                            </m:oMathPara>
                          </a14:m>
                          <a:endParaRPr lang="en-US" dirty="0"/>
                        </a:p>
                      </a:txBody>
                      <a:tcPr/>
                    </a:tc>
                    <a:extLst>
                      <a:ext uri="{0D108BD9-81ED-4DB2-BD59-A6C34878D82A}">
                        <a16:rowId xmlns:a16="http://schemas.microsoft.com/office/drawing/2014/main" val="2420769883"/>
                      </a:ext>
                    </a:extLst>
                  </a:tr>
                </a:tbl>
              </a:graphicData>
            </a:graphic>
          </p:graphicFrame>
        </mc:Choice>
        <mc:Fallback xmlns="">
          <p:graphicFrame>
            <p:nvGraphicFramePr>
              <p:cNvPr id="6" name="Table 5">
                <a:extLst>
                  <a:ext uri="{FF2B5EF4-FFF2-40B4-BE49-F238E27FC236}">
                    <a16:creationId xmlns:a16="http://schemas.microsoft.com/office/drawing/2014/main" id="{B24963DF-DE53-42B8-82D9-0CB311D1831D}"/>
                  </a:ext>
                </a:extLst>
              </p:cNvPr>
              <p:cNvGraphicFramePr>
                <a:graphicFrameLocks noGrp="1"/>
              </p:cNvGraphicFramePr>
              <p:nvPr>
                <p:extLst>
                  <p:ext uri="{D42A27DB-BD31-4B8C-83A1-F6EECF244321}">
                    <p14:modId xmlns:p14="http://schemas.microsoft.com/office/powerpoint/2010/main" val="2430695042"/>
                  </p:ext>
                </p:extLst>
              </p:nvPr>
            </p:nvGraphicFramePr>
            <p:xfrm>
              <a:off x="8001919" y="2467037"/>
              <a:ext cx="3868738" cy="4238562"/>
            </p:xfrm>
            <a:graphic>
              <a:graphicData uri="http://schemas.openxmlformats.org/drawingml/2006/table">
                <a:tbl>
                  <a:tblPr firstRow="1" bandRow="1">
                    <a:tableStyleId>{00A15C55-8517-42AA-B614-E9B94910E393}</a:tableStyleId>
                  </a:tblPr>
                  <a:tblGrid>
                    <a:gridCol w="574014">
                      <a:extLst>
                        <a:ext uri="{9D8B030D-6E8A-4147-A177-3AD203B41FA5}">
                          <a16:colId xmlns:a16="http://schemas.microsoft.com/office/drawing/2014/main" val="1458594246"/>
                        </a:ext>
                      </a:extLst>
                    </a:gridCol>
                    <a:gridCol w="3294724">
                      <a:extLst>
                        <a:ext uri="{9D8B030D-6E8A-4147-A177-3AD203B41FA5}">
                          <a16:colId xmlns:a16="http://schemas.microsoft.com/office/drawing/2014/main" val="4248192415"/>
                        </a:ext>
                      </a:extLst>
                    </a:gridCol>
                  </a:tblGrid>
                  <a:tr h="370840">
                    <a:tc gridSpan="2">
                      <a:txBody>
                        <a:bodyPr/>
                        <a:lstStyle/>
                        <a:p>
                          <a:r>
                            <a:rPr lang="en-US" dirty="0" err="1"/>
                            <a:t>Counting_Sort</a:t>
                          </a:r>
                          <a:r>
                            <a:rPr lang="en-US" dirty="0"/>
                            <a:t>(</a:t>
                          </a:r>
                          <a:r>
                            <a:rPr lang="en-US" dirty="0" err="1"/>
                            <a:t>A,B,k</a:t>
                          </a:r>
                          <a:r>
                            <a:rPr lang="en-US" dirty="0"/>
                            <a:t>)</a:t>
                          </a:r>
                        </a:p>
                      </a:txBody>
                      <a:tcPr/>
                    </a:tc>
                    <a:tc hMerge="1">
                      <a:txBody>
                        <a:bodyPr/>
                        <a:lstStyle/>
                        <a:p>
                          <a:endParaRPr lang="en-US" dirty="0"/>
                        </a:p>
                      </a:txBody>
                      <a:tcPr/>
                    </a:tc>
                    <a:extLst>
                      <a:ext uri="{0D108BD9-81ED-4DB2-BD59-A6C34878D82A}">
                        <a16:rowId xmlns:a16="http://schemas.microsoft.com/office/drawing/2014/main" val="1447897074"/>
                      </a:ext>
                    </a:extLst>
                  </a:tr>
                  <a:tr h="370840">
                    <a:tc>
                      <a:txBody>
                        <a:bodyPr/>
                        <a:lstStyle/>
                        <a:p>
                          <a:r>
                            <a:rPr lang="en-US" dirty="0"/>
                            <a:t>1</a:t>
                          </a:r>
                        </a:p>
                      </a:txBody>
                      <a:tcPr/>
                    </a:tc>
                    <a:tc>
                      <a:txBody>
                        <a:bodyPr/>
                        <a:lstStyle/>
                        <a:p>
                          <a:endParaRPr lang="en-US"/>
                        </a:p>
                      </a:txBody>
                      <a:tcPr>
                        <a:blipFill>
                          <a:blip r:embed="rId2"/>
                          <a:stretch>
                            <a:fillRect l="-17528" t="-108197" r="-738" b="-965574"/>
                          </a:stretch>
                        </a:blipFill>
                      </a:tcPr>
                    </a:tc>
                    <a:extLst>
                      <a:ext uri="{0D108BD9-81ED-4DB2-BD59-A6C34878D82A}">
                        <a16:rowId xmlns:a16="http://schemas.microsoft.com/office/drawing/2014/main" val="2161598270"/>
                      </a:ext>
                    </a:extLst>
                  </a:tr>
                  <a:tr h="370840">
                    <a:tc>
                      <a:txBody>
                        <a:bodyPr/>
                        <a:lstStyle/>
                        <a:p>
                          <a:r>
                            <a:rPr lang="en-US" dirty="0"/>
                            <a:t>2</a:t>
                          </a:r>
                        </a:p>
                      </a:txBody>
                      <a:tcPr/>
                    </a:tc>
                    <a:tc>
                      <a:txBody>
                        <a:bodyPr/>
                        <a:lstStyle/>
                        <a:p>
                          <a:endParaRPr lang="en-US"/>
                        </a:p>
                      </a:txBody>
                      <a:tcPr>
                        <a:blipFill>
                          <a:blip r:embed="rId2"/>
                          <a:stretch>
                            <a:fillRect l="-17528" t="-208197" r="-738" b="-865574"/>
                          </a:stretch>
                        </a:blipFill>
                      </a:tcPr>
                    </a:tc>
                    <a:extLst>
                      <a:ext uri="{0D108BD9-81ED-4DB2-BD59-A6C34878D82A}">
                        <a16:rowId xmlns:a16="http://schemas.microsoft.com/office/drawing/2014/main" val="262053654"/>
                      </a:ext>
                    </a:extLst>
                  </a:tr>
                  <a:tr h="370840">
                    <a:tc>
                      <a:txBody>
                        <a:bodyPr/>
                        <a:lstStyle/>
                        <a:p>
                          <a:r>
                            <a:rPr lang="en-US" dirty="0"/>
                            <a:t>3</a:t>
                          </a:r>
                        </a:p>
                      </a:txBody>
                      <a:tcPr/>
                    </a:tc>
                    <a:tc>
                      <a:txBody>
                        <a:bodyPr/>
                        <a:lstStyle/>
                        <a:p>
                          <a:endParaRPr lang="en-US"/>
                        </a:p>
                      </a:txBody>
                      <a:tcPr>
                        <a:blipFill>
                          <a:blip r:embed="rId2"/>
                          <a:stretch>
                            <a:fillRect l="-17528" t="-308197" r="-738" b="-765574"/>
                          </a:stretch>
                        </a:blipFill>
                      </a:tcPr>
                    </a:tc>
                    <a:extLst>
                      <a:ext uri="{0D108BD9-81ED-4DB2-BD59-A6C34878D82A}">
                        <a16:rowId xmlns:a16="http://schemas.microsoft.com/office/drawing/2014/main" val="3259618788"/>
                      </a:ext>
                    </a:extLst>
                  </a:tr>
                  <a:tr h="370840">
                    <a:tc>
                      <a:txBody>
                        <a:bodyPr/>
                        <a:lstStyle/>
                        <a:p>
                          <a:r>
                            <a:rPr lang="en-US" dirty="0"/>
                            <a:t>4</a:t>
                          </a:r>
                        </a:p>
                      </a:txBody>
                      <a:tcPr/>
                    </a:tc>
                    <a:tc>
                      <a:txBody>
                        <a:bodyPr/>
                        <a:lstStyle/>
                        <a:p>
                          <a:endParaRPr lang="en-US"/>
                        </a:p>
                      </a:txBody>
                      <a:tcPr>
                        <a:blipFill>
                          <a:blip r:embed="rId2"/>
                          <a:stretch>
                            <a:fillRect l="-17528" t="-415000" r="-738" b="-678333"/>
                          </a:stretch>
                        </a:blipFill>
                      </a:tcPr>
                    </a:tc>
                    <a:extLst>
                      <a:ext uri="{0D108BD9-81ED-4DB2-BD59-A6C34878D82A}">
                        <a16:rowId xmlns:a16="http://schemas.microsoft.com/office/drawing/2014/main" val="2960784168"/>
                      </a:ext>
                    </a:extLst>
                  </a:tr>
                  <a:tr h="401066">
                    <a:tc>
                      <a:txBody>
                        <a:bodyPr/>
                        <a:lstStyle/>
                        <a:p>
                          <a:r>
                            <a:rPr lang="en-US" dirty="0"/>
                            <a:t>5</a:t>
                          </a:r>
                        </a:p>
                      </a:txBody>
                      <a:tcPr/>
                    </a:tc>
                    <a:tc>
                      <a:txBody>
                        <a:bodyPr/>
                        <a:lstStyle/>
                        <a:p>
                          <a:endParaRPr lang="en-US"/>
                        </a:p>
                      </a:txBody>
                      <a:tcPr>
                        <a:blipFill>
                          <a:blip r:embed="rId2"/>
                          <a:stretch>
                            <a:fillRect l="-17528" t="-468182" r="-738" b="-516667"/>
                          </a:stretch>
                        </a:blipFill>
                      </a:tcPr>
                    </a:tc>
                    <a:extLst>
                      <a:ext uri="{0D108BD9-81ED-4DB2-BD59-A6C34878D82A}">
                        <a16:rowId xmlns:a16="http://schemas.microsoft.com/office/drawing/2014/main" val="2191006115"/>
                      </a:ext>
                    </a:extLst>
                  </a:tr>
                  <a:tr h="370840">
                    <a:tc>
                      <a:txBody>
                        <a:bodyPr/>
                        <a:lstStyle/>
                        <a:p>
                          <a:r>
                            <a:rPr lang="en-US" dirty="0"/>
                            <a:t>6</a:t>
                          </a:r>
                        </a:p>
                      </a:txBody>
                      <a:tcPr/>
                    </a:tc>
                    <a:tc>
                      <a:txBody>
                        <a:bodyPr/>
                        <a:lstStyle/>
                        <a:p>
                          <a:endParaRPr lang="en-US"/>
                        </a:p>
                      </a:txBody>
                      <a:tcPr>
                        <a:blipFill>
                          <a:blip r:embed="rId2"/>
                          <a:stretch>
                            <a:fillRect l="-17528" t="-614754" r="-738" b="-459016"/>
                          </a:stretch>
                        </a:blipFill>
                      </a:tcPr>
                    </a:tc>
                    <a:extLst>
                      <a:ext uri="{0D108BD9-81ED-4DB2-BD59-A6C34878D82A}">
                        <a16:rowId xmlns:a16="http://schemas.microsoft.com/office/drawing/2014/main" val="2737342375"/>
                      </a:ext>
                    </a:extLst>
                  </a:tr>
                  <a:tr h="370840">
                    <a:tc>
                      <a:txBody>
                        <a:bodyPr/>
                        <a:lstStyle/>
                        <a:p>
                          <a:r>
                            <a:rPr lang="en-US" dirty="0"/>
                            <a:t>7</a:t>
                          </a:r>
                        </a:p>
                      </a:txBody>
                      <a:tcPr/>
                    </a:tc>
                    <a:tc>
                      <a:txBody>
                        <a:bodyPr/>
                        <a:lstStyle/>
                        <a:p>
                          <a:endParaRPr lang="en-US"/>
                        </a:p>
                      </a:txBody>
                      <a:tcPr>
                        <a:blipFill>
                          <a:blip r:embed="rId2"/>
                          <a:stretch>
                            <a:fillRect l="-17528" t="-714754" r="-738" b="-359016"/>
                          </a:stretch>
                        </a:blipFill>
                      </a:tcPr>
                    </a:tc>
                    <a:extLst>
                      <a:ext uri="{0D108BD9-81ED-4DB2-BD59-A6C34878D82A}">
                        <a16:rowId xmlns:a16="http://schemas.microsoft.com/office/drawing/2014/main" val="2296614495"/>
                      </a:ext>
                    </a:extLst>
                  </a:tr>
                  <a:tr h="370840">
                    <a:tc>
                      <a:txBody>
                        <a:bodyPr/>
                        <a:lstStyle/>
                        <a:p>
                          <a:r>
                            <a:rPr lang="en-US" dirty="0"/>
                            <a:t>8</a:t>
                          </a:r>
                        </a:p>
                      </a:txBody>
                      <a:tcPr/>
                    </a:tc>
                    <a:tc>
                      <a:txBody>
                        <a:bodyPr/>
                        <a:lstStyle/>
                        <a:p>
                          <a:endParaRPr lang="en-US"/>
                        </a:p>
                      </a:txBody>
                      <a:tcPr>
                        <a:blipFill>
                          <a:blip r:embed="rId2"/>
                          <a:stretch>
                            <a:fillRect l="-17528" t="-814754" r="-738" b="-259016"/>
                          </a:stretch>
                        </a:blipFill>
                      </a:tcPr>
                    </a:tc>
                    <a:extLst>
                      <a:ext uri="{0D108BD9-81ED-4DB2-BD59-A6C34878D82A}">
                        <a16:rowId xmlns:a16="http://schemas.microsoft.com/office/drawing/2014/main" val="3239813927"/>
                      </a:ext>
                    </a:extLst>
                  </a:tr>
                  <a:tr h="499936">
                    <a:tc>
                      <a:txBody>
                        <a:bodyPr/>
                        <a:lstStyle/>
                        <a:p>
                          <a:r>
                            <a:rPr lang="en-US" dirty="0"/>
                            <a:t>9</a:t>
                          </a:r>
                        </a:p>
                      </a:txBody>
                      <a:tcPr/>
                    </a:tc>
                    <a:tc>
                      <a:txBody>
                        <a:bodyPr/>
                        <a:lstStyle/>
                        <a:p>
                          <a:endParaRPr lang="en-US"/>
                        </a:p>
                      </a:txBody>
                      <a:tcPr>
                        <a:blipFill>
                          <a:blip r:embed="rId2"/>
                          <a:stretch>
                            <a:fillRect l="-17528" t="-680488" r="-738" b="-92683"/>
                          </a:stretch>
                        </a:blipFill>
                      </a:tcPr>
                    </a:tc>
                    <a:extLst>
                      <a:ext uri="{0D108BD9-81ED-4DB2-BD59-A6C34878D82A}">
                        <a16:rowId xmlns:a16="http://schemas.microsoft.com/office/drawing/2014/main" val="3723042821"/>
                      </a:ext>
                    </a:extLst>
                  </a:tr>
                  <a:tr h="370840">
                    <a:tc>
                      <a:txBody>
                        <a:bodyPr/>
                        <a:lstStyle/>
                        <a:p>
                          <a:r>
                            <a:rPr lang="en-US" dirty="0"/>
                            <a:t>10</a:t>
                          </a:r>
                        </a:p>
                      </a:txBody>
                      <a:tcPr/>
                    </a:tc>
                    <a:tc>
                      <a:txBody>
                        <a:bodyPr/>
                        <a:lstStyle/>
                        <a:p>
                          <a:endParaRPr lang="en-US"/>
                        </a:p>
                      </a:txBody>
                      <a:tcPr>
                        <a:blipFill>
                          <a:blip r:embed="rId2"/>
                          <a:stretch>
                            <a:fillRect l="-17528" t="-1049180" r="-738" b="-24590"/>
                          </a:stretch>
                        </a:blipFill>
                      </a:tcPr>
                    </a:tc>
                    <a:extLst>
                      <a:ext uri="{0D108BD9-81ED-4DB2-BD59-A6C34878D82A}">
                        <a16:rowId xmlns:a16="http://schemas.microsoft.com/office/drawing/2014/main" val="2420769883"/>
                      </a:ext>
                    </a:extLst>
                  </a:tr>
                </a:tbl>
              </a:graphicData>
            </a:graphic>
          </p:graphicFrame>
        </mc:Fallback>
      </mc:AlternateContent>
      <p:pic>
        <p:nvPicPr>
          <p:cNvPr id="7" name="Picture 6">
            <a:extLst>
              <a:ext uri="{FF2B5EF4-FFF2-40B4-BE49-F238E27FC236}">
                <a16:creationId xmlns:a16="http://schemas.microsoft.com/office/drawing/2014/main" id="{CB8728B5-98FA-4372-808F-BD7855C74A83}"/>
              </a:ext>
            </a:extLst>
          </p:cNvPr>
          <p:cNvPicPr>
            <a:picLocks noChangeAspect="1"/>
          </p:cNvPicPr>
          <p:nvPr/>
        </p:nvPicPr>
        <p:blipFill>
          <a:blip r:embed="rId3"/>
          <a:stretch>
            <a:fillRect/>
          </a:stretch>
        </p:blipFill>
        <p:spPr>
          <a:xfrm>
            <a:off x="452777" y="2722721"/>
            <a:ext cx="7320050" cy="3320892"/>
          </a:xfrm>
          <a:prstGeom prst="rect">
            <a:avLst/>
          </a:prstGeom>
        </p:spPr>
      </p:pic>
    </p:spTree>
    <p:extLst>
      <p:ext uri="{BB962C8B-B14F-4D97-AF65-F5344CB8AC3E}">
        <p14:creationId xmlns:p14="http://schemas.microsoft.com/office/powerpoint/2010/main" val="2474190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0F37B-A4F2-4F0E-9441-DA0A702C59BB}"/>
              </a:ext>
            </a:extLst>
          </p:cNvPr>
          <p:cNvSpPr>
            <a:spLocks noGrp="1"/>
          </p:cNvSpPr>
          <p:nvPr>
            <p:ph type="ctrTitle"/>
          </p:nvPr>
        </p:nvSpPr>
        <p:spPr>
          <a:xfrm>
            <a:off x="1154955" y="1447800"/>
            <a:ext cx="9882090" cy="3329581"/>
          </a:xfrm>
        </p:spPr>
        <p:txBody>
          <a:bodyPr/>
          <a:lstStyle/>
          <a:p>
            <a:r>
              <a:rPr lang="en-US" b="1" dirty="0"/>
              <a:t>Counting Sort</a:t>
            </a:r>
            <a:endParaRPr lang="en-US" sz="5400" dirty="0"/>
          </a:p>
        </p:txBody>
      </p:sp>
      <p:sp>
        <p:nvSpPr>
          <p:cNvPr id="3" name="Subtitle 2">
            <a:extLst>
              <a:ext uri="{FF2B5EF4-FFF2-40B4-BE49-F238E27FC236}">
                <a16:creationId xmlns:a16="http://schemas.microsoft.com/office/drawing/2014/main" id="{ADE1D8D5-CEEF-4EE2-AB83-2511893AF543}"/>
              </a:ext>
            </a:extLst>
          </p:cNvPr>
          <p:cNvSpPr>
            <a:spLocks noGrp="1"/>
          </p:cNvSpPr>
          <p:nvPr>
            <p:ph type="subTitle" idx="1"/>
          </p:nvPr>
        </p:nvSpPr>
        <p:spPr/>
        <p:txBody>
          <a:bodyPr/>
          <a:lstStyle/>
          <a:p>
            <a:r>
              <a:rPr lang="en-US" dirty="0"/>
              <a:t>A Non-Comparison sort</a:t>
            </a:r>
          </a:p>
        </p:txBody>
      </p:sp>
    </p:spTree>
    <p:extLst>
      <p:ext uri="{BB962C8B-B14F-4D97-AF65-F5344CB8AC3E}">
        <p14:creationId xmlns:p14="http://schemas.microsoft.com/office/powerpoint/2010/main" val="2609322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5173-5EF9-4DED-B5C5-42F51AB078C9}"/>
              </a:ext>
            </a:extLst>
          </p:cNvPr>
          <p:cNvSpPr>
            <a:spLocks noGrp="1"/>
          </p:cNvSpPr>
          <p:nvPr>
            <p:ph type="title"/>
          </p:nvPr>
        </p:nvSpPr>
        <p:spPr/>
        <p:txBody>
          <a:bodyPr/>
          <a:lstStyle/>
          <a:p>
            <a:r>
              <a:rPr lang="en-US" dirty="0"/>
              <a:t>Introduction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B045BF6-4ABD-4372-86BB-896D2EA98D15}"/>
                  </a:ext>
                </a:extLst>
              </p:cNvPr>
              <p:cNvSpPr>
                <a:spLocks noGrp="1"/>
              </p:cNvSpPr>
              <p:nvPr>
                <p:ph idx="1"/>
              </p:nvPr>
            </p:nvSpPr>
            <p:spPr/>
            <p:txBody>
              <a:bodyPr/>
              <a:lstStyle/>
              <a:p>
                <a:r>
                  <a:rPr lang="en-US" dirty="0"/>
                  <a:t>This sort assumes that all input elements (</a:t>
                </a:r>
                <a14:m>
                  <m:oMath xmlns:m="http://schemas.openxmlformats.org/officeDocument/2006/math">
                    <m:r>
                      <a:rPr lang="en-US" i="1" dirty="0" smtClean="0">
                        <a:solidFill>
                          <a:srgbClr val="FFFF00"/>
                        </a:solidFill>
                        <a:latin typeface="Cambria Math" panose="02040503050406030204" pitchFamily="18" charset="0"/>
                      </a:rPr>
                      <m:t>𝑛</m:t>
                    </m:r>
                  </m:oMath>
                </a14:m>
                <a:r>
                  <a:rPr lang="en-US" dirty="0"/>
                  <a:t>) lie in the range </a:t>
                </a:r>
                <a14:m>
                  <m:oMath xmlns:m="http://schemas.openxmlformats.org/officeDocument/2006/math">
                    <m:r>
                      <a:rPr lang="en-US" i="1" dirty="0" smtClean="0">
                        <a:solidFill>
                          <a:srgbClr val="FFFF00"/>
                        </a:solidFill>
                        <a:latin typeface="Cambria Math" panose="02040503050406030204" pitchFamily="18" charset="0"/>
                      </a:rPr>
                      <m:t>0−</m:t>
                    </m:r>
                    <m:r>
                      <a:rPr lang="en-US" i="1" dirty="0" smtClean="0">
                        <a:solidFill>
                          <a:srgbClr val="FFFF00"/>
                        </a:solidFill>
                        <a:latin typeface="Cambria Math" panose="02040503050406030204" pitchFamily="18" charset="0"/>
                      </a:rPr>
                      <m:t>𝑘</m:t>
                    </m:r>
                  </m:oMath>
                </a14:m>
                <a:r>
                  <a:rPr lang="en-US" dirty="0"/>
                  <a:t> for some integer </a:t>
                </a:r>
                <a14:m>
                  <m:oMath xmlns:m="http://schemas.openxmlformats.org/officeDocument/2006/math">
                    <m:r>
                      <a:rPr lang="en-US" i="1" dirty="0" smtClean="0">
                        <a:solidFill>
                          <a:srgbClr val="FFFF00"/>
                        </a:solidFill>
                        <a:latin typeface="Cambria Math" panose="02040503050406030204" pitchFamily="18" charset="0"/>
                      </a:rPr>
                      <m:t>𝑘</m:t>
                    </m:r>
                  </m:oMath>
                </a14:m>
                <a:endParaRPr lang="en-US" dirty="0">
                  <a:solidFill>
                    <a:srgbClr val="FFFF00"/>
                  </a:solidFill>
                </a:endParaRPr>
              </a:p>
              <a:p>
                <a:r>
                  <a:rPr lang="en-US" dirty="0"/>
                  <a:t>This sort runs in </a:t>
                </a:r>
                <a:r>
                  <a:rPr lang="en-US" i="0" dirty="0">
                    <a:solidFill>
                      <a:srgbClr val="FFFF00"/>
                    </a:solidFill>
                    <a:latin typeface="+mj-lt"/>
                    <a:ea typeface="Cambria Math" panose="02040503050406030204" pitchFamily="18" charset="0"/>
                  </a:rPr>
                  <a:t>θ</a:t>
                </a:r>
                <a:r>
                  <a:rPr lang="en-US" b="0" i="0" dirty="0">
                    <a:solidFill>
                      <a:srgbClr val="FFFF00"/>
                    </a:solidFill>
                    <a:latin typeface="+mj-lt"/>
                    <a:ea typeface="Cambria Math" panose="02040503050406030204" pitchFamily="18" charset="0"/>
                  </a:rPr>
                  <a:t>(n)</a:t>
                </a:r>
                <a:r>
                  <a:rPr lang="en-US" dirty="0">
                    <a:solidFill>
                      <a:srgbClr val="FFFF00"/>
                    </a:solidFill>
                  </a:rPr>
                  <a:t> </a:t>
                </a:r>
                <a:r>
                  <a:rPr lang="en-US" dirty="0"/>
                  <a:t>time</a:t>
                </a:r>
              </a:p>
              <a:p>
                <a:r>
                  <a:rPr lang="en-US" dirty="0"/>
                  <a:t>Working</a:t>
                </a:r>
              </a:p>
              <a:p>
                <a:pPr lvl="1"/>
                <a:r>
                  <a:rPr lang="en-US" dirty="0"/>
                  <a:t>For each input element </a:t>
                </a:r>
                <a14:m>
                  <m:oMath xmlns:m="http://schemas.openxmlformats.org/officeDocument/2006/math">
                    <m:r>
                      <a:rPr lang="en-US" i="1" dirty="0" smtClean="0">
                        <a:solidFill>
                          <a:srgbClr val="FFFF00"/>
                        </a:solidFill>
                        <a:latin typeface="Cambria Math" panose="02040503050406030204" pitchFamily="18" charset="0"/>
                      </a:rPr>
                      <m:t>𝑥</m:t>
                    </m:r>
                  </m:oMath>
                </a14:m>
                <a:r>
                  <a:rPr lang="en-US" dirty="0"/>
                  <a:t>, algorithm finds number of elements less than </a:t>
                </a:r>
                <a14:m>
                  <m:oMath xmlns:m="http://schemas.openxmlformats.org/officeDocument/2006/math">
                    <m:r>
                      <a:rPr lang="en-US" i="1" dirty="0" smtClean="0">
                        <a:solidFill>
                          <a:srgbClr val="FFFF00"/>
                        </a:solidFill>
                        <a:latin typeface="Cambria Math" panose="02040503050406030204" pitchFamily="18" charset="0"/>
                      </a:rPr>
                      <m:t>𝑥</m:t>
                    </m:r>
                  </m:oMath>
                </a14:m>
                <a:endParaRPr lang="en-US" dirty="0">
                  <a:solidFill>
                    <a:srgbClr val="FFFF00"/>
                  </a:solidFill>
                </a:endParaRPr>
              </a:p>
              <a:p>
                <a:pPr lvl="1"/>
                <a:r>
                  <a:rPr lang="en-US" dirty="0"/>
                  <a:t>Then it places </a:t>
                </a:r>
                <a14:m>
                  <m:oMath xmlns:m="http://schemas.openxmlformats.org/officeDocument/2006/math">
                    <m:r>
                      <a:rPr lang="en-US" i="1" dirty="0" smtClean="0">
                        <a:solidFill>
                          <a:srgbClr val="FFFF00"/>
                        </a:solidFill>
                        <a:latin typeface="Cambria Math" panose="02040503050406030204" pitchFamily="18" charset="0"/>
                      </a:rPr>
                      <m:t>𝑥</m:t>
                    </m:r>
                  </m:oMath>
                </a14:m>
                <a:r>
                  <a:rPr lang="en-US" dirty="0"/>
                  <a:t> in its proper position in output array</a:t>
                </a:r>
              </a:p>
              <a:p>
                <a:pPr lvl="2"/>
                <a:r>
                  <a:rPr lang="en-US" dirty="0"/>
                  <a:t>i.e. there are </a:t>
                </a:r>
                <a14:m>
                  <m:oMath xmlns:m="http://schemas.openxmlformats.org/officeDocument/2006/math">
                    <m:r>
                      <a:rPr lang="en-US" i="1" dirty="0" smtClean="0">
                        <a:solidFill>
                          <a:srgbClr val="FFFF00"/>
                        </a:solidFill>
                        <a:latin typeface="Cambria Math" panose="02040503050406030204" pitchFamily="18" charset="0"/>
                      </a:rPr>
                      <m:t>7</m:t>
                    </m:r>
                  </m:oMath>
                </a14:m>
                <a:r>
                  <a:rPr lang="en-US" dirty="0"/>
                  <a:t> elements less than </a:t>
                </a:r>
                <a14:m>
                  <m:oMath xmlns:m="http://schemas.openxmlformats.org/officeDocument/2006/math">
                    <m:r>
                      <a:rPr lang="en-US" i="1" dirty="0" smtClean="0">
                        <a:solidFill>
                          <a:srgbClr val="FFFF00"/>
                        </a:solidFill>
                        <a:latin typeface="Cambria Math" panose="02040503050406030204" pitchFamily="18" charset="0"/>
                      </a:rPr>
                      <m:t>𝑥</m:t>
                    </m:r>
                  </m:oMath>
                </a14:m>
                <a:r>
                  <a:rPr lang="en-US" dirty="0"/>
                  <a:t>, then </a:t>
                </a:r>
                <a14:m>
                  <m:oMath xmlns:m="http://schemas.openxmlformats.org/officeDocument/2006/math">
                    <m:r>
                      <a:rPr lang="en-US" i="1" dirty="0" smtClean="0">
                        <a:solidFill>
                          <a:srgbClr val="FFFF00"/>
                        </a:solidFill>
                        <a:latin typeface="Cambria Math" panose="02040503050406030204" pitchFamily="18" charset="0"/>
                      </a:rPr>
                      <m:t>𝑥</m:t>
                    </m:r>
                  </m:oMath>
                </a14:m>
                <a:r>
                  <a:rPr lang="en-US" dirty="0"/>
                  <a:t> will be placed at </a:t>
                </a:r>
                <a:r>
                  <a:rPr lang="en-US" dirty="0">
                    <a:solidFill>
                      <a:srgbClr val="FFFF00"/>
                    </a:solidFill>
                  </a:rPr>
                  <a:t>8</a:t>
                </a:r>
                <a:r>
                  <a:rPr lang="en-US" baseline="30000" dirty="0">
                    <a:solidFill>
                      <a:srgbClr val="FFFF00"/>
                    </a:solidFill>
                  </a:rPr>
                  <a:t>th</a:t>
                </a:r>
                <a:r>
                  <a:rPr lang="en-US" dirty="0"/>
                  <a:t> position in output array </a:t>
                </a:r>
              </a:p>
            </p:txBody>
          </p:sp>
        </mc:Choice>
        <mc:Fallback>
          <p:sp>
            <p:nvSpPr>
              <p:cNvPr id="3" name="Content Placeholder 2">
                <a:extLst>
                  <a:ext uri="{FF2B5EF4-FFF2-40B4-BE49-F238E27FC236}">
                    <a16:creationId xmlns:a16="http://schemas.microsoft.com/office/drawing/2014/main" id="{2B045BF6-4ABD-4372-86BB-896D2EA98D15}"/>
                  </a:ext>
                </a:extLst>
              </p:cNvPr>
              <p:cNvSpPr>
                <a:spLocks noGrp="1" noRot="1" noChangeAspect="1" noMove="1" noResize="1" noEditPoints="1" noAdjustHandles="1" noChangeArrowheads="1" noChangeShapeType="1" noTextEdit="1"/>
              </p:cNvSpPr>
              <p:nvPr>
                <p:ph idx="1"/>
              </p:nvPr>
            </p:nvSpPr>
            <p:spPr>
              <a:blipFill>
                <a:blip r:embed="rId2"/>
                <a:stretch>
                  <a:fillRect l="-341" t="-87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4E3FA0D-9C3C-4F0D-BB8E-BA557C6F373E}"/>
              </a:ext>
            </a:extLst>
          </p:cNvPr>
          <p:cNvSpPr>
            <a:spLocks noGrp="1"/>
          </p:cNvSpPr>
          <p:nvPr>
            <p:ph type="ftr" sz="quarter" idx="11"/>
          </p:nvPr>
        </p:nvSpPr>
        <p:spPr/>
        <p:txBody>
          <a:bodyPr/>
          <a:lstStyle/>
          <a:p>
            <a:r>
              <a:rPr lang="en-US"/>
              <a:t>By: Dr. Sajid Iqbal, COMputer EDucation eXplaineD - COMEDXD</a:t>
            </a:r>
          </a:p>
        </p:txBody>
      </p:sp>
      <p:sp>
        <p:nvSpPr>
          <p:cNvPr id="5" name="Slide Number Placeholder 4">
            <a:extLst>
              <a:ext uri="{FF2B5EF4-FFF2-40B4-BE49-F238E27FC236}">
                <a16:creationId xmlns:a16="http://schemas.microsoft.com/office/drawing/2014/main" id="{12C533FC-61C0-4CA5-A7FE-6DAAAD731ACF}"/>
              </a:ext>
            </a:extLst>
          </p:cNvPr>
          <p:cNvSpPr>
            <a:spLocks noGrp="1"/>
          </p:cNvSpPr>
          <p:nvPr>
            <p:ph type="sldNum" sz="quarter" idx="12"/>
          </p:nvPr>
        </p:nvSpPr>
        <p:spPr/>
        <p:txBody>
          <a:bodyPr/>
          <a:lstStyle/>
          <a:p>
            <a:fld id="{C9330682-99BE-4071-AC2E-0FDA91FFAE9F}" type="slidenum">
              <a:rPr lang="en-US" smtClean="0"/>
              <a:t>3</a:t>
            </a:fld>
            <a:endParaRPr lang="en-US"/>
          </a:p>
        </p:txBody>
      </p:sp>
      <p:graphicFrame>
        <p:nvGraphicFramePr>
          <p:cNvPr id="6" name="Table 5">
            <a:extLst>
              <a:ext uri="{FF2B5EF4-FFF2-40B4-BE49-F238E27FC236}">
                <a16:creationId xmlns:a16="http://schemas.microsoft.com/office/drawing/2014/main" id="{6A4AE959-16F9-408B-8209-80C419BCD518}"/>
              </a:ext>
            </a:extLst>
          </p:cNvPr>
          <p:cNvGraphicFramePr>
            <a:graphicFrameLocks noGrp="1"/>
          </p:cNvGraphicFramePr>
          <p:nvPr>
            <p:extLst>
              <p:ext uri="{D42A27DB-BD31-4B8C-83A1-F6EECF244321}">
                <p14:modId xmlns:p14="http://schemas.microsoft.com/office/powerpoint/2010/main" val="709921393"/>
              </p:ext>
            </p:extLst>
          </p:nvPr>
        </p:nvGraphicFramePr>
        <p:xfrm>
          <a:off x="1713948" y="5569961"/>
          <a:ext cx="8128000" cy="741680"/>
        </p:xfrm>
        <a:graphic>
          <a:graphicData uri="http://schemas.openxmlformats.org/drawingml/2006/table">
            <a:tbl>
              <a:tblPr firstRow="1" bandRow="1">
                <a:tableStyleId>{00A15C55-8517-42AA-B614-E9B94910E393}</a:tableStyleId>
              </a:tblPr>
              <a:tblGrid>
                <a:gridCol w="812800">
                  <a:extLst>
                    <a:ext uri="{9D8B030D-6E8A-4147-A177-3AD203B41FA5}">
                      <a16:colId xmlns:a16="http://schemas.microsoft.com/office/drawing/2014/main" val="2470289566"/>
                    </a:ext>
                  </a:extLst>
                </a:gridCol>
                <a:gridCol w="812800">
                  <a:extLst>
                    <a:ext uri="{9D8B030D-6E8A-4147-A177-3AD203B41FA5}">
                      <a16:colId xmlns:a16="http://schemas.microsoft.com/office/drawing/2014/main" val="3433652577"/>
                    </a:ext>
                  </a:extLst>
                </a:gridCol>
                <a:gridCol w="812800">
                  <a:extLst>
                    <a:ext uri="{9D8B030D-6E8A-4147-A177-3AD203B41FA5}">
                      <a16:colId xmlns:a16="http://schemas.microsoft.com/office/drawing/2014/main" val="1673741363"/>
                    </a:ext>
                  </a:extLst>
                </a:gridCol>
                <a:gridCol w="812800">
                  <a:extLst>
                    <a:ext uri="{9D8B030D-6E8A-4147-A177-3AD203B41FA5}">
                      <a16:colId xmlns:a16="http://schemas.microsoft.com/office/drawing/2014/main" val="3957267766"/>
                    </a:ext>
                  </a:extLst>
                </a:gridCol>
                <a:gridCol w="812800">
                  <a:extLst>
                    <a:ext uri="{9D8B030D-6E8A-4147-A177-3AD203B41FA5}">
                      <a16:colId xmlns:a16="http://schemas.microsoft.com/office/drawing/2014/main" val="789965385"/>
                    </a:ext>
                  </a:extLst>
                </a:gridCol>
                <a:gridCol w="812800">
                  <a:extLst>
                    <a:ext uri="{9D8B030D-6E8A-4147-A177-3AD203B41FA5}">
                      <a16:colId xmlns:a16="http://schemas.microsoft.com/office/drawing/2014/main" val="1297118065"/>
                    </a:ext>
                  </a:extLst>
                </a:gridCol>
                <a:gridCol w="812800">
                  <a:extLst>
                    <a:ext uri="{9D8B030D-6E8A-4147-A177-3AD203B41FA5}">
                      <a16:colId xmlns:a16="http://schemas.microsoft.com/office/drawing/2014/main" val="1323418259"/>
                    </a:ext>
                  </a:extLst>
                </a:gridCol>
                <a:gridCol w="812800">
                  <a:extLst>
                    <a:ext uri="{9D8B030D-6E8A-4147-A177-3AD203B41FA5}">
                      <a16:colId xmlns:a16="http://schemas.microsoft.com/office/drawing/2014/main" val="4190971091"/>
                    </a:ext>
                  </a:extLst>
                </a:gridCol>
                <a:gridCol w="812800">
                  <a:extLst>
                    <a:ext uri="{9D8B030D-6E8A-4147-A177-3AD203B41FA5}">
                      <a16:colId xmlns:a16="http://schemas.microsoft.com/office/drawing/2014/main" val="3318539233"/>
                    </a:ext>
                  </a:extLst>
                </a:gridCol>
                <a:gridCol w="812800">
                  <a:extLst>
                    <a:ext uri="{9D8B030D-6E8A-4147-A177-3AD203B41FA5}">
                      <a16:colId xmlns:a16="http://schemas.microsoft.com/office/drawing/2014/main" val="370493623"/>
                    </a:ext>
                  </a:extLst>
                </a:gridCol>
              </a:tblGrid>
              <a:tr h="370840">
                <a:tc>
                  <a:txBody>
                    <a:bodyPr/>
                    <a:lstStyle/>
                    <a:p>
                      <a:pPr algn="ctr"/>
                      <a:r>
                        <a:rPr lang="en-US" dirty="0"/>
                        <a:t>1</a:t>
                      </a: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ctr"/>
                      <a:r>
                        <a:rPr lang="en-US" dirty="0"/>
                        <a:t>2</a:t>
                      </a: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ctr"/>
                      <a:r>
                        <a:rPr lang="en-US" dirty="0"/>
                        <a:t>3</a:t>
                      </a: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ctr"/>
                      <a:r>
                        <a:rPr lang="en-US" dirty="0"/>
                        <a:t>4</a:t>
                      </a: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ctr"/>
                      <a:r>
                        <a:rPr lang="en-US" dirty="0"/>
                        <a:t>5</a:t>
                      </a: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ctr"/>
                      <a:r>
                        <a:rPr lang="en-US" dirty="0"/>
                        <a:t>6</a:t>
                      </a: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ctr"/>
                      <a:r>
                        <a:rPr lang="en-US" dirty="0"/>
                        <a:t>7</a:t>
                      </a: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ctr"/>
                      <a:r>
                        <a:rPr lang="en-US" dirty="0"/>
                        <a:t>8</a:t>
                      </a: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ctr"/>
                      <a:r>
                        <a:rPr lang="en-US" dirty="0"/>
                        <a:t>9</a:t>
                      </a: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ctr"/>
                      <a:r>
                        <a:rPr lang="en-US" dirty="0"/>
                        <a:t>10</a:t>
                      </a: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113492325"/>
                  </a:ext>
                </a:extLst>
              </a:tr>
              <a:tr h="370840">
                <a:tc>
                  <a:txBody>
                    <a:bodyPr/>
                    <a:lstStyle/>
                    <a:p>
                      <a:pPr algn="ctr"/>
                      <a:endParaRPr lang="en-US" dirty="0"/>
                    </a:p>
                  </a:txBody>
                  <a:tcPr>
                    <a:lnT w="38100" cmpd="sng">
                      <a:noFill/>
                    </a:lnT>
                  </a:tcPr>
                </a:tc>
                <a:tc>
                  <a:txBody>
                    <a:bodyPr/>
                    <a:lstStyle/>
                    <a:p>
                      <a:pPr algn="ctr"/>
                      <a:endParaRPr lang="en-US" dirty="0"/>
                    </a:p>
                  </a:txBody>
                  <a:tcPr>
                    <a:lnT w="38100" cmpd="sng">
                      <a:noFill/>
                    </a:lnT>
                  </a:tcPr>
                </a:tc>
                <a:tc>
                  <a:txBody>
                    <a:bodyPr/>
                    <a:lstStyle/>
                    <a:p>
                      <a:pPr algn="ctr"/>
                      <a:endParaRPr lang="en-US" dirty="0"/>
                    </a:p>
                  </a:txBody>
                  <a:tcPr>
                    <a:lnT w="38100" cmpd="sng">
                      <a:noFill/>
                    </a:lnT>
                  </a:tcPr>
                </a:tc>
                <a:tc>
                  <a:txBody>
                    <a:bodyPr/>
                    <a:lstStyle/>
                    <a:p>
                      <a:pPr algn="ctr"/>
                      <a:endParaRPr lang="en-US" dirty="0"/>
                    </a:p>
                  </a:txBody>
                  <a:tcPr>
                    <a:lnT w="38100" cmpd="sng">
                      <a:noFill/>
                    </a:lnT>
                  </a:tcPr>
                </a:tc>
                <a:tc>
                  <a:txBody>
                    <a:bodyPr/>
                    <a:lstStyle/>
                    <a:p>
                      <a:pPr algn="ctr"/>
                      <a:endParaRPr lang="en-US" dirty="0"/>
                    </a:p>
                  </a:txBody>
                  <a:tcPr>
                    <a:lnT w="38100" cmpd="sng">
                      <a:noFill/>
                    </a:lnT>
                  </a:tcPr>
                </a:tc>
                <a:tc>
                  <a:txBody>
                    <a:bodyPr/>
                    <a:lstStyle/>
                    <a:p>
                      <a:pPr algn="ctr"/>
                      <a:endParaRPr lang="en-US" dirty="0"/>
                    </a:p>
                  </a:txBody>
                  <a:tcPr>
                    <a:lnT w="38100" cmpd="sng">
                      <a:noFill/>
                    </a:lnT>
                  </a:tcPr>
                </a:tc>
                <a:tc>
                  <a:txBody>
                    <a:bodyPr/>
                    <a:lstStyle/>
                    <a:p>
                      <a:pPr algn="ctr"/>
                      <a:endParaRPr lang="en-US" dirty="0"/>
                    </a:p>
                  </a:txBody>
                  <a:tcPr>
                    <a:lnT w="38100" cmpd="sng">
                      <a:noFill/>
                    </a:lnT>
                  </a:tcPr>
                </a:tc>
                <a:tc>
                  <a:txBody>
                    <a:bodyPr/>
                    <a:lstStyle/>
                    <a:p>
                      <a:pPr algn="ctr"/>
                      <a:r>
                        <a:rPr lang="en-US" dirty="0"/>
                        <a:t>8</a:t>
                      </a:r>
                    </a:p>
                  </a:txBody>
                  <a:tcPr>
                    <a:lnT w="38100" cmpd="sng">
                      <a:noFill/>
                    </a:lnT>
                  </a:tcPr>
                </a:tc>
                <a:tc>
                  <a:txBody>
                    <a:bodyPr/>
                    <a:lstStyle/>
                    <a:p>
                      <a:pPr algn="ctr"/>
                      <a:endParaRPr lang="en-US" dirty="0"/>
                    </a:p>
                  </a:txBody>
                  <a:tcPr>
                    <a:lnT w="38100" cmpd="sng">
                      <a:noFill/>
                    </a:lnT>
                  </a:tcPr>
                </a:tc>
                <a:tc>
                  <a:txBody>
                    <a:bodyPr/>
                    <a:lstStyle/>
                    <a:p>
                      <a:pPr algn="ctr"/>
                      <a:endParaRPr lang="en-US" dirty="0"/>
                    </a:p>
                  </a:txBody>
                  <a:tcPr>
                    <a:lnT w="38100" cmpd="sng">
                      <a:noFill/>
                    </a:lnT>
                  </a:tcPr>
                </a:tc>
                <a:extLst>
                  <a:ext uri="{0D108BD9-81ED-4DB2-BD59-A6C34878D82A}">
                    <a16:rowId xmlns:a16="http://schemas.microsoft.com/office/drawing/2014/main" val="2237652857"/>
                  </a:ext>
                </a:extLst>
              </a:tr>
            </a:tbl>
          </a:graphicData>
        </a:graphic>
      </p:graphicFrame>
    </p:spTree>
    <p:extLst>
      <p:ext uri="{BB962C8B-B14F-4D97-AF65-F5344CB8AC3E}">
        <p14:creationId xmlns:p14="http://schemas.microsoft.com/office/powerpoint/2010/main" val="296058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08897-DD10-4D48-9956-0FC6D57B7B01}"/>
              </a:ext>
            </a:extLst>
          </p:cNvPr>
          <p:cNvSpPr>
            <a:spLocks noGrp="1"/>
          </p:cNvSpPr>
          <p:nvPr>
            <p:ph type="title"/>
          </p:nvPr>
        </p:nvSpPr>
        <p:spPr/>
        <p:txBody>
          <a:bodyPr/>
          <a:lstStyle/>
          <a:p>
            <a:r>
              <a:rPr lang="en-US" dirty="0"/>
              <a:t>Counting Sort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CEC7CE6-58FC-4621-A1E4-6DE7AB417158}"/>
                  </a:ext>
                </a:extLst>
              </p:cNvPr>
              <p:cNvSpPr>
                <a:spLocks noGrp="1"/>
              </p:cNvSpPr>
              <p:nvPr>
                <p:ph idx="1"/>
              </p:nvPr>
            </p:nvSpPr>
            <p:spPr>
              <a:xfrm>
                <a:off x="621009" y="1331259"/>
                <a:ext cx="7344603" cy="4195481"/>
              </a:xfrm>
            </p:spPr>
            <p:txBody>
              <a:bodyPr>
                <a:normAutofit fontScale="92500" lnSpcReduction="10000"/>
              </a:bodyPr>
              <a:lstStyle/>
              <a:p>
                <a:r>
                  <a:rPr lang="en-US" b="1" dirty="0"/>
                  <a:t>Lines 1-3</a:t>
                </a:r>
                <a:r>
                  <a:rPr lang="en-US" dirty="0"/>
                  <a:t>: initialize an array </a:t>
                </a:r>
                <a14:m>
                  <m:oMath xmlns:m="http://schemas.openxmlformats.org/officeDocument/2006/math">
                    <m:r>
                      <a:rPr lang="en-US" b="1" i="1" dirty="0" smtClean="0">
                        <a:solidFill>
                          <a:srgbClr val="FFFF00"/>
                        </a:solidFill>
                        <a:latin typeface="Cambria Math" panose="02040503050406030204" pitchFamily="18" charset="0"/>
                      </a:rPr>
                      <m:t>𝑪</m:t>
                    </m:r>
                  </m:oMath>
                </a14:m>
                <a:r>
                  <a:rPr lang="en-US" dirty="0"/>
                  <a:t> with 0-values that will contains the count of </a:t>
                </a:r>
                <a14:m>
                  <m:oMath xmlns:m="http://schemas.openxmlformats.org/officeDocument/2006/math">
                    <m:sSup>
                      <m:sSupPr>
                        <m:ctrlPr>
                          <a:rPr lang="en-US" b="1" i="1" dirty="0" smtClean="0">
                            <a:solidFill>
                              <a:srgbClr val="FFFF00"/>
                            </a:solidFill>
                            <a:latin typeface="Cambria Math" panose="02040503050406030204" pitchFamily="18" charset="0"/>
                          </a:rPr>
                        </m:ctrlPr>
                      </m:sSupPr>
                      <m:e>
                        <m:r>
                          <a:rPr lang="en-US" b="1" i="1" dirty="0" smtClean="0">
                            <a:solidFill>
                              <a:srgbClr val="FFFF00"/>
                            </a:solidFill>
                            <a:latin typeface="Cambria Math" panose="02040503050406030204" pitchFamily="18" charset="0"/>
                          </a:rPr>
                          <m:t>𝒊</m:t>
                        </m:r>
                      </m:e>
                      <m:sup>
                        <m:r>
                          <a:rPr lang="en-US" b="1" i="1" dirty="0" smtClean="0">
                            <a:solidFill>
                              <a:srgbClr val="FFFF00"/>
                            </a:solidFill>
                            <a:latin typeface="Cambria Math" panose="02040503050406030204" pitchFamily="18" charset="0"/>
                          </a:rPr>
                          <m:t>𝒕𝒉</m:t>
                        </m:r>
                      </m:sup>
                    </m:sSup>
                  </m:oMath>
                </a14:m>
                <a:r>
                  <a:rPr lang="en-US" dirty="0"/>
                  <a:t> elements on </a:t>
                </a:r>
                <a14:m>
                  <m:oMath xmlns:m="http://schemas.openxmlformats.org/officeDocument/2006/math">
                    <m:sSup>
                      <m:sSupPr>
                        <m:ctrlPr>
                          <a:rPr lang="en-US" b="1" i="1" dirty="0" smtClean="0">
                            <a:solidFill>
                              <a:srgbClr val="FFFF00"/>
                            </a:solidFill>
                            <a:latin typeface="Cambria Math" panose="02040503050406030204" pitchFamily="18" charset="0"/>
                          </a:rPr>
                        </m:ctrlPr>
                      </m:sSupPr>
                      <m:e>
                        <m:r>
                          <a:rPr lang="en-US" b="1" i="1" dirty="0" smtClean="0">
                            <a:solidFill>
                              <a:srgbClr val="FFFF00"/>
                            </a:solidFill>
                            <a:latin typeface="Cambria Math" panose="02040503050406030204" pitchFamily="18" charset="0"/>
                          </a:rPr>
                          <m:t>𝒊</m:t>
                        </m:r>
                      </m:e>
                      <m:sup>
                        <m:r>
                          <a:rPr lang="en-US" b="1" i="1" dirty="0" smtClean="0">
                            <a:solidFill>
                              <a:srgbClr val="FFFF00"/>
                            </a:solidFill>
                            <a:latin typeface="Cambria Math" panose="02040503050406030204" pitchFamily="18" charset="0"/>
                          </a:rPr>
                          <m:t>𝒕𝒉</m:t>
                        </m:r>
                      </m:sup>
                    </m:sSup>
                  </m:oMath>
                </a14:m>
                <a:r>
                  <a:rPr lang="en-US" dirty="0"/>
                  <a:t> index.</a:t>
                </a:r>
              </a:p>
              <a:p>
                <a:r>
                  <a:rPr lang="en-US" b="1" dirty="0"/>
                  <a:t>Lines 4-5</a:t>
                </a:r>
                <a:r>
                  <a:rPr lang="en-US" dirty="0"/>
                  <a:t>: Inspect each input element. If the value of input element is </a:t>
                </a:r>
                <a14:m>
                  <m:oMath xmlns:m="http://schemas.openxmlformats.org/officeDocument/2006/math">
                    <m:r>
                      <a:rPr lang="en-US" b="1" i="1" dirty="0" smtClean="0">
                        <a:solidFill>
                          <a:srgbClr val="FFFF00"/>
                        </a:solidFill>
                        <a:latin typeface="Cambria Math" panose="02040503050406030204" pitchFamily="18" charset="0"/>
                      </a:rPr>
                      <m:t>𝒊</m:t>
                    </m:r>
                  </m:oMath>
                </a14:m>
                <a:r>
                  <a:rPr lang="en-US" dirty="0"/>
                  <a:t>, increment </a:t>
                </a:r>
                <a14:m>
                  <m:oMath xmlns:m="http://schemas.openxmlformats.org/officeDocument/2006/math">
                    <m:r>
                      <a:rPr lang="en-US" b="1" i="1" dirty="0" smtClean="0">
                        <a:solidFill>
                          <a:srgbClr val="FFFF00"/>
                        </a:solidFill>
                        <a:latin typeface="Cambria Math" panose="02040503050406030204" pitchFamily="18" charset="0"/>
                      </a:rPr>
                      <m:t>𝑪</m:t>
                    </m:r>
                    <m:r>
                      <a:rPr lang="en-US" b="1" i="1" dirty="0" smtClean="0">
                        <a:solidFill>
                          <a:srgbClr val="FFFF00"/>
                        </a:solidFill>
                        <a:latin typeface="Cambria Math" panose="02040503050406030204" pitchFamily="18" charset="0"/>
                      </a:rPr>
                      <m:t>[</m:t>
                    </m:r>
                    <m:r>
                      <a:rPr lang="en-US" b="1" i="1" dirty="0" err="1" smtClean="0">
                        <a:solidFill>
                          <a:srgbClr val="FFFF00"/>
                        </a:solidFill>
                        <a:latin typeface="Cambria Math" panose="02040503050406030204" pitchFamily="18" charset="0"/>
                      </a:rPr>
                      <m:t>𝒊</m:t>
                    </m:r>
                    <m:r>
                      <a:rPr lang="en-US" b="1" i="1" dirty="0" smtClean="0">
                        <a:solidFill>
                          <a:srgbClr val="FFFF00"/>
                        </a:solidFill>
                        <a:latin typeface="Cambria Math" panose="02040503050406030204" pitchFamily="18" charset="0"/>
                      </a:rPr>
                      <m:t>]</m:t>
                    </m:r>
                  </m:oMath>
                </a14:m>
                <a:r>
                  <a:rPr lang="en-US" dirty="0"/>
                  <a:t>. </a:t>
                </a:r>
                <a14:m>
                  <m:oMath xmlns:m="http://schemas.openxmlformats.org/officeDocument/2006/math">
                    <m:r>
                      <a:rPr lang="en-US" b="1" i="1" dirty="0" smtClean="0">
                        <a:solidFill>
                          <a:srgbClr val="FFFF00"/>
                        </a:solidFill>
                        <a:latin typeface="Cambria Math" panose="02040503050406030204" pitchFamily="18" charset="0"/>
                      </a:rPr>
                      <m:t>𝑪</m:t>
                    </m:r>
                    <m:r>
                      <a:rPr lang="en-US" b="1" i="1" dirty="0" smtClean="0">
                        <a:solidFill>
                          <a:srgbClr val="FFFF00"/>
                        </a:solidFill>
                        <a:latin typeface="Cambria Math" panose="02040503050406030204" pitchFamily="18" charset="0"/>
                      </a:rPr>
                      <m:t>[</m:t>
                    </m:r>
                    <m:r>
                      <a:rPr lang="en-US" b="1" i="1" dirty="0" err="1">
                        <a:solidFill>
                          <a:srgbClr val="FFFF00"/>
                        </a:solidFill>
                        <a:latin typeface="Cambria Math" panose="02040503050406030204" pitchFamily="18" charset="0"/>
                      </a:rPr>
                      <m:t>𝒊</m:t>
                    </m:r>
                    <m:r>
                      <a:rPr lang="en-US" b="1" i="1" dirty="0">
                        <a:solidFill>
                          <a:srgbClr val="FFFF00"/>
                        </a:solidFill>
                        <a:latin typeface="Cambria Math" panose="02040503050406030204" pitchFamily="18" charset="0"/>
                      </a:rPr>
                      <m:t>]</m:t>
                    </m:r>
                  </m:oMath>
                </a14:m>
                <a:r>
                  <a:rPr lang="en-US" dirty="0"/>
                  <a:t> contains the count of elements which are equal to </a:t>
                </a:r>
                <a14:m>
                  <m:oMath xmlns:m="http://schemas.openxmlformats.org/officeDocument/2006/math">
                    <m:r>
                      <a:rPr lang="en-US" b="1" i="1" dirty="0" smtClean="0">
                        <a:solidFill>
                          <a:srgbClr val="FFFF00"/>
                        </a:solidFill>
                        <a:latin typeface="Cambria Math" panose="02040503050406030204" pitchFamily="18" charset="0"/>
                      </a:rPr>
                      <m:t>𝒊</m:t>
                    </m:r>
                  </m:oMath>
                </a14:m>
                <a:endParaRPr lang="en-US" b="1" dirty="0">
                  <a:solidFill>
                    <a:srgbClr val="FFFF00"/>
                  </a:solidFill>
                </a:endParaRPr>
              </a:p>
              <a:p>
                <a:r>
                  <a:rPr lang="en-US" b="1" dirty="0"/>
                  <a:t>Lines 6-7</a:t>
                </a:r>
                <a:r>
                  <a:rPr lang="en-US" dirty="0"/>
                  <a:t>: count that how many elements are less than </a:t>
                </a:r>
                <a14:m>
                  <m:oMath xmlns:m="http://schemas.openxmlformats.org/officeDocument/2006/math">
                    <m:r>
                      <a:rPr lang="en-US" b="1" i="1" dirty="0" smtClean="0">
                        <a:solidFill>
                          <a:srgbClr val="FFFF00"/>
                        </a:solidFill>
                        <a:latin typeface="Cambria Math" panose="02040503050406030204" pitchFamily="18" charset="0"/>
                      </a:rPr>
                      <m:t>𝒊</m:t>
                    </m:r>
                  </m:oMath>
                </a14:m>
                <a:r>
                  <a:rPr lang="en-US" dirty="0"/>
                  <a:t>. by keeping the running sum of array </a:t>
                </a:r>
                <a14:m>
                  <m:oMath xmlns:m="http://schemas.openxmlformats.org/officeDocument/2006/math">
                    <m:r>
                      <a:rPr lang="en-US" b="1" i="1" dirty="0" smtClean="0">
                        <a:solidFill>
                          <a:srgbClr val="FFFF00"/>
                        </a:solidFill>
                        <a:latin typeface="Cambria Math" panose="02040503050406030204" pitchFamily="18" charset="0"/>
                      </a:rPr>
                      <m:t>𝑪</m:t>
                    </m:r>
                  </m:oMath>
                </a14:m>
                <a:r>
                  <a:rPr lang="en-US" dirty="0"/>
                  <a:t> </a:t>
                </a:r>
              </a:p>
              <a:p>
                <a:r>
                  <a:rPr lang="en-US" b="1" dirty="0"/>
                  <a:t>Lines 8-10</a:t>
                </a:r>
                <a:r>
                  <a:rPr lang="en-US" dirty="0"/>
                  <a:t>: Place each </a:t>
                </a:r>
                <a14:m>
                  <m:oMath xmlns:m="http://schemas.openxmlformats.org/officeDocument/2006/math">
                    <m:sSup>
                      <m:sSupPr>
                        <m:ctrlPr>
                          <a:rPr lang="en-US" b="1" i="1" dirty="0" smtClean="0">
                            <a:solidFill>
                              <a:srgbClr val="FFFF00"/>
                            </a:solidFill>
                            <a:latin typeface="Cambria Math" panose="02040503050406030204" pitchFamily="18" charset="0"/>
                          </a:rPr>
                        </m:ctrlPr>
                      </m:sSupPr>
                      <m:e>
                        <m:r>
                          <a:rPr lang="en-US" b="1" i="1" dirty="0" smtClean="0">
                            <a:solidFill>
                              <a:srgbClr val="FFFF00"/>
                            </a:solidFill>
                            <a:latin typeface="Cambria Math" panose="02040503050406030204" pitchFamily="18" charset="0"/>
                          </a:rPr>
                          <m:t>𝒋</m:t>
                        </m:r>
                      </m:e>
                      <m:sup>
                        <m:r>
                          <a:rPr lang="en-US" b="1" i="1" dirty="0" smtClean="0">
                            <a:solidFill>
                              <a:srgbClr val="FFFF00"/>
                            </a:solidFill>
                            <a:latin typeface="Cambria Math" panose="02040503050406030204" pitchFamily="18" charset="0"/>
                          </a:rPr>
                          <m:t>𝒕𝒉</m:t>
                        </m:r>
                      </m:sup>
                    </m:sSup>
                  </m:oMath>
                </a14:m>
                <a:r>
                  <a:rPr lang="en-US" dirty="0"/>
                  <a:t> element of </a:t>
                </a:r>
                <a14:m>
                  <m:oMath xmlns:m="http://schemas.openxmlformats.org/officeDocument/2006/math">
                    <m:r>
                      <a:rPr lang="en-US" b="1" i="1" dirty="0" smtClean="0">
                        <a:solidFill>
                          <a:srgbClr val="FFFF00"/>
                        </a:solidFill>
                        <a:latin typeface="Cambria Math" panose="02040503050406030204" pitchFamily="18" charset="0"/>
                      </a:rPr>
                      <m:t>𝑨</m:t>
                    </m:r>
                  </m:oMath>
                </a14:m>
                <a:r>
                  <a:rPr lang="en-US" dirty="0"/>
                  <a:t> in its correct position in </a:t>
                </a:r>
                <a14:m>
                  <m:oMath xmlns:m="http://schemas.openxmlformats.org/officeDocument/2006/math">
                    <m:r>
                      <a:rPr lang="en-US" b="1" i="1" dirty="0" smtClean="0">
                        <a:solidFill>
                          <a:srgbClr val="FFFF00"/>
                        </a:solidFill>
                        <a:latin typeface="Cambria Math" panose="02040503050406030204" pitchFamily="18" charset="0"/>
                      </a:rPr>
                      <m:t>𝑩</m:t>
                    </m:r>
                  </m:oMath>
                </a14:m>
                <a:r>
                  <a:rPr lang="en-US" dirty="0"/>
                  <a:t>. Two possibilities occur</a:t>
                </a:r>
              </a:p>
              <a:p>
                <a:pPr lvl="1"/>
                <a:r>
                  <a:rPr lang="en-US" dirty="0"/>
                  <a:t>Elements in </a:t>
                </a:r>
                <a14:m>
                  <m:oMath xmlns:m="http://schemas.openxmlformats.org/officeDocument/2006/math">
                    <m:r>
                      <a:rPr lang="en-US" b="1" i="1" dirty="0" smtClean="0">
                        <a:solidFill>
                          <a:srgbClr val="FFFF00"/>
                        </a:solidFill>
                        <a:latin typeface="Cambria Math" panose="02040503050406030204" pitchFamily="18" charset="0"/>
                      </a:rPr>
                      <m:t>𝑨</m:t>
                    </m:r>
                  </m:oMath>
                </a14:m>
                <a:r>
                  <a:rPr lang="en-US" dirty="0"/>
                  <a:t> are distinct: The case is simple place each </a:t>
                </a:r>
                <a14:m>
                  <m:oMath xmlns:m="http://schemas.openxmlformats.org/officeDocument/2006/math">
                    <m:sSup>
                      <m:sSupPr>
                        <m:ctrlPr>
                          <a:rPr lang="en-US" b="1" i="1" dirty="0" smtClean="0">
                            <a:solidFill>
                              <a:srgbClr val="FFFF00"/>
                            </a:solidFill>
                            <a:latin typeface="Cambria Math" panose="02040503050406030204" pitchFamily="18" charset="0"/>
                          </a:rPr>
                        </m:ctrlPr>
                      </m:sSupPr>
                      <m:e>
                        <m:r>
                          <a:rPr lang="en-US" b="1" i="1" dirty="0" smtClean="0">
                            <a:solidFill>
                              <a:srgbClr val="FFFF00"/>
                            </a:solidFill>
                            <a:latin typeface="Cambria Math" panose="02040503050406030204" pitchFamily="18" charset="0"/>
                          </a:rPr>
                          <m:t>𝒋</m:t>
                        </m:r>
                      </m:e>
                      <m:sup>
                        <m:r>
                          <a:rPr lang="en-US" b="1" i="1" dirty="0" smtClean="0">
                            <a:solidFill>
                              <a:srgbClr val="FFFF00"/>
                            </a:solidFill>
                            <a:latin typeface="Cambria Math" panose="02040503050406030204" pitchFamily="18" charset="0"/>
                          </a:rPr>
                          <m:t>𝒕𝒉</m:t>
                        </m:r>
                      </m:sup>
                    </m:sSup>
                  </m:oMath>
                </a14:m>
                <a:r>
                  <a:rPr lang="en-US" dirty="0"/>
                  <a:t> element of A in </a:t>
                </a:r>
                <a14:m>
                  <m:oMath xmlns:m="http://schemas.openxmlformats.org/officeDocument/2006/math">
                    <m:sSup>
                      <m:sSupPr>
                        <m:ctrlPr>
                          <a:rPr lang="en-US" b="1" i="1" dirty="0" smtClean="0">
                            <a:solidFill>
                              <a:srgbClr val="FFFF00"/>
                            </a:solidFill>
                            <a:latin typeface="Cambria Math" panose="02040503050406030204" pitchFamily="18" charset="0"/>
                          </a:rPr>
                        </m:ctrlPr>
                      </m:sSupPr>
                      <m:e>
                        <m:r>
                          <a:rPr lang="en-US" b="1" i="1" dirty="0" smtClean="0">
                            <a:solidFill>
                              <a:srgbClr val="FFFF00"/>
                            </a:solidFill>
                            <a:latin typeface="Cambria Math" panose="02040503050406030204" pitchFamily="18" charset="0"/>
                          </a:rPr>
                          <m:t>𝒋</m:t>
                        </m:r>
                      </m:e>
                      <m:sup>
                        <m:r>
                          <a:rPr lang="en-US" b="1" i="1" dirty="0" smtClean="0">
                            <a:solidFill>
                              <a:srgbClr val="FFFF00"/>
                            </a:solidFill>
                            <a:latin typeface="Cambria Math" panose="02040503050406030204" pitchFamily="18" charset="0"/>
                          </a:rPr>
                          <m:t>𝒕𝒉</m:t>
                        </m:r>
                      </m:sup>
                    </m:sSup>
                  </m:oMath>
                </a14:m>
                <a:r>
                  <a:rPr lang="en-US" dirty="0"/>
                  <a:t> position of </a:t>
                </a:r>
                <a14:m>
                  <m:oMath xmlns:m="http://schemas.openxmlformats.org/officeDocument/2006/math">
                    <m:r>
                      <a:rPr lang="en-US" b="1" i="1" dirty="0" smtClean="0">
                        <a:solidFill>
                          <a:srgbClr val="FFFF00"/>
                        </a:solidFill>
                        <a:latin typeface="Cambria Math" panose="02040503050406030204" pitchFamily="18" charset="0"/>
                      </a:rPr>
                      <m:t>𝑩</m:t>
                    </m:r>
                  </m:oMath>
                </a14:m>
                <a:endParaRPr lang="en-US" b="1" dirty="0"/>
              </a:p>
              <a:p>
                <a:pPr lvl="1"/>
                <a:r>
                  <a:rPr lang="en-US" dirty="0"/>
                  <a:t>Elements in </a:t>
                </a:r>
                <a14:m>
                  <m:oMath xmlns:m="http://schemas.openxmlformats.org/officeDocument/2006/math">
                    <m:r>
                      <a:rPr lang="en-US" b="1" i="1" dirty="0" smtClean="0">
                        <a:solidFill>
                          <a:srgbClr val="FFFF00"/>
                        </a:solidFill>
                        <a:latin typeface="Cambria Math" panose="02040503050406030204" pitchFamily="18" charset="0"/>
                      </a:rPr>
                      <m:t>𝑨</m:t>
                    </m:r>
                  </m:oMath>
                </a14:m>
                <a:r>
                  <a:rPr lang="en-US" dirty="0"/>
                  <a:t> are not Distinct: Place the </a:t>
                </a:r>
                <a14:m>
                  <m:oMath xmlns:m="http://schemas.openxmlformats.org/officeDocument/2006/math">
                    <m:sSup>
                      <m:sSupPr>
                        <m:ctrlPr>
                          <a:rPr lang="en-US" b="1" i="1" dirty="0" smtClean="0">
                            <a:solidFill>
                              <a:srgbClr val="FFFF00"/>
                            </a:solidFill>
                            <a:latin typeface="Cambria Math" panose="02040503050406030204" pitchFamily="18" charset="0"/>
                          </a:rPr>
                        </m:ctrlPr>
                      </m:sSupPr>
                      <m:e>
                        <m:r>
                          <a:rPr lang="en-US" b="1" i="1" dirty="0" smtClean="0">
                            <a:solidFill>
                              <a:srgbClr val="FFFF00"/>
                            </a:solidFill>
                            <a:latin typeface="Cambria Math" panose="02040503050406030204" pitchFamily="18" charset="0"/>
                          </a:rPr>
                          <m:t>𝒋</m:t>
                        </m:r>
                      </m:e>
                      <m:sup>
                        <m:r>
                          <a:rPr lang="en-US" b="1" i="1" dirty="0" smtClean="0">
                            <a:solidFill>
                              <a:srgbClr val="FFFF00"/>
                            </a:solidFill>
                            <a:latin typeface="Cambria Math" panose="02040503050406030204" pitchFamily="18" charset="0"/>
                          </a:rPr>
                          <m:t>𝒕𝒉</m:t>
                        </m:r>
                      </m:sup>
                    </m:sSup>
                  </m:oMath>
                </a14:m>
                <a:r>
                  <a:rPr lang="en-US" dirty="0"/>
                  <a:t> element of </a:t>
                </a:r>
                <a14:m>
                  <m:oMath xmlns:m="http://schemas.openxmlformats.org/officeDocument/2006/math">
                    <m:r>
                      <a:rPr lang="en-US" b="1" i="1" dirty="0" smtClean="0">
                        <a:solidFill>
                          <a:srgbClr val="FFFF00"/>
                        </a:solidFill>
                        <a:latin typeface="Cambria Math" panose="02040503050406030204" pitchFamily="18" charset="0"/>
                      </a:rPr>
                      <m:t>𝑨</m:t>
                    </m:r>
                  </m:oMath>
                </a14:m>
                <a:r>
                  <a:rPr lang="en-US" dirty="0"/>
                  <a:t> in </a:t>
                </a:r>
                <a14:m>
                  <m:oMath xmlns:m="http://schemas.openxmlformats.org/officeDocument/2006/math">
                    <m:r>
                      <a:rPr lang="en-US" b="1" i="1" dirty="0" smtClean="0">
                        <a:solidFill>
                          <a:srgbClr val="FFFF00"/>
                        </a:solidFill>
                        <a:latin typeface="Cambria Math" panose="02040503050406030204" pitchFamily="18" charset="0"/>
                      </a:rPr>
                      <m:t>𝑩</m:t>
                    </m:r>
                  </m:oMath>
                </a14:m>
                <a:r>
                  <a:rPr lang="en-US" dirty="0"/>
                  <a:t> and decrement the count of that number in </a:t>
                </a:r>
                <a14:m>
                  <m:oMath xmlns:m="http://schemas.openxmlformats.org/officeDocument/2006/math">
                    <m:r>
                      <a:rPr lang="en-US" b="1" i="1" dirty="0" smtClean="0">
                        <a:solidFill>
                          <a:srgbClr val="FFFF00"/>
                        </a:solidFill>
                        <a:latin typeface="Cambria Math" panose="02040503050406030204" pitchFamily="18" charset="0"/>
                      </a:rPr>
                      <m:t>𝑪</m:t>
                    </m:r>
                  </m:oMath>
                </a14:m>
                <a:endParaRPr lang="en-US" b="1" dirty="0"/>
              </a:p>
              <a:p>
                <a:endParaRPr lang="en-US" dirty="0"/>
              </a:p>
            </p:txBody>
          </p:sp>
        </mc:Choice>
        <mc:Fallback>
          <p:sp>
            <p:nvSpPr>
              <p:cNvPr id="3" name="Content Placeholder 2">
                <a:extLst>
                  <a:ext uri="{FF2B5EF4-FFF2-40B4-BE49-F238E27FC236}">
                    <a16:creationId xmlns:a16="http://schemas.microsoft.com/office/drawing/2014/main" id="{DCEC7CE6-58FC-4621-A1E4-6DE7AB417158}"/>
                  </a:ext>
                </a:extLst>
              </p:cNvPr>
              <p:cNvSpPr>
                <a:spLocks noGrp="1" noRot="1" noChangeAspect="1" noMove="1" noResize="1" noEditPoints="1" noAdjustHandles="1" noChangeArrowheads="1" noChangeShapeType="1" noTextEdit="1"/>
              </p:cNvSpPr>
              <p:nvPr>
                <p:ph idx="1"/>
              </p:nvPr>
            </p:nvSpPr>
            <p:spPr>
              <a:xfrm>
                <a:off x="621009" y="1331259"/>
                <a:ext cx="7344603" cy="4195481"/>
              </a:xfrm>
              <a:blipFill>
                <a:blip r:embed="rId2"/>
                <a:stretch>
                  <a:fillRect l="-332" t="-1451" r="-107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80F5561-C59D-4B5C-B3CA-880F3577E95E}"/>
              </a:ext>
            </a:extLst>
          </p:cNvPr>
          <p:cNvSpPr>
            <a:spLocks noGrp="1"/>
          </p:cNvSpPr>
          <p:nvPr>
            <p:ph type="ftr" sz="quarter" idx="11"/>
          </p:nvPr>
        </p:nvSpPr>
        <p:spPr/>
        <p:txBody>
          <a:bodyPr/>
          <a:lstStyle/>
          <a:p>
            <a:r>
              <a:rPr lang="en-US"/>
              <a:t>By: Dr. Sajid Iqbal, COMputer EDucation eXplaineD - COMEDXD</a:t>
            </a:r>
          </a:p>
        </p:txBody>
      </p:sp>
      <p:sp>
        <p:nvSpPr>
          <p:cNvPr id="5" name="Slide Number Placeholder 4">
            <a:extLst>
              <a:ext uri="{FF2B5EF4-FFF2-40B4-BE49-F238E27FC236}">
                <a16:creationId xmlns:a16="http://schemas.microsoft.com/office/drawing/2014/main" id="{14B4D324-5F92-4A4F-825E-996C82378C2E}"/>
              </a:ext>
            </a:extLst>
          </p:cNvPr>
          <p:cNvSpPr>
            <a:spLocks noGrp="1"/>
          </p:cNvSpPr>
          <p:nvPr>
            <p:ph type="sldNum" sz="quarter" idx="12"/>
          </p:nvPr>
        </p:nvSpPr>
        <p:spPr/>
        <p:txBody>
          <a:bodyPr/>
          <a:lstStyle/>
          <a:p>
            <a:fld id="{C9330682-99BE-4071-AC2E-0FDA91FFAE9F}" type="slidenum">
              <a:rPr lang="en-US" smtClean="0"/>
              <a:t>4</a:t>
            </a:fld>
            <a:endParaRPr lang="en-US"/>
          </a:p>
        </p:txBody>
      </p:sp>
      <p:graphicFrame>
        <p:nvGraphicFramePr>
          <p:cNvPr id="7" name="Table 6">
            <a:extLst>
              <a:ext uri="{FF2B5EF4-FFF2-40B4-BE49-F238E27FC236}">
                <a16:creationId xmlns:a16="http://schemas.microsoft.com/office/drawing/2014/main" id="{4A64649D-D17D-49B0-B0FF-468FE7244424}"/>
              </a:ext>
            </a:extLst>
          </p:cNvPr>
          <p:cNvGraphicFramePr>
            <a:graphicFrameLocks noGrp="1"/>
          </p:cNvGraphicFramePr>
          <p:nvPr>
            <p:extLst>
              <p:ext uri="{D42A27DB-BD31-4B8C-83A1-F6EECF244321}">
                <p14:modId xmlns:p14="http://schemas.microsoft.com/office/powerpoint/2010/main" val="267069836"/>
              </p:ext>
            </p:extLst>
          </p:nvPr>
        </p:nvGraphicFramePr>
        <p:xfrm>
          <a:off x="1462157" y="5663601"/>
          <a:ext cx="8128000" cy="609600"/>
        </p:xfrm>
        <a:graphic>
          <a:graphicData uri="http://schemas.openxmlformats.org/drawingml/2006/table">
            <a:tbl>
              <a:tblPr firstRow="1" bandRow="1">
                <a:tableStyleId>{00A15C55-8517-42AA-B614-E9B94910E393}</a:tableStyleId>
              </a:tblPr>
              <a:tblGrid>
                <a:gridCol w="812800">
                  <a:extLst>
                    <a:ext uri="{9D8B030D-6E8A-4147-A177-3AD203B41FA5}">
                      <a16:colId xmlns:a16="http://schemas.microsoft.com/office/drawing/2014/main" val="3420838623"/>
                    </a:ext>
                  </a:extLst>
                </a:gridCol>
                <a:gridCol w="812800">
                  <a:extLst>
                    <a:ext uri="{9D8B030D-6E8A-4147-A177-3AD203B41FA5}">
                      <a16:colId xmlns:a16="http://schemas.microsoft.com/office/drawing/2014/main" val="4183246698"/>
                    </a:ext>
                  </a:extLst>
                </a:gridCol>
                <a:gridCol w="812800">
                  <a:extLst>
                    <a:ext uri="{9D8B030D-6E8A-4147-A177-3AD203B41FA5}">
                      <a16:colId xmlns:a16="http://schemas.microsoft.com/office/drawing/2014/main" val="4254893502"/>
                    </a:ext>
                  </a:extLst>
                </a:gridCol>
                <a:gridCol w="812800">
                  <a:extLst>
                    <a:ext uri="{9D8B030D-6E8A-4147-A177-3AD203B41FA5}">
                      <a16:colId xmlns:a16="http://schemas.microsoft.com/office/drawing/2014/main" val="1781602427"/>
                    </a:ext>
                  </a:extLst>
                </a:gridCol>
                <a:gridCol w="812800">
                  <a:extLst>
                    <a:ext uri="{9D8B030D-6E8A-4147-A177-3AD203B41FA5}">
                      <a16:colId xmlns:a16="http://schemas.microsoft.com/office/drawing/2014/main" val="1081147504"/>
                    </a:ext>
                  </a:extLst>
                </a:gridCol>
                <a:gridCol w="812800">
                  <a:extLst>
                    <a:ext uri="{9D8B030D-6E8A-4147-A177-3AD203B41FA5}">
                      <a16:colId xmlns:a16="http://schemas.microsoft.com/office/drawing/2014/main" val="1072510726"/>
                    </a:ext>
                  </a:extLst>
                </a:gridCol>
                <a:gridCol w="812800">
                  <a:extLst>
                    <a:ext uri="{9D8B030D-6E8A-4147-A177-3AD203B41FA5}">
                      <a16:colId xmlns:a16="http://schemas.microsoft.com/office/drawing/2014/main" val="2885330442"/>
                    </a:ext>
                  </a:extLst>
                </a:gridCol>
                <a:gridCol w="812800">
                  <a:extLst>
                    <a:ext uri="{9D8B030D-6E8A-4147-A177-3AD203B41FA5}">
                      <a16:colId xmlns:a16="http://schemas.microsoft.com/office/drawing/2014/main" val="1747753881"/>
                    </a:ext>
                  </a:extLst>
                </a:gridCol>
                <a:gridCol w="812800">
                  <a:extLst>
                    <a:ext uri="{9D8B030D-6E8A-4147-A177-3AD203B41FA5}">
                      <a16:colId xmlns:a16="http://schemas.microsoft.com/office/drawing/2014/main" val="3821526488"/>
                    </a:ext>
                  </a:extLst>
                </a:gridCol>
                <a:gridCol w="812800">
                  <a:extLst>
                    <a:ext uri="{9D8B030D-6E8A-4147-A177-3AD203B41FA5}">
                      <a16:colId xmlns:a16="http://schemas.microsoft.com/office/drawing/2014/main" val="2011468644"/>
                    </a:ext>
                  </a:extLst>
                </a:gridCol>
              </a:tblGrid>
              <a:tr h="262582">
                <a:tc>
                  <a:txBody>
                    <a:bodyPr/>
                    <a:lstStyle/>
                    <a:p>
                      <a:pPr algn="ctr"/>
                      <a:r>
                        <a:rPr lang="en-US" sz="1400" dirty="0"/>
                        <a:t>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1400" dirty="0"/>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1400" dirty="0"/>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1400" dirty="0"/>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1400" dirty="0"/>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1400" dirty="0"/>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1400" dirty="0"/>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1400" dirty="0"/>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1400" dirty="0"/>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1400" dirty="0"/>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738210297"/>
                  </a:ext>
                </a:extLst>
              </a:tr>
              <a:tr h="262582">
                <a:tc>
                  <a:txBody>
                    <a:bodyPr/>
                    <a:lstStyle/>
                    <a:p>
                      <a:pPr algn="ctr"/>
                      <a:r>
                        <a:rPr lang="en-US" sz="1400" dirty="0"/>
                        <a:t>0</a:t>
                      </a:r>
                    </a:p>
                  </a:txBody>
                  <a:tcPr>
                    <a:lnT w="38100" cmpd="sng">
                      <a:noFill/>
                    </a:lnT>
                    <a:lnB w="12700" cmpd="sng">
                      <a:noFill/>
                    </a:lnB>
                  </a:tcPr>
                </a:tc>
                <a:tc>
                  <a:txBody>
                    <a:bodyPr/>
                    <a:lstStyle/>
                    <a:p>
                      <a:pPr algn="ctr"/>
                      <a:r>
                        <a:rPr lang="en-US" sz="1400" dirty="0"/>
                        <a:t>0</a:t>
                      </a:r>
                    </a:p>
                  </a:txBody>
                  <a:tcPr>
                    <a:lnT w="38100" cmpd="sng">
                      <a:noFill/>
                    </a:lnT>
                    <a:lnB w="12700" cmpd="sng">
                      <a:noFill/>
                    </a:lnB>
                  </a:tcPr>
                </a:tc>
                <a:tc>
                  <a:txBody>
                    <a:bodyPr/>
                    <a:lstStyle/>
                    <a:p>
                      <a:pPr algn="ctr"/>
                      <a:r>
                        <a:rPr lang="en-US" sz="1400" dirty="0"/>
                        <a:t>0</a:t>
                      </a:r>
                    </a:p>
                  </a:txBody>
                  <a:tcPr>
                    <a:lnT w="38100" cmpd="sng">
                      <a:noFill/>
                    </a:lnT>
                    <a:lnB w="12700" cmpd="sng">
                      <a:noFill/>
                    </a:lnB>
                  </a:tcPr>
                </a:tc>
                <a:tc>
                  <a:txBody>
                    <a:bodyPr/>
                    <a:lstStyle/>
                    <a:p>
                      <a:pPr algn="ctr"/>
                      <a:r>
                        <a:rPr lang="en-US" sz="1400" dirty="0"/>
                        <a:t>0</a:t>
                      </a:r>
                    </a:p>
                  </a:txBody>
                  <a:tcPr>
                    <a:lnT w="38100" cmpd="sng">
                      <a:noFill/>
                    </a:lnT>
                    <a:lnB w="12700" cmpd="sng">
                      <a:noFill/>
                    </a:lnB>
                  </a:tcPr>
                </a:tc>
                <a:tc>
                  <a:txBody>
                    <a:bodyPr/>
                    <a:lstStyle/>
                    <a:p>
                      <a:pPr algn="ctr"/>
                      <a:r>
                        <a:rPr lang="en-US" sz="1400" dirty="0"/>
                        <a:t>0</a:t>
                      </a:r>
                    </a:p>
                  </a:txBody>
                  <a:tcPr>
                    <a:lnT w="38100" cmpd="sng">
                      <a:noFill/>
                    </a:lnT>
                    <a:lnB w="12700" cmpd="sng">
                      <a:noFill/>
                    </a:lnB>
                  </a:tcPr>
                </a:tc>
                <a:tc>
                  <a:txBody>
                    <a:bodyPr/>
                    <a:lstStyle/>
                    <a:p>
                      <a:pPr algn="ctr"/>
                      <a:r>
                        <a:rPr lang="en-US" sz="1400" dirty="0"/>
                        <a:t>0</a:t>
                      </a:r>
                    </a:p>
                  </a:txBody>
                  <a:tcPr>
                    <a:lnT w="38100" cmpd="sng">
                      <a:noFill/>
                    </a:lnT>
                    <a:lnB w="12700" cmpd="sng">
                      <a:noFill/>
                    </a:lnB>
                  </a:tcPr>
                </a:tc>
                <a:tc>
                  <a:txBody>
                    <a:bodyPr/>
                    <a:lstStyle/>
                    <a:p>
                      <a:pPr algn="ctr"/>
                      <a:r>
                        <a:rPr lang="en-US" sz="1400" dirty="0"/>
                        <a:t>0</a:t>
                      </a:r>
                    </a:p>
                  </a:txBody>
                  <a:tcPr>
                    <a:lnT w="38100" cmpd="sng">
                      <a:noFill/>
                    </a:lnT>
                    <a:lnB w="12700" cmpd="sng">
                      <a:noFill/>
                    </a:lnB>
                  </a:tcPr>
                </a:tc>
                <a:tc>
                  <a:txBody>
                    <a:bodyPr/>
                    <a:lstStyle/>
                    <a:p>
                      <a:pPr algn="ctr"/>
                      <a:r>
                        <a:rPr lang="en-US" sz="1400" dirty="0"/>
                        <a:t>0</a:t>
                      </a:r>
                    </a:p>
                  </a:txBody>
                  <a:tcPr>
                    <a:lnT w="38100" cmpd="sng">
                      <a:noFill/>
                    </a:lnT>
                    <a:lnB w="12700" cmpd="sng">
                      <a:noFill/>
                    </a:lnB>
                  </a:tcPr>
                </a:tc>
                <a:tc>
                  <a:txBody>
                    <a:bodyPr/>
                    <a:lstStyle/>
                    <a:p>
                      <a:pPr algn="ctr"/>
                      <a:r>
                        <a:rPr lang="en-US" sz="1400" dirty="0"/>
                        <a:t>0</a:t>
                      </a:r>
                    </a:p>
                  </a:txBody>
                  <a:tcPr>
                    <a:lnT w="38100" cmpd="sng">
                      <a:noFill/>
                    </a:lnT>
                    <a:lnB w="12700" cmpd="sng">
                      <a:noFill/>
                    </a:lnB>
                  </a:tcPr>
                </a:tc>
                <a:tc>
                  <a:txBody>
                    <a:bodyPr/>
                    <a:lstStyle/>
                    <a:p>
                      <a:pPr algn="ctr"/>
                      <a:r>
                        <a:rPr lang="en-US" sz="1400" dirty="0"/>
                        <a:t>0</a:t>
                      </a:r>
                    </a:p>
                  </a:txBody>
                  <a:tcPr>
                    <a:lnT w="38100" cmpd="sng">
                      <a:noFill/>
                    </a:lnT>
                    <a:lnB w="12700" cmpd="sng">
                      <a:noFill/>
                    </a:lnB>
                  </a:tcPr>
                </a:tc>
                <a:extLst>
                  <a:ext uri="{0D108BD9-81ED-4DB2-BD59-A6C34878D82A}">
                    <a16:rowId xmlns:a16="http://schemas.microsoft.com/office/drawing/2014/main" val="2805269679"/>
                  </a:ext>
                </a:extLst>
              </a:tr>
            </a:tbl>
          </a:graphicData>
        </a:graphic>
      </p:graphicFrame>
      <mc:AlternateContent xmlns:mc="http://schemas.openxmlformats.org/markup-compatibility/2006">
        <mc:Choice xmlns:a14="http://schemas.microsoft.com/office/drawing/2010/main" Requires="a14">
          <p:graphicFrame>
            <p:nvGraphicFramePr>
              <p:cNvPr id="8" name="Table 7">
                <a:extLst>
                  <a:ext uri="{FF2B5EF4-FFF2-40B4-BE49-F238E27FC236}">
                    <a16:creationId xmlns:a16="http://schemas.microsoft.com/office/drawing/2014/main" id="{C0E822DA-69C5-40A7-BE0D-87B1A4CD48F7}"/>
                  </a:ext>
                </a:extLst>
              </p:cNvPr>
              <p:cNvGraphicFramePr>
                <a:graphicFrameLocks noGrp="1"/>
              </p:cNvGraphicFramePr>
              <p:nvPr>
                <p:extLst>
                  <p:ext uri="{D42A27DB-BD31-4B8C-83A1-F6EECF244321}">
                    <p14:modId xmlns:p14="http://schemas.microsoft.com/office/powerpoint/2010/main" val="4071401857"/>
                  </p:ext>
                </p:extLst>
              </p:nvPr>
            </p:nvGraphicFramePr>
            <p:xfrm>
              <a:off x="8141567" y="1359153"/>
              <a:ext cx="3868738" cy="4139692"/>
            </p:xfrm>
            <a:graphic>
              <a:graphicData uri="http://schemas.openxmlformats.org/drawingml/2006/table">
                <a:tbl>
                  <a:tblPr firstRow="1" bandRow="1">
                    <a:tableStyleId>{00A15C55-8517-42AA-B614-E9B94910E393}</a:tableStyleId>
                  </a:tblPr>
                  <a:tblGrid>
                    <a:gridCol w="574014">
                      <a:extLst>
                        <a:ext uri="{9D8B030D-6E8A-4147-A177-3AD203B41FA5}">
                          <a16:colId xmlns:a16="http://schemas.microsoft.com/office/drawing/2014/main" val="1458594246"/>
                        </a:ext>
                      </a:extLst>
                    </a:gridCol>
                    <a:gridCol w="3294724">
                      <a:extLst>
                        <a:ext uri="{9D8B030D-6E8A-4147-A177-3AD203B41FA5}">
                          <a16:colId xmlns:a16="http://schemas.microsoft.com/office/drawing/2014/main" val="4248192415"/>
                        </a:ext>
                      </a:extLst>
                    </a:gridCol>
                  </a:tblGrid>
                  <a:tr h="370840">
                    <a:tc gridSpan="2">
                      <a:txBody>
                        <a:bodyPr/>
                        <a:lstStyle/>
                        <a:p>
                          <a:r>
                            <a:rPr lang="en-US" dirty="0" err="1"/>
                            <a:t>Counting_Sort</a:t>
                          </a:r>
                          <a:r>
                            <a:rPr lang="en-US" dirty="0"/>
                            <a:t>(</a:t>
                          </a:r>
                          <a:r>
                            <a:rPr lang="en-US" dirty="0" err="1"/>
                            <a:t>A,B,k</a:t>
                          </a:r>
                          <a:r>
                            <a:rPr lang="en-US" dirty="0"/>
                            <a:t>)</a:t>
                          </a:r>
                        </a:p>
                      </a:txBody>
                      <a:tcPr/>
                    </a:tc>
                    <a:tc hMerge="1">
                      <a:txBody>
                        <a:bodyPr/>
                        <a:lstStyle/>
                        <a:p>
                          <a:endParaRPr lang="en-US" dirty="0"/>
                        </a:p>
                      </a:txBody>
                      <a:tcPr/>
                    </a:tc>
                    <a:extLst>
                      <a:ext uri="{0D108BD9-81ED-4DB2-BD59-A6C34878D82A}">
                        <a16:rowId xmlns:a16="http://schemas.microsoft.com/office/drawing/2014/main" val="1447897074"/>
                      </a:ext>
                    </a:extLst>
                  </a:tr>
                  <a:tr h="370840">
                    <a:tc>
                      <a:txBody>
                        <a:bodyPr/>
                        <a:lstStyle/>
                        <a:p>
                          <a:r>
                            <a:rPr lang="en-US" dirty="0"/>
                            <a:t>1</a:t>
                          </a:r>
                        </a:p>
                      </a:txBody>
                      <a:tcPr/>
                    </a:tc>
                    <a:tc>
                      <a:txBody>
                        <a:bodyPr/>
                        <a:lstStyle/>
                        <a:p>
                          <a:pPr algn="l"/>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𝐿𝑒𝑡</m:t>
                                </m:r>
                                <m:r>
                                  <a:rPr lang="en-US" i="1" dirty="0" smtClean="0">
                                    <a:latin typeface="Cambria Math" panose="02040503050406030204" pitchFamily="18" charset="0"/>
                                  </a:rPr>
                                  <m:t>  </m:t>
                                </m:r>
                                <m:r>
                                  <a:rPr lang="en-US" b="0" i="1" dirty="0" smtClean="0">
                                    <a:latin typeface="Cambria Math" panose="02040503050406030204" pitchFamily="18" charset="0"/>
                                  </a:rPr>
                                  <m:t>𝐶</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0,…,</m:t>
                                    </m:r>
                                    <m:r>
                                      <a:rPr lang="en-US" b="0" i="1" dirty="0" smtClean="0">
                                        <a:latin typeface="Cambria Math" panose="02040503050406030204" pitchFamily="18" charset="0"/>
                                      </a:rPr>
                                      <m:t>𝑘</m:t>
                                    </m:r>
                                  </m:e>
                                </m:d>
                                <m:r>
                                  <a:rPr lang="en-US" b="0" i="1" dirty="0" smtClean="0">
                                    <a:latin typeface="Cambria Math" panose="02040503050406030204" pitchFamily="18" charset="0"/>
                                  </a:rPr>
                                  <m:t> </m:t>
                                </m:r>
                                <m:r>
                                  <a:rPr lang="en-US" b="0" i="1" dirty="0" smtClean="0">
                                    <a:latin typeface="Cambria Math" panose="02040503050406030204" pitchFamily="18" charset="0"/>
                                  </a:rPr>
                                  <m:t>𝑏𝑒</m:t>
                                </m:r>
                                <m:r>
                                  <a:rPr lang="en-US" b="0" i="1" dirty="0" smtClean="0">
                                    <a:latin typeface="Cambria Math" panose="02040503050406030204" pitchFamily="18" charset="0"/>
                                  </a:rPr>
                                  <m:t> </m:t>
                                </m:r>
                                <m:r>
                                  <a:rPr lang="en-US" b="0" i="1" dirty="0" smtClean="0">
                                    <a:latin typeface="Cambria Math" panose="02040503050406030204" pitchFamily="18" charset="0"/>
                                  </a:rPr>
                                  <m:t>𝑎</m:t>
                                </m:r>
                                <m:r>
                                  <a:rPr lang="en-US" b="0" i="1" dirty="0" smtClean="0">
                                    <a:latin typeface="Cambria Math" panose="02040503050406030204" pitchFamily="18" charset="0"/>
                                  </a:rPr>
                                  <m:t> </m:t>
                                </m:r>
                                <m:r>
                                  <a:rPr lang="en-US" b="0" i="1" dirty="0" smtClean="0">
                                    <a:latin typeface="Cambria Math" panose="02040503050406030204" pitchFamily="18" charset="0"/>
                                  </a:rPr>
                                  <m:t>𝑛𝑒𝑤</m:t>
                                </m:r>
                                <m:r>
                                  <a:rPr lang="en-US" b="0" i="1" dirty="0" smtClean="0">
                                    <a:latin typeface="Cambria Math" panose="02040503050406030204" pitchFamily="18" charset="0"/>
                                  </a:rPr>
                                  <m:t> </m:t>
                                </m:r>
                                <m:r>
                                  <a:rPr lang="en-US" b="0" i="1" dirty="0" smtClean="0">
                                    <a:latin typeface="Cambria Math" panose="02040503050406030204" pitchFamily="18" charset="0"/>
                                  </a:rPr>
                                  <m:t>𝑎𝑟𝑟𝑎𝑦</m:t>
                                </m:r>
                              </m:oMath>
                            </m:oMathPara>
                          </a14:m>
                          <a:endParaRPr lang="en-US" dirty="0"/>
                        </a:p>
                      </a:txBody>
                      <a:tcPr/>
                    </a:tc>
                    <a:extLst>
                      <a:ext uri="{0D108BD9-81ED-4DB2-BD59-A6C34878D82A}">
                        <a16:rowId xmlns:a16="http://schemas.microsoft.com/office/drawing/2014/main" val="2161598270"/>
                      </a:ext>
                    </a:extLst>
                  </a:tr>
                  <a:tr h="370840">
                    <a:tc>
                      <a:txBody>
                        <a:bodyPr/>
                        <a:lstStyle/>
                        <a:p>
                          <a:r>
                            <a:rPr lang="en-US" dirty="0"/>
                            <a:t>2</a:t>
                          </a:r>
                        </a:p>
                      </a:txBody>
                      <a:tcPr/>
                    </a:tc>
                    <a:tc>
                      <a:txBody>
                        <a:bodyPr/>
                        <a:lstStyle/>
                        <a:p>
                          <a:pPr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=0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𝑘</m:t>
                                </m:r>
                              </m:oMath>
                            </m:oMathPara>
                          </a14:m>
                          <a:endParaRPr lang="en-US" dirty="0"/>
                        </a:p>
                      </a:txBody>
                      <a:tcPr/>
                    </a:tc>
                    <a:extLst>
                      <a:ext uri="{0D108BD9-81ED-4DB2-BD59-A6C34878D82A}">
                        <a16:rowId xmlns:a16="http://schemas.microsoft.com/office/drawing/2014/main" val="262053654"/>
                      </a:ext>
                    </a:extLst>
                  </a:tr>
                  <a:tr h="370840">
                    <a:tc>
                      <a:txBody>
                        <a:bodyPr/>
                        <a:lstStyle/>
                        <a:p>
                          <a:r>
                            <a:rPr lang="en-US" dirty="0"/>
                            <a:t>3</a:t>
                          </a:r>
                        </a:p>
                      </a:txBody>
                      <a:tcPr/>
                    </a:tc>
                    <a:tc>
                      <a:txBody>
                        <a:bodyPr/>
                        <a:lstStyle/>
                        <a:p>
                          <a:pPr lvl="1"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𝑐</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=0</m:t>
                                </m:r>
                              </m:oMath>
                            </m:oMathPara>
                          </a14:m>
                          <a:endParaRPr lang="en-US" dirty="0"/>
                        </a:p>
                      </a:txBody>
                      <a:tcPr/>
                    </a:tc>
                    <a:extLst>
                      <a:ext uri="{0D108BD9-81ED-4DB2-BD59-A6C34878D82A}">
                        <a16:rowId xmlns:a16="http://schemas.microsoft.com/office/drawing/2014/main" val="3259618788"/>
                      </a:ext>
                    </a:extLst>
                  </a:tr>
                  <a:tr h="370840">
                    <a:tc>
                      <a:txBody>
                        <a:bodyPr/>
                        <a:lstStyle/>
                        <a:p>
                          <a:r>
                            <a:rPr lang="en-US" dirty="0"/>
                            <a:t>4</a:t>
                          </a:r>
                        </a:p>
                      </a:txBody>
                      <a:tcPr/>
                    </a:tc>
                    <a:tc>
                      <a:txBody>
                        <a:bodyPr/>
                        <a:lstStyle/>
                        <a:p>
                          <a:pPr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=0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𝑙𝑒𝑛𝑔𝑡h</m:t>
                                </m:r>
                              </m:oMath>
                            </m:oMathPara>
                          </a14:m>
                          <a:endParaRPr lang="en-US" dirty="0"/>
                        </a:p>
                      </a:txBody>
                      <a:tcPr/>
                    </a:tc>
                    <a:extLst>
                      <a:ext uri="{0D108BD9-81ED-4DB2-BD59-A6C34878D82A}">
                        <a16:rowId xmlns:a16="http://schemas.microsoft.com/office/drawing/2014/main" val="2960784168"/>
                      </a:ext>
                    </a:extLst>
                  </a:tr>
                  <a:tr h="370840">
                    <a:tc>
                      <a:txBody>
                        <a:bodyPr/>
                        <a:lstStyle/>
                        <a:p>
                          <a:r>
                            <a:rPr lang="en-US" dirty="0"/>
                            <a:t>5</a:t>
                          </a:r>
                        </a:p>
                      </a:txBody>
                      <a:tcPr/>
                    </a:tc>
                    <a:tc>
                      <a:txBody>
                        <a:bodyPr/>
                        <a:lstStyle/>
                        <a:p>
                          <a:pPr lvl="1"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𝐶</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e>
                                </m:d>
                                <m:r>
                                  <a:rPr lang="en-US" b="0" i="1" smtClean="0">
                                    <a:latin typeface="Cambria Math" panose="02040503050406030204" pitchFamily="18" charset="0"/>
                                  </a:rPr>
                                  <m:t>=</m:t>
                                </m:r>
                                <m:r>
                                  <a:rPr lang="en-US" b="0" i="1" smtClean="0">
                                    <a:latin typeface="Cambria Math" panose="02040503050406030204" pitchFamily="18" charset="0"/>
                                  </a:rPr>
                                  <m:t>𝐶</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e>
                                </m:d>
                                <m:r>
                                  <a:rPr lang="en-US" b="0" i="1" smtClean="0">
                                    <a:latin typeface="Cambria Math" panose="02040503050406030204" pitchFamily="18" charset="0"/>
                                  </a:rPr>
                                  <m:t>+1</m:t>
                                </m:r>
                              </m:oMath>
                            </m:oMathPara>
                          </a14:m>
                          <a:endParaRPr lang="en-US" dirty="0"/>
                        </a:p>
                      </a:txBody>
                      <a:tcPr/>
                    </a:tc>
                    <a:extLst>
                      <a:ext uri="{0D108BD9-81ED-4DB2-BD59-A6C34878D82A}">
                        <a16:rowId xmlns:a16="http://schemas.microsoft.com/office/drawing/2014/main" val="2191006115"/>
                      </a:ext>
                    </a:extLst>
                  </a:tr>
                  <a:tr h="370840">
                    <a:tc>
                      <a:txBody>
                        <a:bodyPr/>
                        <a:lstStyle/>
                        <a:p>
                          <a:r>
                            <a:rPr lang="en-US" dirty="0"/>
                            <a:t>6</a:t>
                          </a:r>
                        </a:p>
                      </a:txBody>
                      <a:tcPr/>
                    </a:tc>
                    <a:tc>
                      <a:txBody>
                        <a:bodyPr/>
                        <a:lstStyle/>
                        <a:p>
                          <a:pPr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𝑘</m:t>
                                </m:r>
                              </m:oMath>
                            </m:oMathPara>
                          </a14:m>
                          <a:endParaRPr lang="en-US" dirty="0"/>
                        </a:p>
                      </a:txBody>
                      <a:tcPr/>
                    </a:tc>
                    <a:extLst>
                      <a:ext uri="{0D108BD9-81ED-4DB2-BD59-A6C34878D82A}">
                        <a16:rowId xmlns:a16="http://schemas.microsoft.com/office/drawing/2014/main" val="2737342375"/>
                      </a:ext>
                    </a:extLst>
                  </a:tr>
                  <a:tr h="370840">
                    <a:tc>
                      <a:txBody>
                        <a:bodyPr/>
                        <a:lstStyle/>
                        <a:p>
                          <a:r>
                            <a:rPr lang="en-US" dirty="0"/>
                            <a:t>7</a:t>
                          </a:r>
                        </a:p>
                      </a:txBody>
                      <a:tcPr/>
                    </a:tc>
                    <a:tc>
                      <a:txBody>
                        <a:bodyPr/>
                        <a:lstStyle/>
                        <a:p>
                          <a:pPr lvl="1"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𝐶</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𝐶</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oMath>
                            </m:oMathPara>
                          </a14:m>
                          <a:endParaRPr lang="en-US" dirty="0"/>
                        </a:p>
                      </a:txBody>
                      <a:tcPr/>
                    </a:tc>
                    <a:extLst>
                      <a:ext uri="{0D108BD9-81ED-4DB2-BD59-A6C34878D82A}">
                        <a16:rowId xmlns:a16="http://schemas.microsoft.com/office/drawing/2014/main" val="2296614495"/>
                      </a:ext>
                    </a:extLst>
                  </a:tr>
                  <a:tr h="370840">
                    <a:tc>
                      <a:txBody>
                        <a:bodyPr/>
                        <a:lstStyle/>
                        <a:p>
                          <a:r>
                            <a:rPr lang="en-US" dirty="0"/>
                            <a:t>8</a:t>
                          </a:r>
                        </a:p>
                      </a:txBody>
                      <a:tcPr/>
                    </a:tc>
                    <a:tc>
                      <a:txBody>
                        <a:bodyPr/>
                        <a:lstStyle/>
                        <a:p>
                          <a:pPr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𝑙𝑒𝑛𝑔𝑡h</m:t>
                                </m:r>
                                <m:r>
                                  <a:rPr lang="en-US" b="0" i="1" smtClean="0">
                                    <a:latin typeface="Cambria Math" panose="02040503050406030204" pitchFamily="18" charset="0"/>
                                  </a:rPr>
                                  <m:t> </m:t>
                                </m:r>
                                <m:r>
                                  <a:rPr lang="en-US" b="0" i="1" smtClean="0">
                                    <a:latin typeface="Cambria Math" panose="02040503050406030204" pitchFamily="18" charset="0"/>
                                  </a:rPr>
                                  <m:t>𝑑𝑜𝑤𝑛𝑡𝑜</m:t>
                                </m:r>
                                <m:r>
                                  <a:rPr lang="en-US" b="0" i="1" smtClean="0">
                                    <a:latin typeface="Cambria Math" panose="02040503050406030204" pitchFamily="18" charset="0"/>
                                  </a:rPr>
                                  <m:t> 1</m:t>
                                </m:r>
                              </m:oMath>
                            </m:oMathPara>
                          </a14:m>
                          <a:endParaRPr lang="en-US" dirty="0"/>
                        </a:p>
                      </a:txBody>
                      <a:tcPr/>
                    </a:tc>
                    <a:extLst>
                      <a:ext uri="{0D108BD9-81ED-4DB2-BD59-A6C34878D82A}">
                        <a16:rowId xmlns:a16="http://schemas.microsoft.com/office/drawing/2014/main" val="3239813927"/>
                      </a:ext>
                    </a:extLst>
                  </a:tr>
                  <a:tr h="370840">
                    <a:tc>
                      <a:txBody>
                        <a:bodyPr/>
                        <a:lstStyle/>
                        <a:p>
                          <a:r>
                            <a:rPr lang="en-US" dirty="0"/>
                            <a:t>9</a:t>
                          </a:r>
                        </a:p>
                      </a:txBody>
                      <a:tcPr/>
                    </a:tc>
                    <a:tc>
                      <a:txBody>
                        <a:bodyPr/>
                        <a:lstStyle/>
                        <a:p>
                          <a:pPr lvl="1"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𝐶</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e>
                                    </m:d>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723042821"/>
                      </a:ext>
                    </a:extLst>
                  </a:tr>
                  <a:tr h="370840">
                    <a:tc>
                      <a:txBody>
                        <a:bodyPr/>
                        <a:lstStyle/>
                        <a:p>
                          <a:r>
                            <a:rPr lang="en-US" dirty="0"/>
                            <a:t>10</a:t>
                          </a:r>
                        </a:p>
                      </a:txBody>
                      <a:tcPr/>
                    </a:tc>
                    <a:tc>
                      <a:txBody>
                        <a:bodyPr/>
                        <a:lstStyle/>
                        <a:p>
                          <a:pPr lvl="1"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]]−1</m:t>
                                </m:r>
                              </m:oMath>
                            </m:oMathPara>
                          </a14:m>
                          <a:endParaRPr lang="en-US" dirty="0"/>
                        </a:p>
                      </a:txBody>
                      <a:tcPr/>
                    </a:tc>
                    <a:extLst>
                      <a:ext uri="{0D108BD9-81ED-4DB2-BD59-A6C34878D82A}">
                        <a16:rowId xmlns:a16="http://schemas.microsoft.com/office/drawing/2014/main" val="2420769883"/>
                      </a:ext>
                    </a:extLst>
                  </a:tr>
                </a:tbl>
              </a:graphicData>
            </a:graphic>
          </p:graphicFrame>
        </mc:Choice>
        <mc:Fallback>
          <p:graphicFrame>
            <p:nvGraphicFramePr>
              <p:cNvPr id="8" name="Table 7">
                <a:extLst>
                  <a:ext uri="{FF2B5EF4-FFF2-40B4-BE49-F238E27FC236}">
                    <a16:creationId xmlns:a16="http://schemas.microsoft.com/office/drawing/2014/main" id="{C0E822DA-69C5-40A7-BE0D-87B1A4CD48F7}"/>
                  </a:ext>
                </a:extLst>
              </p:cNvPr>
              <p:cNvGraphicFramePr>
                <a:graphicFrameLocks noGrp="1"/>
              </p:cNvGraphicFramePr>
              <p:nvPr>
                <p:extLst>
                  <p:ext uri="{D42A27DB-BD31-4B8C-83A1-F6EECF244321}">
                    <p14:modId xmlns:p14="http://schemas.microsoft.com/office/powerpoint/2010/main" val="4071401857"/>
                  </p:ext>
                </p:extLst>
              </p:nvPr>
            </p:nvGraphicFramePr>
            <p:xfrm>
              <a:off x="8141567" y="1359153"/>
              <a:ext cx="3868738" cy="4139692"/>
            </p:xfrm>
            <a:graphic>
              <a:graphicData uri="http://schemas.openxmlformats.org/drawingml/2006/table">
                <a:tbl>
                  <a:tblPr firstRow="1" bandRow="1">
                    <a:tableStyleId>{00A15C55-8517-42AA-B614-E9B94910E393}</a:tableStyleId>
                  </a:tblPr>
                  <a:tblGrid>
                    <a:gridCol w="574014">
                      <a:extLst>
                        <a:ext uri="{9D8B030D-6E8A-4147-A177-3AD203B41FA5}">
                          <a16:colId xmlns:a16="http://schemas.microsoft.com/office/drawing/2014/main" val="1458594246"/>
                        </a:ext>
                      </a:extLst>
                    </a:gridCol>
                    <a:gridCol w="3294724">
                      <a:extLst>
                        <a:ext uri="{9D8B030D-6E8A-4147-A177-3AD203B41FA5}">
                          <a16:colId xmlns:a16="http://schemas.microsoft.com/office/drawing/2014/main" val="4248192415"/>
                        </a:ext>
                      </a:extLst>
                    </a:gridCol>
                  </a:tblGrid>
                  <a:tr h="370840">
                    <a:tc gridSpan="2">
                      <a:txBody>
                        <a:bodyPr/>
                        <a:lstStyle/>
                        <a:p>
                          <a:r>
                            <a:rPr lang="en-US" dirty="0" err="1"/>
                            <a:t>Counting_Sort</a:t>
                          </a:r>
                          <a:r>
                            <a:rPr lang="en-US" dirty="0"/>
                            <a:t>(</a:t>
                          </a:r>
                          <a:r>
                            <a:rPr lang="en-US" dirty="0" err="1"/>
                            <a:t>A,B,k</a:t>
                          </a:r>
                          <a:r>
                            <a:rPr lang="en-US" dirty="0"/>
                            <a:t>)</a:t>
                          </a:r>
                        </a:p>
                      </a:txBody>
                      <a:tcPr/>
                    </a:tc>
                    <a:tc hMerge="1">
                      <a:txBody>
                        <a:bodyPr/>
                        <a:lstStyle/>
                        <a:p>
                          <a:endParaRPr lang="en-US" dirty="0"/>
                        </a:p>
                      </a:txBody>
                      <a:tcPr/>
                    </a:tc>
                    <a:extLst>
                      <a:ext uri="{0D108BD9-81ED-4DB2-BD59-A6C34878D82A}">
                        <a16:rowId xmlns:a16="http://schemas.microsoft.com/office/drawing/2014/main" val="1447897074"/>
                      </a:ext>
                    </a:extLst>
                  </a:tr>
                  <a:tr h="370840">
                    <a:tc>
                      <a:txBody>
                        <a:bodyPr/>
                        <a:lstStyle/>
                        <a:p>
                          <a:r>
                            <a:rPr lang="en-US" dirty="0"/>
                            <a:t>1</a:t>
                          </a:r>
                        </a:p>
                      </a:txBody>
                      <a:tcPr/>
                    </a:tc>
                    <a:tc>
                      <a:txBody>
                        <a:bodyPr/>
                        <a:lstStyle/>
                        <a:p>
                          <a:endParaRPr lang="en-US"/>
                        </a:p>
                      </a:txBody>
                      <a:tcPr>
                        <a:blipFill>
                          <a:blip r:embed="rId3"/>
                          <a:stretch>
                            <a:fillRect l="-17528" t="-108197" r="-738" b="-939344"/>
                          </a:stretch>
                        </a:blipFill>
                      </a:tcPr>
                    </a:tc>
                    <a:extLst>
                      <a:ext uri="{0D108BD9-81ED-4DB2-BD59-A6C34878D82A}">
                        <a16:rowId xmlns:a16="http://schemas.microsoft.com/office/drawing/2014/main" val="2161598270"/>
                      </a:ext>
                    </a:extLst>
                  </a:tr>
                  <a:tr h="370840">
                    <a:tc>
                      <a:txBody>
                        <a:bodyPr/>
                        <a:lstStyle/>
                        <a:p>
                          <a:r>
                            <a:rPr lang="en-US" dirty="0"/>
                            <a:t>2</a:t>
                          </a:r>
                        </a:p>
                      </a:txBody>
                      <a:tcPr/>
                    </a:tc>
                    <a:tc>
                      <a:txBody>
                        <a:bodyPr/>
                        <a:lstStyle/>
                        <a:p>
                          <a:endParaRPr lang="en-US"/>
                        </a:p>
                      </a:txBody>
                      <a:tcPr>
                        <a:blipFill>
                          <a:blip r:embed="rId3"/>
                          <a:stretch>
                            <a:fillRect l="-17528" t="-208197" r="-738" b="-839344"/>
                          </a:stretch>
                        </a:blipFill>
                      </a:tcPr>
                    </a:tc>
                    <a:extLst>
                      <a:ext uri="{0D108BD9-81ED-4DB2-BD59-A6C34878D82A}">
                        <a16:rowId xmlns:a16="http://schemas.microsoft.com/office/drawing/2014/main" val="262053654"/>
                      </a:ext>
                    </a:extLst>
                  </a:tr>
                  <a:tr h="370840">
                    <a:tc>
                      <a:txBody>
                        <a:bodyPr/>
                        <a:lstStyle/>
                        <a:p>
                          <a:r>
                            <a:rPr lang="en-US" dirty="0"/>
                            <a:t>3</a:t>
                          </a:r>
                        </a:p>
                      </a:txBody>
                      <a:tcPr/>
                    </a:tc>
                    <a:tc>
                      <a:txBody>
                        <a:bodyPr/>
                        <a:lstStyle/>
                        <a:p>
                          <a:endParaRPr lang="en-US"/>
                        </a:p>
                      </a:txBody>
                      <a:tcPr>
                        <a:blipFill>
                          <a:blip r:embed="rId3"/>
                          <a:stretch>
                            <a:fillRect l="-17528" t="-308197" r="-738" b="-739344"/>
                          </a:stretch>
                        </a:blipFill>
                      </a:tcPr>
                    </a:tc>
                    <a:extLst>
                      <a:ext uri="{0D108BD9-81ED-4DB2-BD59-A6C34878D82A}">
                        <a16:rowId xmlns:a16="http://schemas.microsoft.com/office/drawing/2014/main" val="3259618788"/>
                      </a:ext>
                    </a:extLst>
                  </a:tr>
                  <a:tr h="370840">
                    <a:tc>
                      <a:txBody>
                        <a:bodyPr/>
                        <a:lstStyle/>
                        <a:p>
                          <a:r>
                            <a:rPr lang="en-US" dirty="0"/>
                            <a:t>4</a:t>
                          </a:r>
                        </a:p>
                      </a:txBody>
                      <a:tcPr/>
                    </a:tc>
                    <a:tc>
                      <a:txBody>
                        <a:bodyPr/>
                        <a:lstStyle/>
                        <a:p>
                          <a:endParaRPr lang="en-US"/>
                        </a:p>
                      </a:txBody>
                      <a:tcPr>
                        <a:blipFill>
                          <a:blip r:embed="rId3"/>
                          <a:stretch>
                            <a:fillRect l="-17528" t="-408197" r="-738" b="-639344"/>
                          </a:stretch>
                        </a:blipFill>
                      </a:tcPr>
                    </a:tc>
                    <a:extLst>
                      <a:ext uri="{0D108BD9-81ED-4DB2-BD59-A6C34878D82A}">
                        <a16:rowId xmlns:a16="http://schemas.microsoft.com/office/drawing/2014/main" val="2960784168"/>
                      </a:ext>
                    </a:extLst>
                  </a:tr>
                  <a:tr h="401066">
                    <a:tc>
                      <a:txBody>
                        <a:bodyPr/>
                        <a:lstStyle/>
                        <a:p>
                          <a:r>
                            <a:rPr lang="en-US" dirty="0"/>
                            <a:t>5</a:t>
                          </a:r>
                        </a:p>
                      </a:txBody>
                      <a:tcPr/>
                    </a:tc>
                    <a:tc>
                      <a:txBody>
                        <a:bodyPr/>
                        <a:lstStyle/>
                        <a:p>
                          <a:endParaRPr lang="en-US"/>
                        </a:p>
                      </a:txBody>
                      <a:tcPr>
                        <a:blipFill>
                          <a:blip r:embed="rId3"/>
                          <a:stretch>
                            <a:fillRect l="-17528" t="-469697" r="-738" b="-490909"/>
                          </a:stretch>
                        </a:blipFill>
                      </a:tcPr>
                    </a:tc>
                    <a:extLst>
                      <a:ext uri="{0D108BD9-81ED-4DB2-BD59-A6C34878D82A}">
                        <a16:rowId xmlns:a16="http://schemas.microsoft.com/office/drawing/2014/main" val="2191006115"/>
                      </a:ext>
                    </a:extLst>
                  </a:tr>
                  <a:tr h="370840">
                    <a:tc>
                      <a:txBody>
                        <a:bodyPr/>
                        <a:lstStyle/>
                        <a:p>
                          <a:r>
                            <a:rPr lang="en-US" dirty="0"/>
                            <a:t>6</a:t>
                          </a:r>
                        </a:p>
                      </a:txBody>
                      <a:tcPr/>
                    </a:tc>
                    <a:tc>
                      <a:txBody>
                        <a:bodyPr/>
                        <a:lstStyle/>
                        <a:p>
                          <a:endParaRPr lang="en-US"/>
                        </a:p>
                      </a:txBody>
                      <a:tcPr>
                        <a:blipFill>
                          <a:blip r:embed="rId3"/>
                          <a:stretch>
                            <a:fillRect l="-17528" t="-616393" r="-738" b="-431148"/>
                          </a:stretch>
                        </a:blipFill>
                      </a:tcPr>
                    </a:tc>
                    <a:extLst>
                      <a:ext uri="{0D108BD9-81ED-4DB2-BD59-A6C34878D82A}">
                        <a16:rowId xmlns:a16="http://schemas.microsoft.com/office/drawing/2014/main" val="2737342375"/>
                      </a:ext>
                    </a:extLst>
                  </a:tr>
                  <a:tr h="370840">
                    <a:tc>
                      <a:txBody>
                        <a:bodyPr/>
                        <a:lstStyle/>
                        <a:p>
                          <a:r>
                            <a:rPr lang="en-US" dirty="0"/>
                            <a:t>7</a:t>
                          </a:r>
                        </a:p>
                      </a:txBody>
                      <a:tcPr/>
                    </a:tc>
                    <a:tc>
                      <a:txBody>
                        <a:bodyPr/>
                        <a:lstStyle/>
                        <a:p>
                          <a:endParaRPr lang="en-US"/>
                        </a:p>
                      </a:txBody>
                      <a:tcPr>
                        <a:blipFill>
                          <a:blip r:embed="rId3"/>
                          <a:stretch>
                            <a:fillRect l="-17528" t="-716393" r="-738" b="-331148"/>
                          </a:stretch>
                        </a:blipFill>
                      </a:tcPr>
                    </a:tc>
                    <a:extLst>
                      <a:ext uri="{0D108BD9-81ED-4DB2-BD59-A6C34878D82A}">
                        <a16:rowId xmlns:a16="http://schemas.microsoft.com/office/drawing/2014/main" val="2296614495"/>
                      </a:ext>
                    </a:extLst>
                  </a:tr>
                  <a:tr h="370840">
                    <a:tc>
                      <a:txBody>
                        <a:bodyPr/>
                        <a:lstStyle/>
                        <a:p>
                          <a:r>
                            <a:rPr lang="en-US" dirty="0"/>
                            <a:t>8</a:t>
                          </a:r>
                        </a:p>
                      </a:txBody>
                      <a:tcPr/>
                    </a:tc>
                    <a:tc>
                      <a:txBody>
                        <a:bodyPr/>
                        <a:lstStyle/>
                        <a:p>
                          <a:endParaRPr lang="en-US"/>
                        </a:p>
                      </a:txBody>
                      <a:tcPr>
                        <a:blipFill>
                          <a:blip r:embed="rId3"/>
                          <a:stretch>
                            <a:fillRect l="-17528" t="-816393" r="-738" b="-231148"/>
                          </a:stretch>
                        </a:blipFill>
                      </a:tcPr>
                    </a:tc>
                    <a:extLst>
                      <a:ext uri="{0D108BD9-81ED-4DB2-BD59-A6C34878D82A}">
                        <a16:rowId xmlns:a16="http://schemas.microsoft.com/office/drawing/2014/main" val="3239813927"/>
                      </a:ext>
                    </a:extLst>
                  </a:tr>
                  <a:tr h="401066">
                    <a:tc>
                      <a:txBody>
                        <a:bodyPr/>
                        <a:lstStyle/>
                        <a:p>
                          <a:r>
                            <a:rPr lang="en-US" dirty="0"/>
                            <a:t>9</a:t>
                          </a:r>
                        </a:p>
                      </a:txBody>
                      <a:tcPr/>
                    </a:tc>
                    <a:tc>
                      <a:txBody>
                        <a:bodyPr/>
                        <a:lstStyle/>
                        <a:p>
                          <a:endParaRPr lang="en-US"/>
                        </a:p>
                      </a:txBody>
                      <a:tcPr>
                        <a:blipFill>
                          <a:blip r:embed="rId3"/>
                          <a:stretch>
                            <a:fillRect l="-17528" t="-846970" r="-738" b="-113636"/>
                          </a:stretch>
                        </a:blipFill>
                      </a:tcPr>
                    </a:tc>
                    <a:extLst>
                      <a:ext uri="{0D108BD9-81ED-4DB2-BD59-A6C34878D82A}">
                        <a16:rowId xmlns:a16="http://schemas.microsoft.com/office/drawing/2014/main" val="3723042821"/>
                      </a:ext>
                    </a:extLst>
                  </a:tr>
                  <a:tr h="370840">
                    <a:tc>
                      <a:txBody>
                        <a:bodyPr/>
                        <a:lstStyle/>
                        <a:p>
                          <a:r>
                            <a:rPr lang="en-US" dirty="0"/>
                            <a:t>10</a:t>
                          </a:r>
                        </a:p>
                      </a:txBody>
                      <a:tcPr/>
                    </a:tc>
                    <a:tc>
                      <a:txBody>
                        <a:bodyPr/>
                        <a:lstStyle/>
                        <a:p>
                          <a:endParaRPr lang="en-US"/>
                        </a:p>
                      </a:txBody>
                      <a:tcPr>
                        <a:blipFill>
                          <a:blip r:embed="rId3"/>
                          <a:stretch>
                            <a:fillRect l="-17528" t="-1024590" r="-738" b="-22951"/>
                          </a:stretch>
                        </a:blipFill>
                      </a:tcPr>
                    </a:tc>
                    <a:extLst>
                      <a:ext uri="{0D108BD9-81ED-4DB2-BD59-A6C34878D82A}">
                        <a16:rowId xmlns:a16="http://schemas.microsoft.com/office/drawing/2014/main" val="2420769883"/>
                      </a:ext>
                    </a:extLst>
                  </a:tr>
                </a:tbl>
              </a:graphicData>
            </a:graphic>
          </p:graphicFrame>
        </mc:Fallback>
      </mc:AlternateContent>
    </p:spTree>
    <p:extLst>
      <p:ext uri="{BB962C8B-B14F-4D97-AF65-F5344CB8AC3E}">
        <p14:creationId xmlns:p14="http://schemas.microsoft.com/office/powerpoint/2010/main" val="3326251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69D2C-1055-4A3A-A7AA-2659569037CC}"/>
              </a:ext>
            </a:extLst>
          </p:cNvPr>
          <p:cNvSpPr>
            <a:spLocks noGrp="1"/>
          </p:cNvSpPr>
          <p:nvPr>
            <p:ph type="title"/>
          </p:nvPr>
        </p:nvSpPr>
        <p:spPr/>
        <p:txBody>
          <a:bodyPr/>
          <a:lstStyle/>
          <a:p>
            <a:r>
              <a:rPr lang="en-US" dirty="0"/>
              <a:t>Counting Sort Functioning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519813-0166-4939-B32E-E38A94741D0B}"/>
                  </a:ext>
                </a:extLst>
              </p:cNvPr>
              <p:cNvSpPr>
                <a:spLocks noGrp="1"/>
              </p:cNvSpPr>
              <p:nvPr>
                <p:ph idx="1"/>
              </p:nvPr>
            </p:nvSpPr>
            <p:spPr>
              <a:xfrm>
                <a:off x="677474" y="1566179"/>
                <a:ext cx="7288138" cy="4622586"/>
              </a:xfrm>
            </p:spPr>
            <p:txBody>
              <a:bodyPr>
                <a:normAutofit fontScale="85000" lnSpcReduction="10000"/>
              </a:bodyPr>
              <a:lstStyle/>
              <a:p>
                <a:r>
                  <a:rPr lang="en-US" dirty="0"/>
                  <a:t>Let </a:t>
                </a:r>
                <a14:m>
                  <m:oMath xmlns:m="http://schemas.openxmlformats.org/officeDocument/2006/math">
                    <m:r>
                      <a:rPr lang="en-US" i="1" dirty="0" smtClean="0">
                        <a:solidFill>
                          <a:srgbClr val="FFFF00"/>
                        </a:solidFill>
                        <a:latin typeface="Cambria Math" panose="02040503050406030204" pitchFamily="18" charset="0"/>
                      </a:rPr>
                      <m:t>𝐴</m:t>
                    </m:r>
                    <m:r>
                      <a:rPr lang="en-US" i="1" dirty="0" smtClean="0">
                        <a:solidFill>
                          <a:srgbClr val="FFFF00"/>
                        </a:solidFill>
                        <a:latin typeface="Cambria Math" panose="02040503050406030204" pitchFamily="18" charset="0"/>
                      </a:rPr>
                      <m:t>=[1,…,</m:t>
                    </m:r>
                    <m:r>
                      <a:rPr lang="en-US" i="1" dirty="0" smtClean="0">
                        <a:solidFill>
                          <a:srgbClr val="FFFF00"/>
                        </a:solidFill>
                        <a:latin typeface="Cambria Math" panose="02040503050406030204" pitchFamily="18" charset="0"/>
                      </a:rPr>
                      <m:t>𝑛</m:t>
                    </m:r>
                    <m:r>
                      <a:rPr lang="en-US" i="1" dirty="0" smtClean="0">
                        <a:solidFill>
                          <a:srgbClr val="FFFF00"/>
                        </a:solidFill>
                        <a:latin typeface="Cambria Math" panose="02040503050406030204" pitchFamily="18" charset="0"/>
                      </a:rPr>
                      <m:t>]</m:t>
                    </m:r>
                  </m:oMath>
                </a14:m>
                <a:r>
                  <a:rPr lang="en-US" dirty="0"/>
                  <a:t>	</a:t>
                </a:r>
                <a14:m>
                  <m:oMath xmlns:m="http://schemas.openxmlformats.org/officeDocument/2006/math">
                    <m:r>
                      <a:rPr lang="en-US" i="1" dirty="0" smtClean="0">
                        <a:solidFill>
                          <a:srgbClr val="FFFF00"/>
                        </a:solidFill>
                        <a:latin typeface="Cambria Math" panose="02040503050406030204" pitchFamily="18" charset="0"/>
                      </a:rPr>
                      <m:t>𝐴</m:t>
                    </m:r>
                    <m:r>
                      <a:rPr lang="en-US" i="1" dirty="0" smtClean="0">
                        <a:solidFill>
                          <a:srgbClr val="FFFF00"/>
                        </a:solidFill>
                        <a:latin typeface="Cambria Math" panose="02040503050406030204" pitchFamily="18" charset="0"/>
                      </a:rPr>
                      <m:t>.</m:t>
                    </m:r>
                    <m:r>
                      <a:rPr lang="en-US" i="1" dirty="0" smtClean="0">
                        <a:solidFill>
                          <a:srgbClr val="FFFF00"/>
                        </a:solidFill>
                        <a:latin typeface="Cambria Math" panose="02040503050406030204" pitchFamily="18" charset="0"/>
                      </a:rPr>
                      <m:t>𝑙𝑒𝑛𝑔𝑡h</m:t>
                    </m:r>
                    <m:r>
                      <a:rPr lang="en-US" i="1" dirty="0">
                        <a:solidFill>
                          <a:srgbClr val="FFFF00"/>
                        </a:solidFill>
                        <a:latin typeface="Cambria Math" panose="02040503050406030204" pitchFamily="18" charset="0"/>
                      </a:rPr>
                      <m:t>=</m:t>
                    </m:r>
                    <m:r>
                      <a:rPr lang="en-US" i="1" dirty="0">
                        <a:solidFill>
                          <a:srgbClr val="FFFF00"/>
                        </a:solidFill>
                        <a:latin typeface="Cambria Math" panose="02040503050406030204" pitchFamily="18" charset="0"/>
                      </a:rPr>
                      <m:t>𝑛</m:t>
                    </m:r>
                    <m:r>
                      <a:rPr lang="en-US" i="1" dirty="0">
                        <a:solidFill>
                          <a:srgbClr val="FFFF00"/>
                        </a:solidFill>
                        <a:latin typeface="Cambria Math" panose="02040503050406030204" pitchFamily="18" charset="0"/>
                      </a:rPr>
                      <m:t> </m:t>
                    </m:r>
                  </m:oMath>
                </a14:m>
                <a:r>
                  <a:rPr lang="en-US" dirty="0"/>
                  <a:t>	</a:t>
                </a:r>
              </a:p>
              <a:p>
                <a:r>
                  <a:rPr lang="en-US" dirty="0"/>
                  <a:t>Let </a:t>
                </a:r>
                <a14:m>
                  <m:oMath xmlns:m="http://schemas.openxmlformats.org/officeDocument/2006/math">
                    <m:r>
                      <a:rPr lang="en-US" i="1" dirty="0" smtClean="0">
                        <a:solidFill>
                          <a:srgbClr val="FFFF00"/>
                        </a:solidFill>
                        <a:latin typeface="Cambria Math" panose="02040503050406030204" pitchFamily="18" charset="0"/>
                      </a:rPr>
                      <m:t>𝐵</m:t>
                    </m:r>
                    <m:r>
                      <a:rPr lang="en-US" i="1" dirty="0" smtClean="0">
                        <a:solidFill>
                          <a:srgbClr val="FFFF00"/>
                        </a:solidFill>
                        <a:latin typeface="Cambria Math" panose="02040503050406030204" pitchFamily="18" charset="0"/>
                      </a:rPr>
                      <m:t>=[1,…,</m:t>
                    </m:r>
                    <m:r>
                      <a:rPr lang="en-US" i="1" dirty="0" smtClean="0">
                        <a:solidFill>
                          <a:srgbClr val="FFFF00"/>
                        </a:solidFill>
                        <a:latin typeface="Cambria Math" panose="02040503050406030204" pitchFamily="18" charset="0"/>
                      </a:rPr>
                      <m:t>𝑛</m:t>
                    </m:r>
                    <m:r>
                      <a:rPr lang="en-US" i="1" dirty="0" smtClean="0">
                        <a:solidFill>
                          <a:srgbClr val="FFFF00"/>
                        </a:solidFill>
                        <a:latin typeface="Cambria Math" panose="02040503050406030204" pitchFamily="18" charset="0"/>
                      </a:rPr>
                      <m:t>] </m:t>
                    </m:r>
                  </m:oMath>
                </a14:m>
                <a:r>
                  <a:rPr lang="en-US" dirty="0"/>
                  <a:t>is output array of same size as that of </a:t>
                </a:r>
                <a14:m>
                  <m:oMath xmlns:m="http://schemas.openxmlformats.org/officeDocument/2006/math">
                    <m:r>
                      <a:rPr lang="en-US" i="1" dirty="0" smtClean="0">
                        <a:solidFill>
                          <a:srgbClr val="FFFF00"/>
                        </a:solidFill>
                        <a:latin typeface="Cambria Math" panose="02040503050406030204" pitchFamily="18" charset="0"/>
                      </a:rPr>
                      <m:t>𝐴</m:t>
                    </m:r>
                  </m:oMath>
                </a14:m>
                <a:endParaRPr lang="en-US" dirty="0">
                  <a:solidFill>
                    <a:srgbClr val="FFFF00"/>
                  </a:solidFill>
                </a:endParaRPr>
              </a:p>
              <a:p>
                <a:r>
                  <a:rPr lang="en-US" dirty="0"/>
                  <a:t>Find the maximum element in the array i.e. </a:t>
                </a:r>
                <a14:m>
                  <m:oMath xmlns:m="http://schemas.openxmlformats.org/officeDocument/2006/math">
                    <m:r>
                      <a:rPr lang="en-US" i="1" dirty="0" smtClean="0">
                        <a:solidFill>
                          <a:srgbClr val="FFFF00"/>
                        </a:solidFill>
                        <a:latin typeface="Cambria Math" panose="02040503050406030204" pitchFamily="18" charset="0"/>
                      </a:rPr>
                      <m:t>𝑘</m:t>
                    </m:r>
                  </m:oMath>
                </a14:m>
                <a:endParaRPr lang="en-US" dirty="0">
                  <a:solidFill>
                    <a:srgbClr val="FFFF00"/>
                  </a:solidFill>
                </a:endParaRPr>
              </a:p>
              <a:p>
                <a:pPr marL="457200" indent="-457200">
                  <a:buFont typeface="+mj-lt"/>
                  <a:buAutoNum type="arabicPeriod"/>
                </a:pPr>
                <a:r>
                  <a:rPr lang="en-US" b="1" dirty="0"/>
                  <a:t>Lines 1-3</a:t>
                </a:r>
                <a:r>
                  <a:rPr lang="en-US" dirty="0"/>
                  <a:t>: Initialize another array </a:t>
                </a:r>
                <a14:m>
                  <m:oMath xmlns:m="http://schemas.openxmlformats.org/officeDocument/2006/math">
                    <m:r>
                      <a:rPr lang="en-US" i="1" dirty="0" smtClean="0">
                        <a:solidFill>
                          <a:srgbClr val="FFFF00"/>
                        </a:solidFill>
                        <a:latin typeface="Cambria Math" panose="02040503050406030204" pitchFamily="18" charset="0"/>
                      </a:rPr>
                      <m:t>𝐶</m:t>
                    </m:r>
                  </m:oMath>
                </a14:m>
                <a:r>
                  <a:rPr lang="en-US" dirty="0"/>
                  <a:t> with size </a:t>
                </a:r>
                <a14:m>
                  <m:oMath xmlns:m="http://schemas.openxmlformats.org/officeDocument/2006/math">
                    <m:r>
                      <a:rPr lang="en-US" i="1" dirty="0" smtClean="0">
                        <a:solidFill>
                          <a:srgbClr val="FFFF00"/>
                        </a:solidFill>
                        <a:latin typeface="Cambria Math" panose="02040503050406030204" pitchFamily="18" charset="0"/>
                      </a:rPr>
                      <m:t>𝑘</m:t>
                    </m:r>
                    <m:r>
                      <a:rPr lang="en-US" i="1" dirty="0" smtClean="0">
                        <a:solidFill>
                          <a:srgbClr val="FFFF00"/>
                        </a:solidFill>
                        <a:latin typeface="Cambria Math" panose="02040503050406030204" pitchFamily="18" charset="0"/>
                      </a:rPr>
                      <m:t>+1</m:t>
                    </m:r>
                  </m:oMath>
                </a14:m>
                <a:r>
                  <a:rPr lang="en-US" dirty="0"/>
                  <a:t>	</a:t>
                </a:r>
                <a14:m>
                  <m:oMath xmlns:m="http://schemas.openxmlformats.org/officeDocument/2006/math">
                    <m:r>
                      <a:rPr lang="en-US" i="1" dirty="0" smtClean="0">
                        <a:solidFill>
                          <a:srgbClr val="FFFF00"/>
                        </a:solidFill>
                        <a:latin typeface="Cambria Math" panose="02040503050406030204" pitchFamily="18" charset="0"/>
                      </a:rPr>
                      <m:t>𝐶</m:t>
                    </m:r>
                    <m:r>
                      <a:rPr lang="en-US" i="1" dirty="0" smtClean="0">
                        <a:solidFill>
                          <a:srgbClr val="FFFF00"/>
                        </a:solidFill>
                        <a:latin typeface="Cambria Math" panose="02040503050406030204" pitchFamily="18" charset="0"/>
                      </a:rPr>
                      <m:t>=</m:t>
                    </m:r>
                    <m:d>
                      <m:dPr>
                        <m:begChr m:val="["/>
                        <m:endChr m:val="]"/>
                        <m:ctrlPr>
                          <a:rPr lang="en-US" i="1" dirty="0" smtClean="0">
                            <a:solidFill>
                              <a:srgbClr val="FFFF00"/>
                            </a:solidFill>
                            <a:latin typeface="Cambria Math" panose="02040503050406030204" pitchFamily="18" charset="0"/>
                          </a:rPr>
                        </m:ctrlPr>
                      </m:dPr>
                      <m:e>
                        <m:r>
                          <a:rPr lang="en-US" i="1" dirty="0" smtClean="0">
                            <a:solidFill>
                              <a:srgbClr val="FFFF00"/>
                            </a:solidFill>
                            <a:latin typeface="Cambria Math" panose="02040503050406030204" pitchFamily="18" charset="0"/>
                          </a:rPr>
                          <m:t>0,…,</m:t>
                        </m:r>
                        <m:r>
                          <a:rPr lang="en-US" i="1" dirty="0" smtClean="0">
                            <a:solidFill>
                              <a:srgbClr val="FFFF00"/>
                            </a:solidFill>
                            <a:latin typeface="Cambria Math" panose="02040503050406030204" pitchFamily="18" charset="0"/>
                          </a:rPr>
                          <m:t>𝑘</m:t>
                        </m:r>
                        <m:r>
                          <a:rPr lang="en-US" b="0" i="1" dirty="0" smtClean="0">
                            <a:solidFill>
                              <a:srgbClr val="FFFF00"/>
                            </a:solidFill>
                            <a:latin typeface="Cambria Math" panose="02040503050406030204" pitchFamily="18" charset="0"/>
                          </a:rPr>
                          <m:t>+1</m:t>
                        </m:r>
                      </m:e>
                    </m:d>
                  </m:oMath>
                </a14:m>
                <a:endParaRPr lang="en-US" dirty="0">
                  <a:solidFill>
                    <a:srgbClr val="FFFF00"/>
                  </a:solidFill>
                </a:endParaRPr>
              </a:p>
              <a:p>
                <a:pPr marL="457200" indent="-457200">
                  <a:buFont typeface="+mj-lt"/>
                  <a:buAutoNum type="arabicPeriod"/>
                </a:pPr>
                <a:r>
                  <a:rPr lang="en-US" b="1" dirty="0"/>
                  <a:t>Lines 4-5</a:t>
                </a:r>
                <a:r>
                  <a:rPr lang="en-US" dirty="0"/>
                  <a:t>: Store the count of each element at respective index in </a:t>
                </a:r>
                <a14:m>
                  <m:oMath xmlns:m="http://schemas.openxmlformats.org/officeDocument/2006/math">
                    <m:r>
                      <a:rPr lang="en-US" i="1" dirty="0" smtClean="0">
                        <a:solidFill>
                          <a:srgbClr val="FFFF00"/>
                        </a:solidFill>
                        <a:latin typeface="Cambria Math" panose="02040503050406030204" pitchFamily="18" charset="0"/>
                      </a:rPr>
                      <m:t>𝐶</m:t>
                    </m:r>
                  </m:oMath>
                </a14:m>
                <a:endParaRPr lang="en-US" dirty="0">
                  <a:solidFill>
                    <a:srgbClr val="FFFF00"/>
                  </a:solidFill>
                </a:endParaRPr>
              </a:p>
              <a:p>
                <a:pPr marL="457200" indent="-457200">
                  <a:buFont typeface="+mj-lt"/>
                  <a:buAutoNum type="arabicPeriod"/>
                </a:pPr>
                <a:r>
                  <a:rPr lang="en-US" b="1" dirty="0"/>
                  <a:t>Lines 6-7</a:t>
                </a:r>
                <a:r>
                  <a:rPr lang="en-US" dirty="0"/>
                  <a:t>: Store cumulative sum of the elements of the </a:t>
                </a:r>
                <a14:m>
                  <m:oMath xmlns:m="http://schemas.openxmlformats.org/officeDocument/2006/math">
                    <m:r>
                      <a:rPr lang="en-US" i="1" dirty="0" smtClean="0">
                        <a:solidFill>
                          <a:srgbClr val="FFFF00"/>
                        </a:solidFill>
                        <a:latin typeface="Cambria Math" panose="02040503050406030204" pitchFamily="18" charset="0"/>
                      </a:rPr>
                      <m:t>𝐶</m:t>
                    </m:r>
                  </m:oMath>
                </a14:m>
                <a:r>
                  <a:rPr lang="en-US" dirty="0"/>
                  <a:t> array</a:t>
                </a:r>
              </a:p>
              <a:p>
                <a:pPr marL="800100" lvl="1" indent="-342900">
                  <a:buFont typeface="+mj-lt"/>
                  <a:buAutoNum type="arabicPeriod"/>
                </a:pPr>
                <a:r>
                  <a:rPr lang="en-US" dirty="0"/>
                  <a:t>It helps in placing the elements into the correct index of the sorted array.</a:t>
                </a:r>
              </a:p>
              <a:p>
                <a:pPr marL="457200" indent="-457200">
                  <a:buFont typeface="+mj-lt"/>
                  <a:buAutoNum type="arabicPeriod"/>
                </a:pPr>
                <a:r>
                  <a:rPr lang="en-US" b="1" dirty="0"/>
                  <a:t>Lines 8-10</a:t>
                </a:r>
                <a:r>
                  <a:rPr lang="en-US" dirty="0"/>
                  <a:t>: Find the index of each element of the </a:t>
                </a:r>
                <a14:m>
                  <m:oMath xmlns:m="http://schemas.openxmlformats.org/officeDocument/2006/math">
                    <m:r>
                      <a:rPr lang="en-US" i="1" dirty="0" smtClean="0">
                        <a:solidFill>
                          <a:srgbClr val="FFFF00"/>
                        </a:solidFill>
                        <a:latin typeface="Cambria Math" panose="02040503050406030204" pitchFamily="18" charset="0"/>
                      </a:rPr>
                      <m:t>𝐴</m:t>
                    </m:r>
                  </m:oMath>
                </a14:m>
                <a:r>
                  <a:rPr lang="en-US" dirty="0"/>
                  <a:t> array in the </a:t>
                </a:r>
                <a14:m>
                  <m:oMath xmlns:m="http://schemas.openxmlformats.org/officeDocument/2006/math">
                    <m:r>
                      <a:rPr lang="en-US" i="1" dirty="0" smtClean="0">
                        <a:solidFill>
                          <a:srgbClr val="FFFF00"/>
                        </a:solidFill>
                        <a:latin typeface="Cambria Math" panose="02040503050406030204" pitchFamily="18" charset="0"/>
                      </a:rPr>
                      <m:t>𝐶</m:t>
                    </m:r>
                  </m:oMath>
                </a14:m>
                <a:r>
                  <a:rPr lang="en-US" dirty="0"/>
                  <a:t> array. This gives the cumulative count. Place the element at the index calculated</a:t>
                </a:r>
              </a:p>
              <a:p>
                <a:pPr marL="457200" indent="-457200">
                  <a:buFont typeface="+mj-lt"/>
                  <a:buAutoNum type="arabicPeriod"/>
                </a:pPr>
                <a:r>
                  <a:rPr lang="en-US" b="1" dirty="0"/>
                  <a:t>Line 10</a:t>
                </a:r>
                <a:r>
                  <a:rPr lang="en-US" dirty="0"/>
                  <a:t>: After placing each element at its correct position, decrease its count by one</a:t>
                </a:r>
              </a:p>
            </p:txBody>
          </p:sp>
        </mc:Choice>
        <mc:Fallback xmlns="">
          <p:sp>
            <p:nvSpPr>
              <p:cNvPr id="3" name="Content Placeholder 2">
                <a:extLst>
                  <a:ext uri="{FF2B5EF4-FFF2-40B4-BE49-F238E27FC236}">
                    <a16:creationId xmlns:a16="http://schemas.microsoft.com/office/drawing/2014/main" id="{EE519813-0166-4939-B32E-E38A94741D0B}"/>
                  </a:ext>
                </a:extLst>
              </p:cNvPr>
              <p:cNvSpPr>
                <a:spLocks noGrp="1" noRot="1" noChangeAspect="1" noMove="1" noResize="1" noEditPoints="1" noAdjustHandles="1" noChangeArrowheads="1" noChangeShapeType="1" noTextEdit="1"/>
              </p:cNvSpPr>
              <p:nvPr>
                <p:ph idx="1"/>
              </p:nvPr>
            </p:nvSpPr>
            <p:spPr>
              <a:xfrm>
                <a:off x="677474" y="1566179"/>
                <a:ext cx="7288138" cy="4622586"/>
              </a:xfrm>
              <a:blipFill>
                <a:blip r:embed="rId2"/>
                <a:stretch>
                  <a:fillRect l="-167" t="-105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6A0A983-6156-4261-92A9-6EFC27F910D9}"/>
              </a:ext>
            </a:extLst>
          </p:cNvPr>
          <p:cNvSpPr>
            <a:spLocks noGrp="1"/>
          </p:cNvSpPr>
          <p:nvPr>
            <p:ph type="ftr" sz="quarter" idx="11"/>
          </p:nvPr>
        </p:nvSpPr>
        <p:spPr/>
        <p:txBody>
          <a:bodyPr/>
          <a:lstStyle/>
          <a:p>
            <a:r>
              <a:rPr lang="en-US"/>
              <a:t>By: Dr. Sajid Iqbal, COMputer EDucation eXplaineD - COMEDXD</a:t>
            </a:r>
          </a:p>
        </p:txBody>
      </p:sp>
      <p:sp>
        <p:nvSpPr>
          <p:cNvPr id="5" name="Slide Number Placeholder 4">
            <a:extLst>
              <a:ext uri="{FF2B5EF4-FFF2-40B4-BE49-F238E27FC236}">
                <a16:creationId xmlns:a16="http://schemas.microsoft.com/office/drawing/2014/main" id="{099BAEBD-878C-4BA2-9FD4-939B9303AA8B}"/>
              </a:ext>
            </a:extLst>
          </p:cNvPr>
          <p:cNvSpPr>
            <a:spLocks noGrp="1"/>
          </p:cNvSpPr>
          <p:nvPr>
            <p:ph type="sldNum" sz="quarter" idx="12"/>
          </p:nvPr>
        </p:nvSpPr>
        <p:spPr/>
        <p:txBody>
          <a:bodyPr/>
          <a:lstStyle/>
          <a:p>
            <a:fld id="{C9330682-99BE-4071-AC2E-0FDA91FFAE9F}" type="slidenum">
              <a:rPr lang="en-US" smtClean="0"/>
              <a:t>5</a:t>
            </a:fld>
            <a:endParaRPr lang="en-US"/>
          </a:p>
        </p:txBody>
      </p:sp>
      <mc:AlternateContent xmlns:mc="http://schemas.openxmlformats.org/markup-compatibility/2006">
        <mc:Choice xmlns:a14="http://schemas.microsoft.com/office/drawing/2010/main" Requires="a14">
          <p:graphicFrame>
            <p:nvGraphicFramePr>
              <p:cNvPr id="7" name="Table 6">
                <a:extLst>
                  <a:ext uri="{FF2B5EF4-FFF2-40B4-BE49-F238E27FC236}">
                    <a16:creationId xmlns:a16="http://schemas.microsoft.com/office/drawing/2014/main" id="{F9FE0C31-5E79-4BE9-A9D5-A3742231FA9A}"/>
                  </a:ext>
                </a:extLst>
              </p:cNvPr>
              <p:cNvGraphicFramePr>
                <a:graphicFrameLocks noGrp="1"/>
              </p:cNvGraphicFramePr>
              <p:nvPr>
                <p:extLst>
                  <p:ext uri="{D42A27DB-BD31-4B8C-83A1-F6EECF244321}">
                    <p14:modId xmlns:p14="http://schemas.microsoft.com/office/powerpoint/2010/main" val="159272011"/>
                  </p:ext>
                </p:extLst>
              </p:nvPr>
            </p:nvGraphicFramePr>
            <p:xfrm>
              <a:off x="8116465" y="1951160"/>
              <a:ext cx="3868738" cy="4139692"/>
            </p:xfrm>
            <a:graphic>
              <a:graphicData uri="http://schemas.openxmlformats.org/drawingml/2006/table">
                <a:tbl>
                  <a:tblPr firstRow="1" bandRow="1">
                    <a:tableStyleId>{00A15C55-8517-42AA-B614-E9B94910E393}</a:tableStyleId>
                  </a:tblPr>
                  <a:tblGrid>
                    <a:gridCol w="574014">
                      <a:extLst>
                        <a:ext uri="{9D8B030D-6E8A-4147-A177-3AD203B41FA5}">
                          <a16:colId xmlns:a16="http://schemas.microsoft.com/office/drawing/2014/main" val="1458594246"/>
                        </a:ext>
                      </a:extLst>
                    </a:gridCol>
                    <a:gridCol w="3294724">
                      <a:extLst>
                        <a:ext uri="{9D8B030D-6E8A-4147-A177-3AD203B41FA5}">
                          <a16:colId xmlns:a16="http://schemas.microsoft.com/office/drawing/2014/main" val="4248192415"/>
                        </a:ext>
                      </a:extLst>
                    </a:gridCol>
                  </a:tblGrid>
                  <a:tr h="370840">
                    <a:tc gridSpan="2">
                      <a:txBody>
                        <a:bodyPr/>
                        <a:lstStyle/>
                        <a:p>
                          <a:r>
                            <a:rPr lang="en-US" dirty="0" err="1"/>
                            <a:t>Counting_Sort</a:t>
                          </a:r>
                          <a:r>
                            <a:rPr lang="en-US" dirty="0"/>
                            <a:t>(</a:t>
                          </a:r>
                          <a:r>
                            <a:rPr lang="en-US" dirty="0" err="1"/>
                            <a:t>A,B,k</a:t>
                          </a:r>
                          <a:r>
                            <a:rPr lang="en-US" dirty="0"/>
                            <a:t>)</a:t>
                          </a:r>
                        </a:p>
                      </a:txBody>
                      <a:tcPr/>
                    </a:tc>
                    <a:tc hMerge="1">
                      <a:txBody>
                        <a:bodyPr/>
                        <a:lstStyle/>
                        <a:p>
                          <a:endParaRPr lang="en-US" dirty="0"/>
                        </a:p>
                      </a:txBody>
                      <a:tcPr/>
                    </a:tc>
                    <a:extLst>
                      <a:ext uri="{0D108BD9-81ED-4DB2-BD59-A6C34878D82A}">
                        <a16:rowId xmlns:a16="http://schemas.microsoft.com/office/drawing/2014/main" val="1447897074"/>
                      </a:ext>
                    </a:extLst>
                  </a:tr>
                  <a:tr h="370840">
                    <a:tc>
                      <a:txBody>
                        <a:bodyPr/>
                        <a:lstStyle/>
                        <a:p>
                          <a:r>
                            <a:rPr lang="en-US" dirty="0"/>
                            <a:t>1</a:t>
                          </a:r>
                        </a:p>
                      </a:txBody>
                      <a:tcPr/>
                    </a:tc>
                    <a:tc>
                      <a:txBody>
                        <a:bodyPr/>
                        <a:lstStyle/>
                        <a:p>
                          <a:pPr algn="l"/>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𝐿𝑒𝑡</m:t>
                                </m:r>
                                <m:r>
                                  <a:rPr lang="en-US" i="1" dirty="0" smtClean="0">
                                    <a:latin typeface="Cambria Math" panose="02040503050406030204" pitchFamily="18" charset="0"/>
                                  </a:rPr>
                                  <m:t>  </m:t>
                                </m:r>
                                <m:r>
                                  <a:rPr lang="en-US" b="0" i="1" dirty="0" smtClean="0">
                                    <a:latin typeface="Cambria Math" panose="02040503050406030204" pitchFamily="18" charset="0"/>
                                  </a:rPr>
                                  <m:t>𝐶</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0,…,</m:t>
                                    </m:r>
                                    <m:r>
                                      <a:rPr lang="en-US" b="0" i="1" dirty="0" smtClean="0">
                                        <a:latin typeface="Cambria Math" panose="02040503050406030204" pitchFamily="18" charset="0"/>
                                      </a:rPr>
                                      <m:t>𝑘</m:t>
                                    </m:r>
                                  </m:e>
                                </m:d>
                                <m:r>
                                  <a:rPr lang="en-US" b="0" i="1" dirty="0" smtClean="0">
                                    <a:latin typeface="Cambria Math" panose="02040503050406030204" pitchFamily="18" charset="0"/>
                                  </a:rPr>
                                  <m:t> </m:t>
                                </m:r>
                                <m:r>
                                  <a:rPr lang="en-US" b="0" i="1" dirty="0" smtClean="0">
                                    <a:latin typeface="Cambria Math" panose="02040503050406030204" pitchFamily="18" charset="0"/>
                                  </a:rPr>
                                  <m:t>𝑏𝑒</m:t>
                                </m:r>
                                <m:r>
                                  <a:rPr lang="en-US" b="0" i="1" dirty="0" smtClean="0">
                                    <a:latin typeface="Cambria Math" panose="02040503050406030204" pitchFamily="18" charset="0"/>
                                  </a:rPr>
                                  <m:t> </m:t>
                                </m:r>
                                <m:r>
                                  <a:rPr lang="en-US" b="0" i="1" dirty="0" smtClean="0">
                                    <a:latin typeface="Cambria Math" panose="02040503050406030204" pitchFamily="18" charset="0"/>
                                  </a:rPr>
                                  <m:t>𝑎</m:t>
                                </m:r>
                                <m:r>
                                  <a:rPr lang="en-US" b="0" i="1" dirty="0" smtClean="0">
                                    <a:latin typeface="Cambria Math" panose="02040503050406030204" pitchFamily="18" charset="0"/>
                                  </a:rPr>
                                  <m:t> </m:t>
                                </m:r>
                                <m:r>
                                  <a:rPr lang="en-US" b="0" i="1" dirty="0" smtClean="0">
                                    <a:latin typeface="Cambria Math" panose="02040503050406030204" pitchFamily="18" charset="0"/>
                                  </a:rPr>
                                  <m:t>𝑛𝑒𝑤</m:t>
                                </m:r>
                                <m:r>
                                  <a:rPr lang="en-US" b="0" i="1" dirty="0" smtClean="0">
                                    <a:latin typeface="Cambria Math" panose="02040503050406030204" pitchFamily="18" charset="0"/>
                                  </a:rPr>
                                  <m:t> </m:t>
                                </m:r>
                                <m:r>
                                  <a:rPr lang="en-US" b="0" i="1" dirty="0" smtClean="0">
                                    <a:latin typeface="Cambria Math" panose="02040503050406030204" pitchFamily="18" charset="0"/>
                                  </a:rPr>
                                  <m:t>𝑎𝑟𝑟𝑎𝑦</m:t>
                                </m:r>
                              </m:oMath>
                            </m:oMathPara>
                          </a14:m>
                          <a:endParaRPr lang="en-US" dirty="0"/>
                        </a:p>
                      </a:txBody>
                      <a:tcPr/>
                    </a:tc>
                    <a:extLst>
                      <a:ext uri="{0D108BD9-81ED-4DB2-BD59-A6C34878D82A}">
                        <a16:rowId xmlns:a16="http://schemas.microsoft.com/office/drawing/2014/main" val="2161598270"/>
                      </a:ext>
                    </a:extLst>
                  </a:tr>
                  <a:tr h="370840">
                    <a:tc>
                      <a:txBody>
                        <a:bodyPr/>
                        <a:lstStyle/>
                        <a:p>
                          <a:r>
                            <a:rPr lang="en-US" dirty="0"/>
                            <a:t>2</a:t>
                          </a:r>
                        </a:p>
                      </a:txBody>
                      <a:tcPr/>
                    </a:tc>
                    <a:tc>
                      <a:txBody>
                        <a:bodyPr/>
                        <a:lstStyle/>
                        <a:p>
                          <a:pPr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=0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𝑘</m:t>
                                </m:r>
                              </m:oMath>
                            </m:oMathPara>
                          </a14:m>
                          <a:endParaRPr lang="en-US" dirty="0"/>
                        </a:p>
                      </a:txBody>
                      <a:tcPr/>
                    </a:tc>
                    <a:extLst>
                      <a:ext uri="{0D108BD9-81ED-4DB2-BD59-A6C34878D82A}">
                        <a16:rowId xmlns:a16="http://schemas.microsoft.com/office/drawing/2014/main" val="262053654"/>
                      </a:ext>
                    </a:extLst>
                  </a:tr>
                  <a:tr h="370840">
                    <a:tc>
                      <a:txBody>
                        <a:bodyPr/>
                        <a:lstStyle/>
                        <a:p>
                          <a:r>
                            <a:rPr lang="en-US" dirty="0"/>
                            <a:t>3</a:t>
                          </a:r>
                        </a:p>
                      </a:txBody>
                      <a:tcPr/>
                    </a:tc>
                    <a:tc>
                      <a:txBody>
                        <a:bodyPr/>
                        <a:lstStyle/>
                        <a:p>
                          <a:pPr lvl="1"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𝑐</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=0</m:t>
                                </m:r>
                              </m:oMath>
                            </m:oMathPara>
                          </a14:m>
                          <a:endParaRPr lang="en-US" dirty="0"/>
                        </a:p>
                      </a:txBody>
                      <a:tcPr/>
                    </a:tc>
                    <a:extLst>
                      <a:ext uri="{0D108BD9-81ED-4DB2-BD59-A6C34878D82A}">
                        <a16:rowId xmlns:a16="http://schemas.microsoft.com/office/drawing/2014/main" val="3259618788"/>
                      </a:ext>
                    </a:extLst>
                  </a:tr>
                  <a:tr h="370840">
                    <a:tc>
                      <a:txBody>
                        <a:bodyPr/>
                        <a:lstStyle/>
                        <a:p>
                          <a:r>
                            <a:rPr lang="en-US" dirty="0"/>
                            <a:t>4</a:t>
                          </a:r>
                        </a:p>
                      </a:txBody>
                      <a:tcPr/>
                    </a:tc>
                    <a:tc>
                      <a:txBody>
                        <a:bodyPr/>
                        <a:lstStyle/>
                        <a:p>
                          <a:pPr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=0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𝑙𝑒𝑛𝑔𝑡h</m:t>
                                </m:r>
                              </m:oMath>
                            </m:oMathPara>
                          </a14:m>
                          <a:endParaRPr lang="en-US" dirty="0"/>
                        </a:p>
                      </a:txBody>
                      <a:tcPr/>
                    </a:tc>
                    <a:extLst>
                      <a:ext uri="{0D108BD9-81ED-4DB2-BD59-A6C34878D82A}">
                        <a16:rowId xmlns:a16="http://schemas.microsoft.com/office/drawing/2014/main" val="2960784168"/>
                      </a:ext>
                    </a:extLst>
                  </a:tr>
                  <a:tr h="370840">
                    <a:tc>
                      <a:txBody>
                        <a:bodyPr/>
                        <a:lstStyle/>
                        <a:p>
                          <a:r>
                            <a:rPr lang="en-US" dirty="0"/>
                            <a:t>5</a:t>
                          </a:r>
                        </a:p>
                      </a:txBody>
                      <a:tcPr/>
                    </a:tc>
                    <a:tc>
                      <a:txBody>
                        <a:bodyPr/>
                        <a:lstStyle/>
                        <a:p>
                          <a:pPr lvl="1"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𝐶</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e>
                                </m:d>
                                <m:r>
                                  <a:rPr lang="en-US" b="0" i="1" smtClean="0">
                                    <a:latin typeface="Cambria Math" panose="02040503050406030204" pitchFamily="18" charset="0"/>
                                  </a:rPr>
                                  <m:t>=</m:t>
                                </m:r>
                                <m:r>
                                  <a:rPr lang="en-US" b="0" i="1" smtClean="0">
                                    <a:latin typeface="Cambria Math" panose="02040503050406030204" pitchFamily="18" charset="0"/>
                                  </a:rPr>
                                  <m:t>𝐶</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e>
                                </m:d>
                                <m:r>
                                  <a:rPr lang="en-US" b="0" i="1" smtClean="0">
                                    <a:latin typeface="Cambria Math" panose="02040503050406030204" pitchFamily="18" charset="0"/>
                                  </a:rPr>
                                  <m:t>+1</m:t>
                                </m:r>
                              </m:oMath>
                            </m:oMathPara>
                          </a14:m>
                          <a:endParaRPr lang="en-US" dirty="0"/>
                        </a:p>
                      </a:txBody>
                      <a:tcPr/>
                    </a:tc>
                    <a:extLst>
                      <a:ext uri="{0D108BD9-81ED-4DB2-BD59-A6C34878D82A}">
                        <a16:rowId xmlns:a16="http://schemas.microsoft.com/office/drawing/2014/main" val="2191006115"/>
                      </a:ext>
                    </a:extLst>
                  </a:tr>
                  <a:tr h="370840">
                    <a:tc>
                      <a:txBody>
                        <a:bodyPr/>
                        <a:lstStyle/>
                        <a:p>
                          <a:r>
                            <a:rPr lang="en-US" dirty="0"/>
                            <a:t>6</a:t>
                          </a:r>
                        </a:p>
                      </a:txBody>
                      <a:tcPr/>
                    </a:tc>
                    <a:tc>
                      <a:txBody>
                        <a:bodyPr/>
                        <a:lstStyle/>
                        <a:p>
                          <a:pPr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𝑘</m:t>
                                </m:r>
                              </m:oMath>
                            </m:oMathPara>
                          </a14:m>
                          <a:endParaRPr lang="en-US" dirty="0"/>
                        </a:p>
                      </a:txBody>
                      <a:tcPr/>
                    </a:tc>
                    <a:extLst>
                      <a:ext uri="{0D108BD9-81ED-4DB2-BD59-A6C34878D82A}">
                        <a16:rowId xmlns:a16="http://schemas.microsoft.com/office/drawing/2014/main" val="2737342375"/>
                      </a:ext>
                    </a:extLst>
                  </a:tr>
                  <a:tr h="370840">
                    <a:tc>
                      <a:txBody>
                        <a:bodyPr/>
                        <a:lstStyle/>
                        <a:p>
                          <a:r>
                            <a:rPr lang="en-US" dirty="0"/>
                            <a:t>7</a:t>
                          </a:r>
                        </a:p>
                      </a:txBody>
                      <a:tcPr/>
                    </a:tc>
                    <a:tc>
                      <a:txBody>
                        <a:bodyPr/>
                        <a:lstStyle/>
                        <a:p>
                          <a:pPr lvl="1"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𝐶</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𝐶</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oMath>
                            </m:oMathPara>
                          </a14:m>
                          <a:endParaRPr lang="en-US" dirty="0"/>
                        </a:p>
                      </a:txBody>
                      <a:tcPr/>
                    </a:tc>
                    <a:extLst>
                      <a:ext uri="{0D108BD9-81ED-4DB2-BD59-A6C34878D82A}">
                        <a16:rowId xmlns:a16="http://schemas.microsoft.com/office/drawing/2014/main" val="2296614495"/>
                      </a:ext>
                    </a:extLst>
                  </a:tr>
                  <a:tr h="370840">
                    <a:tc>
                      <a:txBody>
                        <a:bodyPr/>
                        <a:lstStyle/>
                        <a:p>
                          <a:r>
                            <a:rPr lang="en-US" dirty="0"/>
                            <a:t>8</a:t>
                          </a:r>
                        </a:p>
                      </a:txBody>
                      <a:tcPr/>
                    </a:tc>
                    <a:tc>
                      <a:txBody>
                        <a:bodyPr/>
                        <a:lstStyle/>
                        <a:p>
                          <a:pPr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𝑙𝑒𝑛𝑔𝑡h</m:t>
                                </m:r>
                                <m:r>
                                  <a:rPr lang="en-US" b="0" i="1" smtClean="0">
                                    <a:latin typeface="Cambria Math" panose="02040503050406030204" pitchFamily="18" charset="0"/>
                                  </a:rPr>
                                  <m:t> </m:t>
                                </m:r>
                                <m:r>
                                  <a:rPr lang="en-US" b="0" i="1" smtClean="0">
                                    <a:latin typeface="Cambria Math" panose="02040503050406030204" pitchFamily="18" charset="0"/>
                                  </a:rPr>
                                  <m:t>𝑑𝑜𝑤𝑛𝑡𝑜</m:t>
                                </m:r>
                                <m:r>
                                  <a:rPr lang="en-US" b="0" i="1" smtClean="0">
                                    <a:latin typeface="Cambria Math" panose="02040503050406030204" pitchFamily="18" charset="0"/>
                                  </a:rPr>
                                  <m:t> 1</m:t>
                                </m:r>
                              </m:oMath>
                            </m:oMathPara>
                          </a14:m>
                          <a:endParaRPr lang="en-US" dirty="0"/>
                        </a:p>
                      </a:txBody>
                      <a:tcPr/>
                    </a:tc>
                    <a:extLst>
                      <a:ext uri="{0D108BD9-81ED-4DB2-BD59-A6C34878D82A}">
                        <a16:rowId xmlns:a16="http://schemas.microsoft.com/office/drawing/2014/main" val="3239813927"/>
                      </a:ext>
                    </a:extLst>
                  </a:tr>
                  <a:tr h="370840">
                    <a:tc>
                      <a:txBody>
                        <a:bodyPr/>
                        <a:lstStyle/>
                        <a:p>
                          <a:r>
                            <a:rPr lang="en-US" dirty="0"/>
                            <a:t>9</a:t>
                          </a:r>
                        </a:p>
                      </a:txBody>
                      <a:tcPr/>
                    </a:tc>
                    <a:tc>
                      <a:txBody>
                        <a:bodyPr/>
                        <a:lstStyle/>
                        <a:p>
                          <a:pPr lvl="1"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𝐶</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e>
                                    </m:d>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723042821"/>
                      </a:ext>
                    </a:extLst>
                  </a:tr>
                  <a:tr h="370840">
                    <a:tc>
                      <a:txBody>
                        <a:bodyPr/>
                        <a:lstStyle/>
                        <a:p>
                          <a:r>
                            <a:rPr lang="en-US" dirty="0"/>
                            <a:t>10</a:t>
                          </a:r>
                        </a:p>
                      </a:txBody>
                      <a:tcPr/>
                    </a:tc>
                    <a:tc>
                      <a:txBody>
                        <a:bodyPr/>
                        <a:lstStyle/>
                        <a:p>
                          <a:pPr lvl="1"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]]−1</m:t>
                                </m:r>
                              </m:oMath>
                            </m:oMathPara>
                          </a14:m>
                          <a:endParaRPr lang="en-US" dirty="0"/>
                        </a:p>
                      </a:txBody>
                      <a:tcPr/>
                    </a:tc>
                    <a:extLst>
                      <a:ext uri="{0D108BD9-81ED-4DB2-BD59-A6C34878D82A}">
                        <a16:rowId xmlns:a16="http://schemas.microsoft.com/office/drawing/2014/main" val="2420769883"/>
                      </a:ext>
                    </a:extLst>
                  </a:tr>
                </a:tbl>
              </a:graphicData>
            </a:graphic>
          </p:graphicFrame>
        </mc:Choice>
        <mc:Fallback>
          <p:graphicFrame>
            <p:nvGraphicFramePr>
              <p:cNvPr id="7" name="Table 6">
                <a:extLst>
                  <a:ext uri="{FF2B5EF4-FFF2-40B4-BE49-F238E27FC236}">
                    <a16:creationId xmlns:a16="http://schemas.microsoft.com/office/drawing/2014/main" id="{F9FE0C31-5E79-4BE9-A9D5-A3742231FA9A}"/>
                  </a:ext>
                </a:extLst>
              </p:cNvPr>
              <p:cNvGraphicFramePr>
                <a:graphicFrameLocks noGrp="1"/>
              </p:cNvGraphicFramePr>
              <p:nvPr>
                <p:extLst>
                  <p:ext uri="{D42A27DB-BD31-4B8C-83A1-F6EECF244321}">
                    <p14:modId xmlns:p14="http://schemas.microsoft.com/office/powerpoint/2010/main" val="159272011"/>
                  </p:ext>
                </p:extLst>
              </p:nvPr>
            </p:nvGraphicFramePr>
            <p:xfrm>
              <a:off x="8116465" y="1951160"/>
              <a:ext cx="3868738" cy="4139692"/>
            </p:xfrm>
            <a:graphic>
              <a:graphicData uri="http://schemas.openxmlformats.org/drawingml/2006/table">
                <a:tbl>
                  <a:tblPr firstRow="1" bandRow="1">
                    <a:tableStyleId>{00A15C55-8517-42AA-B614-E9B94910E393}</a:tableStyleId>
                  </a:tblPr>
                  <a:tblGrid>
                    <a:gridCol w="574014">
                      <a:extLst>
                        <a:ext uri="{9D8B030D-6E8A-4147-A177-3AD203B41FA5}">
                          <a16:colId xmlns:a16="http://schemas.microsoft.com/office/drawing/2014/main" val="1458594246"/>
                        </a:ext>
                      </a:extLst>
                    </a:gridCol>
                    <a:gridCol w="3294724">
                      <a:extLst>
                        <a:ext uri="{9D8B030D-6E8A-4147-A177-3AD203B41FA5}">
                          <a16:colId xmlns:a16="http://schemas.microsoft.com/office/drawing/2014/main" val="4248192415"/>
                        </a:ext>
                      </a:extLst>
                    </a:gridCol>
                  </a:tblGrid>
                  <a:tr h="370840">
                    <a:tc gridSpan="2">
                      <a:txBody>
                        <a:bodyPr/>
                        <a:lstStyle/>
                        <a:p>
                          <a:r>
                            <a:rPr lang="en-US" dirty="0" err="1"/>
                            <a:t>Counting_Sort</a:t>
                          </a:r>
                          <a:r>
                            <a:rPr lang="en-US" dirty="0"/>
                            <a:t>(</a:t>
                          </a:r>
                          <a:r>
                            <a:rPr lang="en-US" dirty="0" err="1"/>
                            <a:t>A,B,k</a:t>
                          </a:r>
                          <a:r>
                            <a:rPr lang="en-US" dirty="0"/>
                            <a:t>)</a:t>
                          </a:r>
                        </a:p>
                      </a:txBody>
                      <a:tcPr/>
                    </a:tc>
                    <a:tc hMerge="1">
                      <a:txBody>
                        <a:bodyPr/>
                        <a:lstStyle/>
                        <a:p>
                          <a:endParaRPr lang="en-US" dirty="0"/>
                        </a:p>
                      </a:txBody>
                      <a:tcPr/>
                    </a:tc>
                    <a:extLst>
                      <a:ext uri="{0D108BD9-81ED-4DB2-BD59-A6C34878D82A}">
                        <a16:rowId xmlns:a16="http://schemas.microsoft.com/office/drawing/2014/main" val="1447897074"/>
                      </a:ext>
                    </a:extLst>
                  </a:tr>
                  <a:tr h="370840">
                    <a:tc>
                      <a:txBody>
                        <a:bodyPr/>
                        <a:lstStyle/>
                        <a:p>
                          <a:r>
                            <a:rPr lang="en-US" dirty="0"/>
                            <a:t>1</a:t>
                          </a:r>
                        </a:p>
                      </a:txBody>
                      <a:tcPr/>
                    </a:tc>
                    <a:tc>
                      <a:txBody>
                        <a:bodyPr/>
                        <a:lstStyle/>
                        <a:p>
                          <a:endParaRPr lang="en-US"/>
                        </a:p>
                      </a:txBody>
                      <a:tcPr>
                        <a:blipFill>
                          <a:blip r:embed="rId3"/>
                          <a:stretch>
                            <a:fillRect l="-17528" t="-108197" r="-738" b="-937705"/>
                          </a:stretch>
                        </a:blipFill>
                      </a:tcPr>
                    </a:tc>
                    <a:extLst>
                      <a:ext uri="{0D108BD9-81ED-4DB2-BD59-A6C34878D82A}">
                        <a16:rowId xmlns:a16="http://schemas.microsoft.com/office/drawing/2014/main" val="2161598270"/>
                      </a:ext>
                    </a:extLst>
                  </a:tr>
                  <a:tr h="370840">
                    <a:tc>
                      <a:txBody>
                        <a:bodyPr/>
                        <a:lstStyle/>
                        <a:p>
                          <a:r>
                            <a:rPr lang="en-US" dirty="0"/>
                            <a:t>2</a:t>
                          </a:r>
                        </a:p>
                      </a:txBody>
                      <a:tcPr/>
                    </a:tc>
                    <a:tc>
                      <a:txBody>
                        <a:bodyPr/>
                        <a:lstStyle/>
                        <a:p>
                          <a:endParaRPr lang="en-US"/>
                        </a:p>
                      </a:txBody>
                      <a:tcPr>
                        <a:blipFill>
                          <a:blip r:embed="rId3"/>
                          <a:stretch>
                            <a:fillRect l="-17528" t="-208197" r="-738" b="-837705"/>
                          </a:stretch>
                        </a:blipFill>
                      </a:tcPr>
                    </a:tc>
                    <a:extLst>
                      <a:ext uri="{0D108BD9-81ED-4DB2-BD59-A6C34878D82A}">
                        <a16:rowId xmlns:a16="http://schemas.microsoft.com/office/drawing/2014/main" val="262053654"/>
                      </a:ext>
                    </a:extLst>
                  </a:tr>
                  <a:tr h="370840">
                    <a:tc>
                      <a:txBody>
                        <a:bodyPr/>
                        <a:lstStyle/>
                        <a:p>
                          <a:r>
                            <a:rPr lang="en-US" dirty="0"/>
                            <a:t>3</a:t>
                          </a:r>
                        </a:p>
                      </a:txBody>
                      <a:tcPr/>
                    </a:tc>
                    <a:tc>
                      <a:txBody>
                        <a:bodyPr/>
                        <a:lstStyle/>
                        <a:p>
                          <a:endParaRPr lang="en-US"/>
                        </a:p>
                      </a:txBody>
                      <a:tcPr>
                        <a:blipFill>
                          <a:blip r:embed="rId3"/>
                          <a:stretch>
                            <a:fillRect l="-17528" t="-308197" r="-738" b="-737705"/>
                          </a:stretch>
                        </a:blipFill>
                      </a:tcPr>
                    </a:tc>
                    <a:extLst>
                      <a:ext uri="{0D108BD9-81ED-4DB2-BD59-A6C34878D82A}">
                        <a16:rowId xmlns:a16="http://schemas.microsoft.com/office/drawing/2014/main" val="3259618788"/>
                      </a:ext>
                    </a:extLst>
                  </a:tr>
                  <a:tr h="370840">
                    <a:tc>
                      <a:txBody>
                        <a:bodyPr/>
                        <a:lstStyle/>
                        <a:p>
                          <a:r>
                            <a:rPr lang="en-US" dirty="0"/>
                            <a:t>4</a:t>
                          </a:r>
                        </a:p>
                      </a:txBody>
                      <a:tcPr/>
                    </a:tc>
                    <a:tc>
                      <a:txBody>
                        <a:bodyPr/>
                        <a:lstStyle/>
                        <a:p>
                          <a:endParaRPr lang="en-US"/>
                        </a:p>
                      </a:txBody>
                      <a:tcPr>
                        <a:blipFill>
                          <a:blip r:embed="rId3"/>
                          <a:stretch>
                            <a:fillRect l="-17528" t="-408197" r="-738" b="-637705"/>
                          </a:stretch>
                        </a:blipFill>
                      </a:tcPr>
                    </a:tc>
                    <a:extLst>
                      <a:ext uri="{0D108BD9-81ED-4DB2-BD59-A6C34878D82A}">
                        <a16:rowId xmlns:a16="http://schemas.microsoft.com/office/drawing/2014/main" val="2960784168"/>
                      </a:ext>
                    </a:extLst>
                  </a:tr>
                  <a:tr h="401066">
                    <a:tc>
                      <a:txBody>
                        <a:bodyPr/>
                        <a:lstStyle/>
                        <a:p>
                          <a:r>
                            <a:rPr lang="en-US" dirty="0"/>
                            <a:t>5</a:t>
                          </a:r>
                        </a:p>
                      </a:txBody>
                      <a:tcPr/>
                    </a:tc>
                    <a:tc>
                      <a:txBody>
                        <a:bodyPr/>
                        <a:lstStyle/>
                        <a:p>
                          <a:endParaRPr lang="en-US"/>
                        </a:p>
                      </a:txBody>
                      <a:tcPr>
                        <a:blipFill>
                          <a:blip r:embed="rId3"/>
                          <a:stretch>
                            <a:fillRect l="-17528" t="-476923" r="-738" b="-498462"/>
                          </a:stretch>
                        </a:blipFill>
                      </a:tcPr>
                    </a:tc>
                    <a:extLst>
                      <a:ext uri="{0D108BD9-81ED-4DB2-BD59-A6C34878D82A}">
                        <a16:rowId xmlns:a16="http://schemas.microsoft.com/office/drawing/2014/main" val="2191006115"/>
                      </a:ext>
                    </a:extLst>
                  </a:tr>
                  <a:tr h="370840">
                    <a:tc>
                      <a:txBody>
                        <a:bodyPr/>
                        <a:lstStyle/>
                        <a:p>
                          <a:r>
                            <a:rPr lang="en-US" dirty="0"/>
                            <a:t>6</a:t>
                          </a:r>
                        </a:p>
                      </a:txBody>
                      <a:tcPr/>
                    </a:tc>
                    <a:tc>
                      <a:txBody>
                        <a:bodyPr/>
                        <a:lstStyle/>
                        <a:p>
                          <a:endParaRPr lang="en-US"/>
                        </a:p>
                      </a:txBody>
                      <a:tcPr>
                        <a:blipFill>
                          <a:blip r:embed="rId3"/>
                          <a:stretch>
                            <a:fillRect l="-17528" t="-614754" r="-738" b="-431148"/>
                          </a:stretch>
                        </a:blipFill>
                      </a:tcPr>
                    </a:tc>
                    <a:extLst>
                      <a:ext uri="{0D108BD9-81ED-4DB2-BD59-A6C34878D82A}">
                        <a16:rowId xmlns:a16="http://schemas.microsoft.com/office/drawing/2014/main" val="2737342375"/>
                      </a:ext>
                    </a:extLst>
                  </a:tr>
                  <a:tr h="370840">
                    <a:tc>
                      <a:txBody>
                        <a:bodyPr/>
                        <a:lstStyle/>
                        <a:p>
                          <a:r>
                            <a:rPr lang="en-US" dirty="0"/>
                            <a:t>7</a:t>
                          </a:r>
                        </a:p>
                      </a:txBody>
                      <a:tcPr/>
                    </a:tc>
                    <a:tc>
                      <a:txBody>
                        <a:bodyPr/>
                        <a:lstStyle/>
                        <a:p>
                          <a:endParaRPr lang="en-US"/>
                        </a:p>
                      </a:txBody>
                      <a:tcPr>
                        <a:blipFill>
                          <a:blip r:embed="rId3"/>
                          <a:stretch>
                            <a:fillRect l="-17528" t="-714754" r="-738" b="-331148"/>
                          </a:stretch>
                        </a:blipFill>
                      </a:tcPr>
                    </a:tc>
                    <a:extLst>
                      <a:ext uri="{0D108BD9-81ED-4DB2-BD59-A6C34878D82A}">
                        <a16:rowId xmlns:a16="http://schemas.microsoft.com/office/drawing/2014/main" val="2296614495"/>
                      </a:ext>
                    </a:extLst>
                  </a:tr>
                  <a:tr h="370840">
                    <a:tc>
                      <a:txBody>
                        <a:bodyPr/>
                        <a:lstStyle/>
                        <a:p>
                          <a:r>
                            <a:rPr lang="en-US" dirty="0"/>
                            <a:t>8</a:t>
                          </a:r>
                        </a:p>
                      </a:txBody>
                      <a:tcPr/>
                    </a:tc>
                    <a:tc>
                      <a:txBody>
                        <a:bodyPr/>
                        <a:lstStyle/>
                        <a:p>
                          <a:endParaRPr lang="en-US"/>
                        </a:p>
                      </a:txBody>
                      <a:tcPr>
                        <a:blipFill>
                          <a:blip r:embed="rId3"/>
                          <a:stretch>
                            <a:fillRect l="-17528" t="-814754" r="-738" b="-231148"/>
                          </a:stretch>
                        </a:blipFill>
                      </a:tcPr>
                    </a:tc>
                    <a:extLst>
                      <a:ext uri="{0D108BD9-81ED-4DB2-BD59-A6C34878D82A}">
                        <a16:rowId xmlns:a16="http://schemas.microsoft.com/office/drawing/2014/main" val="3239813927"/>
                      </a:ext>
                    </a:extLst>
                  </a:tr>
                  <a:tr h="401066">
                    <a:tc>
                      <a:txBody>
                        <a:bodyPr/>
                        <a:lstStyle/>
                        <a:p>
                          <a:r>
                            <a:rPr lang="en-US" dirty="0"/>
                            <a:t>9</a:t>
                          </a:r>
                        </a:p>
                      </a:txBody>
                      <a:tcPr/>
                    </a:tc>
                    <a:tc>
                      <a:txBody>
                        <a:bodyPr/>
                        <a:lstStyle/>
                        <a:p>
                          <a:endParaRPr lang="en-US"/>
                        </a:p>
                      </a:txBody>
                      <a:tcPr>
                        <a:blipFill>
                          <a:blip r:embed="rId3"/>
                          <a:stretch>
                            <a:fillRect l="-17528" t="-845455" r="-738" b="-113636"/>
                          </a:stretch>
                        </a:blipFill>
                      </a:tcPr>
                    </a:tc>
                    <a:extLst>
                      <a:ext uri="{0D108BD9-81ED-4DB2-BD59-A6C34878D82A}">
                        <a16:rowId xmlns:a16="http://schemas.microsoft.com/office/drawing/2014/main" val="3723042821"/>
                      </a:ext>
                    </a:extLst>
                  </a:tr>
                  <a:tr h="370840">
                    <a:tc>
                      <a:txBody>
                        <a:bodyPr/>
                        <a:lstStyle/>
                        <a:p>
                          <a:r>
                            <a:rPr lang="en-US" dirty="0"/>
                            <a:t>10</a:t>
                          </a:r>
                        </a:p>
                      </a:txBody>
                      <a:tcPr/>
                    </a:tc>
                    <a:tc>
                      <a:txBody>
                        <a:bodyPr/>
                        <a:lstStyle/>
                        <a:p>
                          <a:endParaRPr lang="en-US"/>
                        </a:p>
                      </a:txBody>
                      <a:tcPr>
                        <a:blipFill>
                          <a:blip r:embed="rId3"/>
                          <a:stretch>
                            <a:fillRect l="-17528" t="-1022951" r="-738" b="-22951"/>
                          </a:stretch>
                        </a:blipFill>
                      </a:tcPr>
                    </a:tc>
                    <a:extLst>
                      <a:ext uri="{0D108BD9-81ED-4DB2-BD59-A6C34878D82A}">
                        <a16:rowId xmlns:a16="http://schemas.microsoft.com/office/drawing/2014/main" val="2420769883"/>
                      </a:ext>
                    </a:extLst>
                  </a:tr>
                </a:tbl>
              </a:graphicData>
            </a:graphic>
          </p:graphicFrame>
        </mc:Fallback>
      </mc:AlternateContent>
    </p:spTree>
    <p:extLst>
      <p:ext uri="{BB962C8B-B14F-4D97-AF65-F5344CB8AC3E}">
        <p14:creationId xmlns:p14="http://schemas.microsoft.com/office/powerpoint/2010/main" val="2805061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D2C3CC4-C342-4C57-B4AA-295B92239994}"/>
              </a:ext>
            </a:extLst>
          </p:cNvPr>
          <p:cNvSpPr/>
          <p:nvPr/>
        </p:nvSpPr>
        <p:spPr>
          <a:xfrm>
            <a:off x="1431881" y="1445702"/>
            <a:ext cx="9090168" cy="804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97D2296-820F-48EC-810C-3304E4F40BF2}"/>
              </a:ext>
            </a:extLst>
          </p:cNvPr>
          <p:cNvSpPr/>
          <p:nvPr/>
        </p:nvSpPr>
        <p:spPr>
          <a:xfrm>
            <a:off x="2083465" y="2605533"/>
            <a:ext cx="5638323" cy="804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8E04E-ED47-421C-8073-D2EBE97E9429}"/>
              </a:ext>
            </a:extLst>
          </p:cNvPr>
          <p:cNvSpPr>
            <a:spLocks noGrp="1"/>
          </p:cNvSpPr>
          <p:nvPr>
            <p:ph type="title"/>
          </p:nvPr>
        </p:nvSpPr>
        <p:spPr/>
        <p:txBody>
          <a:bodyPr/>
          <a:lstStyle/>
          <a:p>
            <a:r>
              <a:rPr lang="en-US" dirty="0"/>
              <a:t>Step by Step Description</a:t>
            </a:r>
          </a:p>
        </p:txBody>
      </p:sp>
      <p:sp>
        <p:nvSpPr>
          <p:cNvPr id="4" name="Footer Placeholder 3">
            <a:extLst>
              <a:ext uri="{FF2B5EF4-FFF2-40B4-BE49-F238E27FC236}">
                <a16:creationId xmlns:a16="http://schemas.microsoft.com/office/drawing/2014/main" id="{003A0CF6-D974-4D4A-B68F-D7ECE14C4C78}"/>
              </a:ext>
            </a:extLst>
          </p:cNvPr>
          <p:cNvSpPr>
            <a:spLocks noGrp="1"/>
          </p:cNvSpPr>
          <p:nvPr>
            <p:ph type="ftr" sz="quarter" idx="11"/>
          </p:nvPr>
        </p:nvSpPr>
        <p:spPr/>
        <p:txBody>
          <a:bodyPr/>
          <a:lstStyle/>
          <a:p>
            <a:r>
              <a:rPr lang="en-US"/>
              <a:t>By: Dr. Sajid Iqbal, COMputer EDucation eXplaineD - COMEDXD</a:t>
            </a:r>
          </a:p>
        </p:txBody>
      </p:sp>
      <p:sp>
        <p:nvSpPr>
          <p:cNvPr id="5" name="Slide Number Placeholder 4">
            <a:extLst>
              <a:ext uri="{FF2B5EF4-FFF2-40B4-BE49-F238E27FC236}">
                <a16:creationId xmlns:a16="http://schemas.microsoft.com/office/drawing/2014/main" id="{25585468-6EC8-4201-A3AA-18EEE12BA3D8}"/>
              </a:ext>
            </a:extLst>
          </p:cNvPr>
          <p:cNvSpPr>
            <a:spLocks noGrp="1"/>
          </p:cNvSpPr>
          <p:nvPr>
            <p:ph type="sldNum" sz="quarter" idx="12"/>
          </p:nvPr>
        </p:nvSpPr>
        <p:spPr/>
        <p:txBody>
          <a:bodyPr/>
          <a:lstStyle/>
          <a:p>
            <a:fld id="{C9330682-99BE-4071-AC2E-0FDA91FFAE9F}" type="slidenum">
              <a:rPr lang="en-US" smtClean="0"/>
              <a:t>6</a:t>
            </a:fld>
            <a:endParaRPr lang="en-US"/>
          </a:p>
        </p:txBody>
      </p:sp>
      <p:graphicFrame>
        <p:nvGraphicFramePr>
          <p:cNvPr id="8" name="Table 7">
            <a:extLst>
              <a:ext uri="{FF2B5EF4-FFF2-40B4-BE49-F238E27FC236}">
                <a16:creationId xmlns:a16="http://schemas.microsoft.com/office/drawing/2014/main" id="{3AC9A1C6-1B63-4E58-A9B4-4B29BD9FCAB6}"/>
              </a:ext>
            </a:extLst>
          </p:cNvPr>
          <p:cNvGraphicFramePr>
            <a:graphicFrameLocks noGrp="1"/>
          </p:cNvGraphicFramePr>
          <p:nvPr>
            <p:extLst>
              <p:ext uri="{D42A27DB-BD31-4B8C-83A1-F6EECF244321}">
                <p14:modId xmlns:p14="http://schemas.microsoft.com/office/powerpoint/2010/main" val="888545913"/>
              </p:ext>
            </p:extLst>
          </p:nvPr>
        </p:nvGraphicFramePr>
        <p:xfrm>
          <a:off x="1533771" y="1538734"/>
          <a:ext cx="2892052" cy="609600"/>
        </p:xfrm>
        <a:graphic>
          <a:graphicData uri="http://schemas.openxmlformats.org/drawingml/2006/table">
            <a:tbl>
              <a:tblPr firstRow="1" bandRow="1">
                <a:tableStyleId>{D27102A9-8310-4765-A935-A1911B00CA55}</a:tableStyleId>
              </a:tblPr>
              <a:tblGrid>
                <a:gridCol w="241618">
                  <a:extLst>
                    <a:ext uri="{9D8B030D-6E8A-4147-A177-3AD203B41FA5}">
                      <a16:colId xmlns:a16="http://schemas.microsoft.com/office/drawing/2014/main" val="2148718197"/>
                    </a:ext>
                  </a:extLst>
                </a:gridCol>
                <a:gridCol w="543339">
                  <a:extLst>
                    <a:ext uri="{9D8B030D-6E8A-4147-A177-3AD203B41FA5}">
                      <a16:colId xmlns:a16="http://schemas.microsoft.com/office/drawing/2014/main" val="1211724100"/>
                    </a:ext>
                  </a:extLst>
                </a:gridCol>
                <a:gridCol w="291547">
                  <a:extLst>
                    <a:ext uri="{9D8B030D-6E8A-4147-A177-3AD203B41FA5}">
                      <a16:colId xmlns:a16="http://schemas.microsoft.com/office/drawing/2014/main" val="2085148958"/>
                    </a:ext>
                  </a:extLst>
                </a:gridCol>
                <a:gridCol w="278296">
                  <a:extLst>
                    <a:ext uri="{9D8B030D-6E8A-4147-A177-3AD203B41FA5}">
                      <a16:colId xmlns:a16="http://schemas.microsoft.com/office/drawing/2014/main" val="410415200"/>
                    </a:ext>
                  </a:extLst>
                </a:gridCol>
                <a:gridCol w="238539">
                  <a:extLst>
                    <a:ext uri="{9D8B030D-6E8A-4147-A177-3AD203B41FA5}">
                      <a16:colId xmlns:a16="http://schemas.microsoft.com/office/drawing/2014/main" val="1812145706"/>
                    </a:ext>
                  </a:extLst>
                </a:gridCol>
                <a:gridCol w="265044">
                  <a:extLst>
                    <a:ext uri="{9D8B030D-6E8A-4147-A177-3AD203B41FA5}">
                      <a16:colId xmlns:a16="http://schemas.microsoft.com/office/drawing/2014/main" val="2894819703"/>
                    </a:ext>
                  </a:extLst>
                </a:gridCol>
                <a:gridCol w="251791">
                  <a:extLst>
                    <a:ext uri="{9D8B030D-6E8A-4147-A177-3AD203B41FA5}">
                      <a16:colId xmlns:a16="http://schemas.microsoft.com/office/drawing/2014/main" val="3036716839"/>
                    </a:ext>
                  </a:extLst>
                </a:gridCol>
                <a:gridCol w="278296">
                  <a:extLst>
                    <a:ext uri="{9D8B030D-6E8A-4147-A177-3AD203B41FA5}">
                      <a16:colId xmlns:a16="http://schemas.microsoft.com/office/drawing/2014/main" val="2847451449"/>
                    </a:ext>
                  </a:extLst>
                </a:gridCol>
                <a:gridCol w="238539">
                  <a:extLst>
                    <a:ext uri="{9D8B030D-6E8A-4147-A177-3AD203B41FA5}">
                      <a16:colId xmlns:a16="http://schemas.microsoft.com/office/drawing/2014/main" val="1252225313"/>
                    </a:ext>
                  </a:extLst>
                </a:gridCol>
                <a:gridCol w="265043">
                  <a:extLst>
                    <a:ext uri="{9D8B030D-6E8A-4147-A177-3AD203B41FA5}">
                      <a16:colId xmlns:a16="http://schemas.microsoft.com/office/drawing/2014/main" val="2112365963"/>
                    </a:ext>
                  </a:extLst>
                </a:gridCol>
              </a:tblGrid>
              <a:tr h="285840">
                <a:tc rowSpan="2">
                  <a:txBody>
                    <a:bodyPr/>
                    <a:lstStyle/>
                    <a:p>
                      <a:r>
                        <a:rPr lang="en-US" sz="1400" dirty="0"/>
                        <a:t>A</a:t>
                      </a:r>
                    </a:p>
                  </a:txBody>
                  <a:tcPr>
                    <a:lnB w="12700" cap="flat" cmpd="sng" algn="ctr">
                      <a:solidFill>
                        <a:schemeClr val="tx1"/>
                      </a:solidFill>
                      <a:prstDash val="solid"/>
                      <a:round/>
                      <a:headEnd type="none" w="med" len="med"/>
                      <a:tailEnd type="none" w="med" len="med"/>
                    </a:lnB>
                  </a:tcPr>
                </a:tc>
                <a:tc>
                  <a:txBody>
                    <a:bodyPr/>
                    <a:lstStyle/>
                    <a:p>
                      <a:r>
                        <a:rPr lang="en-US" sz="1400" dirty="0" err="1"/>
                        <a:t>idx</a:t>
                      </a:r>
                      <a:endParaRPr lang="en-US" sz="1400" dirty="0"/>
                    </a:p>
                  </a:txBody>
                  <a:tcPr>
                    <a:lnB w="12700" cap="flat" cmpd="sng" algn="ctr">
                      <a:solidFill>
                        <a:schemeClr val="tx1"/>
                      </a:solidFill>
                      <a:prstDash val="solid"/>
                      <a:round/>
                      <a:headEnd type="none" w="med" len="med"/>
                      <a:tailEnd type="none" w="med" len="med"/>
                    </a:lnB>
                  </a:tcPr>
                </a:tc>
                <a:tc>
                  <a:txBody>
                    <a:bodyPr/>
                    <a:lstStyle/>
                    <a:p>
                      <a:r>
                        <a:rPr lang="en-US" sz="1400" dirty="0"/>
                        <a:t>0</a:t>
                      </a:r>
                    </a:p>
                  </a:txBody>
                  <a:tcPr>
                    <a:lnB w="12700" cap="flat" cmpd="sng" algn="ctr">
                      <a:solidFill>
                        <a:schemeClr val="tx1"/>
                      </a:solidFill>
                      <a:prstDash val="solid"/>
                      <a:round/>
                      <a:headEnd type="none" w="med" len="med"/>
                      <a:tailEnd type="none" w="med" len="med"/>
                    </a:lnB>
                  </a:tcPr>
                </a:tc>
                <a:tc>
                  <a:txBody>
                    <a:bodyPr/>
                    <a:lstStyle/>
                    <a:p>
                      <a:r>
                        <a:rPr lang="en-US" sz="1400" dirty="0"/>
                        <a:t>1</a:t>
                      </a:r>
                    </a:p>
                  </a:txBody>
                  <a:tcPr>
                    <a:lnB w="12700" cap="flat" cmpd="sng" algn="ctr">
                      <a:solidFill>
                        <a:schemeClr val="tx1"/>
                      </a:solidFill>
                      <a:prstDash val="solid"/>
                      <a:round/>
                      <a:headEnd type="none" w="med" len="med"/>
                      <a:tailEnd type="none" w="med" len="med"/>
                    </a:lnB>
                  </a:tcPr>
                </a:tc>
                <a:tc>
                  <a:txBody>
                    <a:bodyPr/>
                    <a:lstStyle/>
                    <a:p>
                      <a:r>
                        <a:rPr lang="en-US" sz="1400" dirty="0"/>
                        <a:t>2</a:t>
                      </a:r>
                    </a:p>
                  </a:txBody>
                  <a:tcPr>
                    <a:lnB w="12700" cap="flat" cmpd="sng" algn="ctr">
                      <a:solidFill>
                        <a:schemeClr val="tx1"/>
                      </a:solidFill>
                      <a:prstDash val="solid"/>
                      <a:round/>
                      <a:headEnd type="none" w="med" len="med"/>
                      <a:tailEnd type="none" w="med" len="med"/>
                    </a:lnB>
                  </a:tcPr>
                </a:tc>
                <a:tc>
                  <a:txBody>
                    <a:bodyPr/>
                    <a:lstStyle/>
                    <a:p>
                      <a:r>
                        <a:rPr lang="en-US" sz="1400" dirty="0"/>
                        <a:t>3</a:t>
                      </a:r>
                    </a:p>
                  </a:txBody>
                  <a:tcPr>
                    <a:lnB w="12700" cap="flat" cmpd="sng" algn="ctr">
                      <a:solidFill>
                        <a:schemeClr val="tx1"/>
                      </a:solidFill>
                      <a:prstDash val="solid"/>
                      <a:round/>
                      <a:headEnd type="none" w="med" len="med"/>
                      <a:tailEnd type="none" w="med" len="med"/>
                    </a:lnB>
                  </a:tcPr>
                </a:tc>
                <a:tc>
                  <a:txBody>
                    <a:bodyPr/>
                    <a:lstStyle/>
                    <a:p>
                      <a:r>
                        <a:rPr lang="en-US" sz="1400" dirty="0"/>
                        <a:t>4</a:t>
                      </a:r>
                    </a:p>
                  </a:txBody>
                  <a:tcPr>
                    <a:lnB w="12700" cap="flat" cmpd="sng" algn="ctr">
                      <a:solidFill>
                        <a:schemeClr val="tx1"/>
                      </a:solidFill>
                      <a:prstDash val="solid"/>
                      <a:round/>
                      <a:headEnd type="none" w="med" len="med"/>
                      <a:tailEnd type="none" w="med" len="med"/>
                    </a:lnB>
                  </a:tcPr>
                </a:tc>
                <a:tc>
                  <a:txBody>
                    <a:bodyPr/>
                    <a:lstStyle/>
                    <a:p>
                      <a:r>
                        <a:rPr lang="en-US" sz="1400" dirty="0"/>
                        <a:t>5</a:t>
                      </a:r>
                    </a:p>
                  </a:txBody>
                  <a:tcPr>
                    <a:lnB w="12700" cap="flat" cmpd="sng" algn="ctr">
                      <a:solidFill>
                        <a:schemeClr val="tx1"/>
                      </a:solidFill>
                      <a:prstDash val="solid"/>
                      <a:round/>
                      <a:headEnd type="none" w="med" len="med"/>
                      <a:tailEnd type="none" w="med" len="med"/>
                    </a:lnB>
                  </a:tcPr>
                </a:tc>
                <a:tc>
                  <a:txBody>
                    <a:bodyPr/>
                    <a:lstStyle/>
                    <a:p>
                      <a:r>
                        <a:rPr lang="en-US" sz="1400" dirty="0"/>
                        <a:t>6</a:t>
                      </a:r>
                    </a:p>
                  </a:txBody>
                  <a:tcPr>
                    <a:lnB w="12700" cap="flat" cmpd="sng" algn="ctr">
                      <a:solidFill>
                        <a:schemeClr val="tx1"/>
                      </a:solidFill>
                      <a:prstDash val="solid"/>
                      <a:round/>
                      <a:headEnd type="none" w="med" len="med"/>
                      <a:tailEnd type="none" w="med" len="med"/>
                    </a:lnB>
                  </a:tcPr>
                </a:tc>
                <a:tc>
                  <a:txBody>
                    <a:bodyPr/>
                    <a:lstStyle/>
                    <a:p>
                      <a:r>
                        <a:rPr lang="en-US" sz="1400" dirty="0"/>
                        <a:t>7</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6665252"/>
                  </a:ext>
                </a:extLst>
              </a:tr>
              <a:tr h="285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Val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9118474"/>
                  </a:ext>
                </a:extLst>
              </a:tr>
            </a:tbl>
          </a:graphicData>
        </a:graphic>
      </p:graphicFrame>
      <p:graphicFrame>
        <p:nvGraphicFramePr>
          <p:cNvPr id="9" name="Table 8">
            <a:extLst>
              <a:ext uri="{FF2B5EF4-FFF2-40B4-BE49-F238E27FC236}">
                <a16:creationId xmlns:a16="http://schemas.microsoft.com/office/drawing/2014/main" id="{1796E170-1492-4C6F-9493-71D4520161B7}"/>
              </a:ext>
            </a:extLst>
          </p:cNvPr>
          <p:cNvGraphicFramePr>
            <a:graphicFrameLocks noGrp="1"/>
          </p:cNvGraphicFramePr>
          <p:nvPr>
            <p:extLst>
              <p:ext uri="{D42A27DB-BD31-4B8C-83A1-F6EECF244321}">
                <p14:modId xmlns:p14="http://schemas.microsoft.com/office/powerpoint/2010/main" val="827587282"/>
              </p:ext>
            </p:extLst>
          </p:nvPr>
        </p:nvGraphicFramePr>
        <p:xfrm>
          <a:off x="4723678" y="1543525"/>
          <a:ext cx="2892052" cy="609600"/>
        </p:xfrm>
        <a:graphic>
          <a:graphicData uri="http://schemas.openxmlformats.org/drawingml/2006/table">
            <a:tbl>
              <a:tblPr firstRow="1" bandRow="1">
                <a:tableStyleId>{D27102A9-8310-4765-A935-A1911B00CA55}</a:tableStyleId>
              </a:tblPr>
              <a:tblGrid>
                <a:gridCol w="241618">
                  <a:extLst>
                    <a:ext uri="{9D8B030D-6E8A-4147-A177-3AD203B41FA5}">
                      <a16:colId xmlns:a16="http://schemas.microsoft.com/office/drawing/2014/main" val="2148718197"/>
                    </a:ext>
                  </a:extLst>
                </a:gridCol>
                <a:gridCol w="543339">
                  <a:extLst>
                    <a:ext uri="{9D8B030D-6E8A-4147-A177-3AD203B41FA5}">
                      <a16:colId xmlns:a16="http://schemas.microsoft.com/office/drawing/2014/main" val="1211724100"/>
                    </a:ext>
                  </a:extLst>
                </a:gridCol>
                <a:gridCol w="291547">
                  <a:extLst>
                    <a:ext uri="{9D8B030D-6E8A-4147-A177-3AD203B41FA5}">
                      <a16:colId xmlns:a16="http://schemas.microsoft.com/office/drawing/2014/main" val="2085148958"/>
                    </a:ext>
                  </a:extLst>
                </a:gridCol>
                <a:gridCol w="278296">
                  <a:extLst>
                    <a:ext uri="{9D8B030D-6E8A-4147-A177-3AD203B41FA5}">
                      <a16:colId xmlns:a16="http://schemas.microsoft.com/office/drawing/2014/main" val="410415200"/>
                    </a:ext>
                  </a:extLst>
                </a:gridCol>
                <a:gridCol w="238539">
                  <a:extLst>
                    <a:ext uri="{9D8B030D-6E8A-4147-A177-3AD203B41FA5}">
                      <a16:colId xmlns:a16="http://schemas.microsoft.com/office/drawing/2014/main" val="1812145706"/>
                    </a:ext>
                  </a:extLst>
                </a:gridCol>
                <a:gridCol w="265044">
                  <a:extLst>
                    <a:ext uri="{9D8B030D-6E8A-4147-A177-3AD203B41FA5}">
                      <a16:colId xmlns:a16="http://schemas.microsoft.com/office/drawing/2014/main" val="2894819703"/>
                    </a:ext>
                  </a:extLst>
                </a:gridCol>
                <a:gridCol w="251791">
                  <a:extLst>
                    <a:ext uri="{9D8B030D-6E8A-4147-A177-3AD203B41FA5}">
                      <a16:colId xmlns:a16="http://schemas.microsoft.com/office/drawing/2014/main" val="3036716839"/>
                    </a:ext>
                  </a:extLst>
                </a:gridCol>
                <a:gridCol w="278296">
                  <a:extLst>
                    <a:ext uri="{9D8B030D-6E8A-4147-A177-3AD203B41FA5}">
                      <a16:colId xmlns:a16="http://schemas.microsoft.com/office/drawing/2014/main" val="2847451449"/>
                    </a:ext>
                  </a:extLst>
                </a:gridCol>
                <a:gridCol w="238539">
                  <a:extLst>
                    <a:ext uri="{9D8B030D-6E8A-4147-A177-3AD203B41FA5}">
                      <a16:colId xmlns:a16="http://schemas.microsoft.com/office/drawing/2014/main" val="1252225313"/>
                    </a:ext>
                  </a:extLst>
                </a:gridCol>
                <a:gridCol w="265043">
                  <a:extLst>
                    <a:ext uri="{9D8B030D-6E8A-4147-A177-3AD203B41FA5}">
                      <a16:colId xmlns:a16="http://schemas.microsoft.com/office/drawing/2014/main" val="2112365963"/>
                    </a:ext>
                  </a:extLst>
                </a:gridCol>
              </a:tblGrid>
              <a:tr h="302405">
                <a:tc rowSpan="2">
                  <a:txBody>
                    <a:bodyPr/>
                    <a:lstStyle/>
                    <a:p>
                      <a:r>
                        <a:rPr lang="en-US" sz="1400" dirty="0"/>
                        <a:t>B</a:t>
                      </a:r>
                    </a:p>
                  </a:txBody>
                  <a:tcPr>
                    <a:lnB w="12700" cap="flat" cmpd="sng" algn="ctr">
                      <a:solidFill>
                        <a:schemeClr val="tx1"/>
                      </a:solidFill>
                      <a:prstDash val="solid"/>
                      <a:round/>
                      <a:headEnd type="none" w="med" len="med"/>
                      <a:tailEnd type="none" w="med" len="med"/>
                    </a:lnB>
                  </a:tcPr>
                </a:tc>
                <a:tc>
                  <a:txBody>
                    <a:bodyPr/>
                    <a:lstStyle/>
                    <a:p>
                      <a:r>
                        <a:rPr lang="en-US" sz="1400" dirty="0" err="1"/>
                        <a:t>Idx</a:t>
                      </a:r>
                      <a:endParaRPr lang="en-US" sz="1400" dirty="0"/>
                    </a:p>
                  </a:txBody>
                  <a:tcPr>
                    <a:lnB w="12700" cap="flat" cmpd="sng" algn="ctr">
                      <a:solidFill>
                        <a:schemeClr val="tx1"/>
                      </a:solidFill>
                      <a:prstDash val="solid"/>
                      <a:round/>
                      <a:headEnd type="none" w="med" len="med"/>
                      <a:tailEnd type="none" w="med" len="med"/>
                    </a:lnB>
                  </a:tcPr>
                </a:tc>
                <a:tc>
                  <a:txBody>
                    <a:bodyPr/>
                    <a:lstStyle/>
                    <a:p>
                      <a:r>
                        <a:rPr lang="en-US" sz="1400" dirty="0"/>
                        <a:t>0</a:t>
                      </a:r>
                    </a:p>
                  </a:txBody>
                  <a:tcPr>
                    <a:lnB w="12700" cap="flat" cmpd="sng" algn="ctr">
                      <a:solidFill>
                        <a:schemeClr val="tx1"/>
                      </a:solidFill>
                      <a:prstDash val="solid"/>
                      <a:round/>
                      <a:headEnd type="none" w="med" len="med"/>
                      <a:tailEnd type="none" w="med" len="med"/>
                    </a:lnB>
                  </a:tcPr>
                </a:tc>
                <a:tc>
                  <a:txBody>
                    <a:bodyPr/>
                    <a:lstStyle/>
                    <a:p>
                      <a:r>
                        <a:rPr lang="en-US" sz="1400" dirty="0"/>
                        <a:t>1</a:t>
                      </a:r>
                    </a:p>
                  </a:txBody>
                  <a:tcPr>
                    <a:lnB w="12700" cap="flat" cmpd="sng" algn="ctr">
                      <a:solidFill>
                        <a:schemeClr val="tx1"/>
                      </a:solidFill>
                      <a:prstDash val="solid"/>
                      <a:round/>
                      <a:headEnd type="none" w="med" len="med"/>
                      <a:tailEnd type="none" w="med" len="med"/>
                    </a:lnB>
                  </a:tcPr>
                </a:tc>
                <a:tc>
                  <a:txBody>
                    <a:bodyPr/>
                    <a:lstStyle/>
                    <a:p>
                      <a:r>
                        <a:rPr lang="en-US" sz="1400" dirty="0"/>
                        <a:t>2</a:t>
                      </a:r>
                    </a:p>
                  </a:txBody>
                  <a:tcPr>
                    <a:lnB w="12700" cap="flat" cmpd="sng" algn="ctr">
                      <a:solidFill>
                        <a:schemeClr val="tx1"/>
                      </a:solidFill>
                      <a:prstDash val="solid"/>
                      <a:round/>
                      <a:headEnd type="none" w="med" len="med"/>
                      <a:tailEnd type="none" w="med" len="med"/>
                    </a:lnB>
                  </a:tcPr>
                </a:tc>
                <a:tc>
                  <a:txBody>
                    <a:bodyPr/>
                    <a:lstStyle/>
                    <a:p>
                      <a:r>
                        <a:rPr lang="en-US" sz="1400" dirty="0"/>
                        <a:t>3</a:t>
                      </a:r>
                    </a:p>
                  </a:txBody>
                  <a:tcPr>
                    <a:lnB w="12700" cap="flat" cmpd="sng" algn="ctr">
                      <a:solidFill>
                        <a:schemeClr val="tx1"/>
                      </a:solidFill>
                      <a:prstDash val="solid"/>
                      <a:round/>
                      <a:headEnd type="none" w="med" len="med"/>
                      <a:tailEnd type="none" w="med" len="med"/>
                    </a:lnB>
                  </a:tcPr>
                </a:tc>
                <a:tc>
                  <a:txBody>
                    <a:bodyPr/>
                    <a:lstStyle/>
                    <a:p>
                      <a:r>
                        <a:rPr lang="en-US" sz="1400" dirty="0"/>
                        <a:t>4</a:t>
                      </a:r>
                    </a:p>
                  </a:txBody>
                  <a:tcPr>
                    <a:lnB w="12700" cap="flat" cmpd="sng" algn="ctr">
                      <a:solidFill>
                        <a:schemeClr val="tx1"/>
                      </a:solidFill>
                      <a:prstDash val="solid"/>
                      <a:round/>
                      <a:headEnd type="none" w="med" len="med"/>
                      <a:tailEnd type="none" w="med" len="med"/>
                    </a:lnB>
                  </a:tcPr>
                </a:tc>
                <a:tc>
                  <a:txBody>
                    <a:bodyPr/>
                    <a:lstStyle/>
                    <a:p>
                      <a:r>
                        <a:rPr lang="en-US" sz="1400" dirty="0"/>
                        <a:t>5</a:t>
                      </a:r>
                    </a:p>
                  </a:txBody>
                  <a:tcPr>
                    <a:lnB w="12700" cap="flat" cmpd="sng" algn="ctr">
                      <a:solidFill>
                        <a:schemeClr val="tx1"/>
                      </a:solidFill>
                      <a:prstDash val="solid"/>
                      <a:round/>
                      <a:headEnd type="none" w="med" len="med"/>
                      <a:tailEnd type="none" w="med" len="med"/>
                    </a:lnB>
                  </a:tcPr>
                </a:tc>
                <a:tc>
                  <a:txBody>
                    <a:bodyPr/>
                    <a:lstStyle/>
                    <a:p>
                      <a:r>
                        <a:rPr lang="en-US" sz="1400" dirty="0"/>
                        <a:t>6</a:t>
                      </a:r>
                    </a:p>
                  </a:txBody>
                  <a:tcPr>
                    <a:lnB w="12700" cap="flat" cmpd="sng" algn="ctr">
                      <a:solidFill>
                        <a:schemeClr val="tx1"/>
                      </a:solidFill>
                      <a:prstDash val="solid"/>
                      <a:round/>
                      <a:headEnd type="none" w="med" len="med"/>
                      <a:tailEnd type="none" w="med" len="med"/>
                    </a:lnB>
                  </a:tcPr>
                </a:tc>
                <a:tc>
                  <a:txBody>
                    <a:bodyPr/>
                    <a:lstStyle/>
                    <a:p>
                      <a:r>
                        <a:rPr lang="en-US" sz="1400" dirty="0"/>
                        <a:t>7</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6665252"/>
                  </a:ext>
                </a:extLst>
              </a:tr>
              <a:tr h="302405">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Val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9118474"/>
                  </a:ext>
                </a:extLst>
              </a:tr>
            </a:tbl>
          </a:graphicData>
        </a:graphic>
      </p:graphicFrame>
      <p:graphicFrame>
        <p:nvGraphicFramePr>
          <p:cNvPr id="10" name="Table 9">
            <a:extLst>
              <a:ext uri="{FF2B5EF4-FFF2-40B4-BE49-F238E27FC236}">
                <a16:creationId xmlns:a16="http://schemas.microsoft.com/office/drawing/2014/main" id="{731AD583-7FCA-45FA-B764-BEB5CB888B25}"/>
              </a:ext>
            </a:extLst>
          </p:cNvPr>
          <p:cNvGraphicFramePr>
            <a:graphicFrameLocks noGrp="1"/>
          </p:cNvGraphicFramePr>
          <p:nvPr>
            <p:extLst>
              <p:ext uri="{D42A27DB-BD31-4B8C-83A1-F6EECF244321}">
                <p14:modId xmlns:p14="http://schemas.microsoft.com/office/powerpoint/2010/main" val="3508699326"/>
              </p:ext>
            </p:extLst>
          </p:nvPr>
        </p:nvGraphicFramePr>
        <p:xfrm>
          <a:off x="7797872" y="1535063"/>
          <a:ext cx="2388470" cy="609600"/>
        </p:xfrm>
        <a:graphic>
          <a:graphicData uri="http://schemas.openxmlformats.org/drawingml/2006/table">
            <a:tbl>
              <a:tblPr firstRow="1" bandRow="1">
                <a:tableStyleId>{D27102A9-8310-4765-A935-A1911B00CA55}</a:tableStyleId>
              </a:tblPr>
              <a:tblGrid>
                <a:gridCol w="241618">
                  <a:extLst>
                    <a:ext uri="{9D8B030D-6E8A-4147-A177-3AD203B41FA5}">
                      <a16:colId xmlns:a16="http://schemas.microsoft.com/office/drawing/2014/main" val="2148718197"/>
                    </a:ext>
                  </a:extLst>
                </a:gridCol>
                <a:gridCol w="543339">
                  <a:extLst>
                    <a:ext uri="{9D8B030D-6E8A-4147-A177-3AD203B41FA5}">
                      <a16:colId xmlns:a16="http://schemas.microsoft.com/office/drawing/2014/main" val="1211724100"/>
                    </a:ext>
                  </a:extLst>
                </a:gridCol>
                <a:gridCol w="291547">
                  <a:extLst>
                    <a:ext uri="{9D8B030D-6E8A-4147-A177-3AD203B41FA5}">
                      <a16:colId xmlns:a16="http://schemas.microsoft.com/office/drawing/2014/main" val="2085148958"/>
                    </a:ext>
                  </a:extLst>
                </a:gridCol>
                <a:gridCol w="278296">
                  <a:extLst>
                    <a:ext uri="{9D8B030D-6E8A-4147-A177-3AD203B41FA5}">
                      <a16:colId xmlns:a16="http://schemas.microsoft.com/office/drawing/2014/main" val="410415200"/>
                    </a:ext>
                  </a:extLst>
                </a:gridCol>
                <a:gridCol w="238539">
                  <a:extLst>
                    <a:ext uri="{9D8B030D-6E8A-4147-A177-3AD203B41FA5}">
                      <a16:colId xmlns:a16="http://schemas.microsoft.com/office/drawing/2014/main" val="1812145706"/>
                    </a:ext>
                  </a:extLst>
                </a:gridCol>
                <a:gridCol w="265044">
                  <a:extLst>
                    <a:ext uri="{9D8B030D-6E8A-4147-A177-3AD203B41FA5}">
                      <a16:colId xmlns:a16="http://schemas.microsoft.com/office/drawing/2014/main" val="2894819703"/>
                    </a:ext>
                  </a:extLst>
                </a:gridCol>
                <a:gridCol w="251791">
                  <a:extLst>
                    <a:ext uri="{9D8B030D-6E8A-4147-A177-3AD203B41FA5}">
                      <a16:colId xmlns:a16="http://schemas.microsoft.com/office/drawing/2014/main" val="3036716839"/>
                    </a:ext>
                  </a:extLst>
                </a:gridCol>
                <a:gridCol w="278296">
                  <a:extLst>
                    <a:ext uri="{9D8B030D-6E8A-4147-A177-3AD203B41FA5}">
                      <a16:colId xmlns:a16="http://schemas.microsoft.com/office/drawing/2014/main" val="2847451449"/>
                    </a:ext>
                  </a:extLst>
                </a:gridCol>
              </a:tblGrid>
              <a:tr h="302405">
                <a:tc rowSpan="2">
                  <a:txBody>
                    <a:bodyPr/>
                    <a:lstStyle/>
                    <a:p>
                      <a:r>
                        <a:rPr lang="en-US" sz="1400" dirty="0"/>
                        <a:t>C</a:t>
                      </a:r>
                    </a:p>
                  </a:txBody>
                  <a:tcPr>
                    <a:lnB w="12700" cap="flat" cmpd="sng" algn="ctr">
                      <a:solidFill>
                        <a:schemeClr val="tx1"/>
                      </a:solidFill>
                      <a:prstDash val="solid"/>
                      <a:round/>
                      <a:headEnd type="none" w="med" len="med"/>
                      <a:tailEnd type="none" w="med" len="med"/>
                    </a:lnB>
                  </a:tcPr>
                </a:tc>
                <a:tc>
                  <a:txBody>
                    <a:bodyPr/>
                    <a:lstStyle/>
                    <a:p>
                      <a:r>
                        <a:rPr lang="en-US" sz="1400" dirty="0" err="1"/>
                        <a:t>Idx</a:t>
                      </a:r>
                      <a:endParaRPr lang="en-US" sz="1400" dirty="0"/>
                    </a:p>
                  </a:txBody>
                  <a:tcPr>
                    <a:lnB w="12700" cap="flat" cmpd="sng" algn="ctr">
                      <a:solidFill>
                        <a:schemeClr val="tx1"/>
                      </a:solidFill>
                      <a:prstDash val="solid"/>
                      <a:round/>
                      <a:headEnd type="none" w="med" len="med"/>
                      <a:tailEnd type="none" w="med" len="med"/>
                    </a:lnB>
                  </a:tcPr>
                </a:tc>
                <a:tc>
                  <a:txBody>
                    <a:bodyPr/>
                    <a:lstStyle/>
                    <a:p>
                      <a:r>
                        <a:rPr lang="en-US" sz="1400" dirty="0"/>
                        <a:t>0</a:t>
                      </a:r>
                    </a:p>
                  </a:txBody>
                  <a:tcPr>
                    <a:lnB w="12700" cap="flat" cmpd="sng" algn="ctr">
                      <a:solidFill>
                        <a:schemeClr val="tx1"/>
                      </a:solidFill>
                      <a:prstDash val="solid"/>
                      <a:round/>
                      <a:headEnd type="none" w="med" len="med"/>
                      <a:tailEnd type="none" w="med" len="med"/>
                    </a:lnB>
                  </a:tcPr>
                </a:tc>
                <a:tc>
                  <a:txBody>
                    <a:bodyPr/>
                    <a:lstStyle/>
                    <a:p>
                      <a:r>
                        <a:rPr lang="en-US" sz="1400" dirty="0"/>
                        <a:t>1</a:t>
                      </a:r>
                    </a:p>
                  </a:txBody>
                  <a:tcPr>
                    <a:lnB w="12700" cap="flat" cmpd="sng" algn="ctr">
                      <a:solidFill>
                        <a:schemeClr val="tx1"/>
                      </a:solidFill>
                      <a:prstDash val="solid"/>
                      <a:round/>
                      <a:headEnd type="none" w="med" len="med"/>
                      <a:tailEnd type="none" w="med" len="med"/>
                    </a:lnB>
                  </a:tcPr>
                </a:tc>
                <a:tc>
                  <a:txBody>
                    <a:bodyPr/>
                    <a:lstStyle/>
                    <a:p>
                      <a:r>
                        <a:rPr lang="en-US" sz="1400" dirty="0"/>
                        <a:t>2</a:t>
                      </a:r>
                    </a:p>
                  </a:txBody>
                  <a:tcPr>
                    <a:lnB w="12700" cap="flat" cmpd="sng" algn="ctr">
                      <a:solidFill>
                        <a:schemeClr val="tx1"/>
                      </a:solidFill>
                      <a:prstDash val="solid"/>
                      <a:round/>
                      <a:headEnd type="none" w="med" len="med"/>
                      <a:tailEnd type="none" w="med" len="med"/>
                    </a:lnB>
                  </a:tcPr>
                </a:tc>
                <a:tc>
                  <a:txBody>
                    <a:bodyPr/>
                    <a:lstStyle/>
                    <a:p>
                      <a:r>
                        <a:rPr lang="en-US" sz="1400" dirty="0"/>
                        <a:t>3</a:t>
                      </a:r>
                    </a:p>
                  </a:txBody>
                  <a:tcPr>
                    <a:lnB w="12700" cap="flat" cmpd="sng" algn="ctr">
                      <a:solidFill>
                        <a:schemeClr val="tx1"/>
                      </a:solidFill>
                      <a:prstDash val="solid"/>
                      <a:round/>
                      <a:headEnd type="none" w="med" len="med"/>
                      <a:tailEnd type="none" w="med" len="med"/>
                    </a:lnB>
                  </a:tcPr>
                </a:tc>
                <a:tc>
                  <a:txBody>
                    <a:bodyPr/>
                    <a:lstStyle/>
                    <a:p>
                      <a:r>
                        <a:rPr lang="en-US" sz="1400" dirty="0"/>
                        <a:t>4</a:t>
                      </a:r>
                    </a:p>
                  </a:txBody>
                  <a:tcPr>
                    <a:lnB w="12700" cap="flat" cmpd="sng" algn="ctr">
                      <a:solidFill>
                        <a:schemeClr val="tx1"/>
                      </a:solidFill>
                      <a:prstDash val="solid"/>
                      <a:round/>
                      <a:headEnd type="none" w="med" len="med"/>
                      <a:tailEnd type="none" w="med" len="med"/>
                    </a:lnB>
                  </a:tcPr>
                </a:tc>
                <a:tc>
                  <a:txBody>
                    <a:bodyPr/>
                    <a:lstStyle/>
                    <a:p>
                      <a:r>
                        <a:rPr lang="en-US" sz="1400" dirty="0"/>
                        <a:t>5</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6665252"/>
                  </a:ext>
                </a:extLst>
              </a:tr>
              <a:tr h="302405">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Val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9118474"/>
                  </a:ext>
                </a:extLst>
              </a:tr>
            </a:tbl>
          </a:graphicData>
        </a:graphic>
      </p:graphicFrame>
      <p:graphicFrame>
        <p:nvGraphicFramePr>
          <p:cNvPr id="13" name="Table 12">
            <a:extLst>
              <a:ext uri="{FF2B5EF4-FFF2-40B4-BE49-F238E27FC236}">
                <a16:creationId xmlns:a16="http://schemas.microsoft.com/office/drawing/2014/main" id="{5BFE7358-0284-42A8-A327-464408C3980B}"/>
              </a:ext>
            </a:extLst>
          </p:cNvPr>
          <p:cNvGraphicFramePr>
            <a:graphicFrameLocks noGrp="1"/>
          </p:cNvGraphicFramePr>
          <p:nvPr>
            <p:extLst>
              <p:ext uri="{D42A27DB-BD31-4B8C-83A1-F6EECF244321}">
                <p14:modId xmlns:p14="http://schemas.microsoft.com/office/powerpoint/2010/main" val="1228537466"/>
              </p:ext>
            </p:extLst>
          </p:nvPr>
        </p:nvGraphicFramePr>
        <p:xfrm>
          <a:off x="5202346" y="2632468"/>
          <a:ext cx="2388470" cy="609600"/>
        </p:xfrm>
        <a:graphic>
          <a:graphicData uri="http://schemas.openxmlformats.org/drawingml/2006/table">
            <a:tbl>
              <a:tblPr firstRow="1" bandRow="1">
                <a:tableStyleId>{D27102A9-8310-4765-A935-A1911B00CA55}</a:tableStyleId>
              </a:tblPr>
              <a:tblGrid>
                <a:gridCol w="241618">
                  <a:extLst>
                    <a:ext uri="{9D8B030D-6E8A-4147-A177-3AD203B41FA5}">
                      <a16:colId xmlns:a16="http://schemas.microsoft.com/office/drawing/2014/main" val="2148718197"/>
                    </a:ext>
                  </a:extLst>
                </a:gridCol>
                <a:gridCol w="543339">
                  <a:extLst>
                    <a:ext uri="{9D8B030D-6E8A-4147-A177-3AD203B41FA5}">
                      <a16:colId xmlns:a16="http://schemas.microsoft.com/office/drawing/2014/main" val="1211724100"/>
                    </a:ext>
                  </a:extLst>
                </a:gridCol>
                <a:gridCol w="291547">
                  <a:extLst>
                    <a:ext uri="{9D8B030D-6E8A-4147-A177-3AD203B41FA5}">
                      <a16:colId xmlns:a16="http://schemas.microsoft.com/office/drawing/2014/main" val="2085148958"/>
                    </a:ext>
                  </a:extLst>
                </a:gridCol>
                <a:gridCol w="278296">
                  <a:extLst>
                    <a:ext uri="{9D8B030D-6E8A-4147-A177-3AD203B41FA5}">
                      <a16:colId xmlns:a16="http://schemas.microsoft.com/office/drawing/2014/main" val="410415200"/>
                    </a:ext>
                  </a:extLst>
                </a:gridCol>
                <a:gridCol w="238539">
                  <a:extLst>
                    <a:ext uri="{9D8B030D-6E8A-4147-A177-3AD203B41FA5}">
                      <a16:colId xmlns:a16="http://schemas.microsoft.com/office/drawing/2014/main" val="1812145706"/>
                    </a:ext>
                  </a:extLst>
                </a:gridCol>
                <a:gridCol w="265044">
                  <a:extLst>
                    <a:ext uri="{9D8B030D-6E8A-4147-A177-3AD203B41FA5}">
                      <a16:colId xmlns:a16="http://schemas.microsoft.com/office/drawing/2014/main" val="2894819703"/>
                    </a:ext>
                  </a:extLst>
                </a:gridCol>
                <a:gridCol w="251791">
                  <a:extLst>
                    <a:ext uri="{9D8B030D-6E8A-4147-A177-3AD203B41FA5}">
                      <a16:colId xmlns:a16="http://schemas.microsoft.com/office/drawing/2014/main" val="3036716839"/>
                    </a:ext>
                  </a:extLst>
                </a:gridCol>
                <a:gridCol w="278296">
                  <a:extLst>
                    <a:ext uri="{9D8B030D-6E8A-4147-A177-3AD203B41FA5}">
                      <a16:colId xmlns:a16="http://schemas.microsoft.com/office/drawing/2014/main" val="2847451449"/>
                    </a:ext>
                  </a:extLst>
                </a:gridCol>
              </a:tblGrid>
              <a:tr h="302405">
                <a:tc rowSpan="2">
                  <a:txBody>
                    <a:bodyPr/>
                    <a:lstStyle/>
                    <a:p>
                      <a:r>
                        <a:rPr lang="en-US" sz="1400" dirty="0"/>
                        <a:t>C</a:t>
                      </a:r>
                    </a:p>
                  </a:txBody>
                  <a:tcPr>
                    <a:lnB w="12700" cap="flat" cmpd="sng" algn="ctr">
                      <a:solidFill>
                        <a:schemeClr val="tx1"/>
                      </a:solidFill>
                      <a:prstDash val="solid"/>
                      <a:round/>
                      <a:headEnd type="none" w="med" len="med"/>
                      <a:tailEnd type="none" w="med" len="med"/>
                    </a:lnB>
                  </a:tcPr>
                </a:tc>
                <a:tc>
                  <a:txBody>
                    <a:bodyPr/>
                    <a:lstStyle/>
                    <a:p>
                      <a:r>
                        <a:rPr lang="en-US" sz="1400" dirty="0" err="1"/>
                        <a:t>Idx</a:t>
                      </a:r>
                      <a:endParaRPr lang="en-US" sz="1400" dirty="0"/>
                    </a:p>
                  </a:txBody>
                  <a:tcPr>
                    <a:lnB w="12700" cap="flat" cmpd="sng" algn="ctr">
                      <a:solidFill>
                        <a:schemeClr val="tx1"/>
                      </a:solidFill>
                      <a:prstDash val="solid"/>
                      <a:round/>
                      <a:headEnd type="none" w="med" len="med"/>
                      <a:tailEnd type="none" w="med" len="med"/>
                    </a:lnB>
                  </a:tcPr>
                </a:tc>
                <a:tc>
                  <a:txBody>
                    <a:bodyPr/>
                    <a:lstStyle/>
                    <a:p>
                      <a:r>
                        <a:rPr lang="en-US" sz="1400" dirty="0"/>
                        <a:t>0</a:t>
                      </a:r>
                    </a:p>
                  </a:txBody>
                  <a:tcPr>
                    <a:lnB w="12700" cap="flat" cmpd="sng" algn="ctr">
                      <a:solidFill>
                        <a:schemeClr val="tx1"/>
                      </a:solidFill>
                      <a:prstDash val="solid"/>
                      <a:round/>
                      <a:headEnd type="none" w="med" len="med"/>
                      <a:tailEnd type="none" w="med" len="med"/>
                    </a:lnB>
                  </a:tcPr>
                </a:tc>
                <a:tc>
                  <a:txBody>
                    <a:bodyPr/>
                    <a:lstStyle/>
                    <a:p>
                      <a:r>
                        <a:rPr lang="en-US" sz="1400" dirty="0"/>
                        <a:t>1</a:t>
                      </a:r>
                    </a:p>
                  </a:txBody>
                  <a:tcPr>
                    <a:lnB w="12700" cap="flat" cmpd="sng" algn="ctr">
                      <a:solidFill>
                        <a:schemeClr val="tx1"/>
                      </a:solidFill>
                      <a:prstDash val="solid"/>
                      <a:round/>
                      <a:headEnd type="none" w="med" len="med"/>
                      <a:tailEnd type="none" w="med" len="med"/>
                    </a:lnB>
                  </a:tcPr>
                </a:tc>
                <a:tc>
                  <a:txBody>
                    <a:bodyPr/>
                    <a:lstStyle/>
                    <a:p>
                      <a:r>
                        <a:rPr lang="en-US" sz="1400" dirty="0"/>
                        <a:t>2</a:t>
                      </a:r>
                    </a:p>
                  </a:txBody>
                  <a:tcPr>
                    <a:lnB w="12700" cap="flat" cmpd="sng" algn="ctr">
                      <a:solidFill>
                        <a:schemeClr val="tx1"/>
                      </a:solidFill>
                      <a:prstDash val="solid"/>
                      <a:round/>
                      <a:headEnd type="none" w="med" len="med"/>
                      <a:tailEnd type="none" w="med" len="med"/>
                    </a:lnB>
                  </a:tcPr>
                </a:tc>
                <a:tc>
                  <a:txBody>
                    <a:bodyPr/>
                    <a:lstStyle/>
                    <a:p>
                      <a:r>
                        <a:rPr lang="en-US" sz="1400" dirty="0"/>
                        <a:t>3</a:t>
                      </a:r>
                    </a:p>
                  </a:txBody>
                  <a:tcPr>
                    <a:lnB w="12700" cap="flat" cmpd="sng" algn="ctr">
                      <a:solidFill>
                        <a:schemeClr val="tx1"/>
                      </a:solidFill>
                      <a:prstDash val="solid"/>
                      <a:round/>
                      <a:headEnd type="none" w="med" len="med"/>
                      <a:tailEnd type="none" w="med" len="med"/>
                    </a:lnB>
                  </a:tcPr>
                </a:tc>
                <a:tc>
                  <a:txBody>
                    <a:bodyPr/>
                    <a:lstStyle/>
                    <a:p>
                      <a:r>
                        <a:rPr lang="en-US" sz="1400" dirty="0"/>
                        <a:t>4</a:t>
                      </a:r>
                    </a:p>
                  </a:txBody>
                  <a:tcPr>
                    <a:lnB w="12700" cap="flat" cmpd="sng" algn="ctr">
                      <a:solidFill>
                        <a:schemeClr val="tx1"/>
                      </a:solidFill>
                      <a:prstDash val="solid"/>
                      <a:round/>
                      <a:headEnd type="none" w="med" len="med"/>
                      <a:tailEnd type="none" w="med" len="med"/>
                    </a:lnB>
                  </a:tcPr>
                </a:tc>
                <a:tc>
                  <a:txBody>
                    <a:bodyPr/>
                    <a:lstStyle/>
                    <a:p>
                      <a:r>
                        <a:rPr lang="en-US" sz="1400" dirty="0"/>
                        <a:t>5</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6665252"/>
                  </a:ext>
                </a:extLst>
              </a:tr>
              <a:tr h="302405">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Val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9118474"/>
                  </a:ext>
                </a:extLst>
              </a:tr>
            </a:tbl>
          </a:graphicData>
        </a:graphic>
      </p:graphicFrame>
      <p:sp>
        <p:nvSpPr>
          <p:cNvPr id="34" name="Arrow: Right 33">
            <a:extLst>
              <a:ext uri="{FF2B5EF4-FFF2-40B4-BE49-F238E27FC236}">
                <a16:creationId xmlns:a16="http://schemas.microsoft.com/office/drawing/2014/main" id="{D7A7DB72-8E81-4843-AC89-18EE9748B41A}"/>
              </a:ext>
            </a:extLst>
          </p:cNvPr>
          <p:cNvSpPr/>
          <p:nvPr/>
        </p:nvSpPr>
        <p:spPr>
          <a:xfrm>
            <a:off x="174896" y="1372547"/>
            <a:ext cx="1206040" cy="93463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Lines 1-3</a:t>
            </a:r>
            <a:endParaRPr lang="en-US" sz="2000" b="1" dirty="0"/>
          </a:p>
        </p:txBody>
      </p:sp>
      <p:sp>
        <p:nvSpPr>
          <p:cNvPr id="35" name="Arrow: Right 34">
            <a:extLst>
              <a:ext uri="{FF2B5EF4-FFF2-40B4-BE49-F238E27FC236}">
                <a16:creationId xmlns:a16="http://schemas.microsoft.com/office/drawing/2014/main" id="{393411AA-5B0D-472B-913B-53E33E6FFC18}"/>
              </a:ext>
            </a:extLst>
          </p:cNvPr>
          <p:cNvSpPr/>
          <p:nvPr/>
        </p:nvSpPr>
        <p:spPr>
          <a:xfrm>
            <a:off x="172350" y="2540381"/>
            <a:ext cx="1866428" cy="93463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Lines 4-5</a:t>
            </a:r>
            <a:endParaRPr lang="en-US" sz="2000" b="1" dirty="0"/>
          </a:p>
        </p:txBody>
      </p:sp>
      <p:sp>
        <p:nvSpPr>
          <p:cNvPr id="36" name="Rectangle 35">
            <a:extLst>
              <a:ext uri="{FF2B5EF4-FFF2-40B4-BE49-F238E27FC236}">
                <a16:creationId xmlns:a16="http://schemas.microsoft.com/office/drawing/2014/main" id="{F099EA85-E2C1-47F6-B421-19C8F053B2FF}"/>
              </a:ext>
            </a:extLst>
          </p:cNvPr>
          <p:cNvSpPr/>
          <p:nvPr/>
        </p:nvSpPr>
        <p:spPr>
          <a:xfrm>
            <a:off x="2083465" y="3579069"/>
            <a:ext cx="5638323" cy="804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aphicFrame>
        <p:nvGraphicFramePr>
          <p:cNvPr id="38" name="Table 37">
            <a:extLst>
              <a:ext uri="{FF2B5EF4-FFF2-40B4-BE49-F238E27FC236}">
                <a16:creationId xmlns:a16="http://schemas.microsoft.com/office/drawing/2014/main" id="{74888D44-9329-48ED-922B-651BA3C2A8CA}"/>
              </a:ext>
            </a:extLst>
          </p:cNvPr>
          <p:cNvGraphicFramePr>
            <a:graphicFrameLocks noGrp="1"/>
          </p:cNvGraphicFramePr>
          <p:nvPr>
            <p:extLst>
              <p:ext uri="{D42A27DB-BD31-4B8C-83A1-F6EECF244321}">
                <p14:modId xmlns:p14="http://schemas.microsoft.com/office/powerpoint/2010/main" val="3965340101"/>
              </p:ext>
            </p:extLst>
          </p:nvPr>
        </p:nvGraphicFramePr>
        <p:xfrm>
          <a:off x="5157659" y="3606005"/>
          <a:ext cx="2388470" cy="609600"/>
        </p:xfrm>
        <a:graphic>
          <a:graphicData uri="http://schemas.openxmlformats.org/drawingml/2006/table">
            <a:tbl>
              <a:tblPr firstRow="1" bandRow="1">
                <a:tableStyleId>{D27102A9-8310-4765-A935-A1911B00CA55}</a:tableStyleId>
              </a:tblPr>
              <a:tblGrid>
                <a:gridCol w="241618">
                  <a:extLst>
                    <a:ext uri="{9D8B030D-6E8A-4147-A177-3AD203B41FA5}">
                      <a16:colId xmlns:a16="http://schemas.microsoft.com/office/drawing/2014/main" val="2148718197"/>
                    </a:ext>
                  </a:extLst>
                </a:gridCol>
                <a:gridCol w="543339">
                  <a:extLst>
                    <a:ext uri="{9D8B030D-6E8A-4147-A177-3AD203B41FA5}">
                      <a16:colId xmlns:a16="http://schemas.microsoft.com/office/drawing/2014/main" val="1211724100"/>
                    </a:ext>
                  </a:extLst>
                </a:gridCol>
                <a:gridCol w="291547">
                  <a:extLst>
                    <a:ext uri="{9D8B030D-6E8A-4147-A177-3AD203B41FA5}">
                      <a16:colId xmlns:a16="http://schemas.microsoft.com/office/drawing/2014/main" val="2085148958"/>
                    </a:ext>
                  </a:extLst>
                </a:gridCol>
                <a:gridCol w="278296">
                  <a:extLst>
                    <a:ext uri="{9D8B030D-6E8A-4147-A177-3AD203B41FA5}">
                      <a16:colId xmlns:a16="http://schemas.microsoft.com/office/drawing/2014/main" val="410415200"/>
                    </a:ext>
                  </a:extLst>
                </a:gridCol>
                <a:gridCol w="238539">
                  <a:extLst>
                    <a:ext uri="{9D8B030D-6E8A-4147-A177-3AD203B41FA5}">
                      <a16:colId xmlns:a16="http://schemas.microsoft.com/office/drawing/2014/main" val="1812145706"/>
                    </a:ext>
                  </a:extLst>
                </a:gridCol>
                <a:gridCol w="265044">
                  <a:extLst>
                    <a:ext uri="{9D8B030D-6E8A-4147-A177-3AD203B41FA5}">
                      <a16:colId xmlns:a16="http://schemas.microsoft.com/office/drawing/2014/main" val="2894819703"/>
                    </a:ext>
                  </a:extLst>
                </a:gridCol>
                <a:gridCol w="251791">
                  <a:extLst>
                    <a:ext uri="{9D8B030D-6E8A-4147-A177-3AD203B41FA5}">
                      <a16:colId xmlns:a16="http://schemas.microsoft.com/office/drawing/2014/main" val="3036716839"/>
                    </a:ext>
                  </a:extLst>
                </a:gridCol>
                <a:gridCol w="278296">
                  <a:extLst>
                    <a:ext uri="{9D8B030D-6E8A-4147-A177-3AD203B41FA5}">
                      <a16:colId xmlns:a16="http://schemas.microsoft.com/office/drawing/2014/main" val="2847451449"/>
                    </a:ext>
                  </a:extLst>
                </a:gridCol>
              </a:tblGrid>
              <a:tr h="302405">
                <a:tc rowSpan="2">
                  <a:txBody>
                    <a:bodyPr/>
                    <a:lstStyle/>
                    <a:p>
                      <a:r>
                        <a:rPr lang="en-US" sz="1400" dirty="0"/>
                        <a:t>C</a:t>
                      </a:r>
                    </a:p>
                  </a:txBody>
                  <a:tcPr>
                    <a:lnB w="12700" cap="flat" cmpd="sng" algn="ctr">
                      <a:solidFill>
                        <a:schemeClr val="tx1"/>
                      </a:solidFill>
                      <a:prstDash val="solid"/>
                      <a:round/>
                      <a:headEnd type="none" w="med" len="med"/>
                      <a:tailEnd type="none" w="med" len="med"/>
                    </a:lnB>
                  </a:tcPr>
                </a:tc>
                <a:tc>
                  <a:txBody>
                    <a:bodyPr/>
                    <a:lstStyle/>
                    <a:p>
                      <a:r>
                        <a:rPr lang="en-US" sz="1400" dirty="0" err="1"/>
                        <a:t>Idx</a:t>
                      </a:r>
                      <a:endParaRPr lang="en-US" sz="1400" dirty="0"/>
                    </a:p>
                  </a:txBody>
                  <a:tcPr>
                    <a:lnB w="12700" cap="flat" cmpd="sng" algn="ctr">
                      <a:solidFill>
                        <a:schemeClr val="tx1"/>
                      </a:solidFill>
                      <a:prstDash val="solid"/>
                      <a:round/>
                      <a:headEnd type="none" w="med" len="med"/>
                      <a:tailEnd type="none" w="med" len="med"/>
                    </a:lnB>
                  </a:tcPr>
                </a:tc>
                <a:tc>
                  <a:txBody>
                    <a:bodyPr/>
                    <a:lstStyle/>
                    <a:p>
                      <a:r>
                        <a:rPr lang="en-US" sz="1400" dirty="0"/>
                        <a:t>0</a:t>
                      </a:r>
                    </a:p>
                  </a:txBody>
                  <a:tcPr>
                    <a:lnB w="12700" cap="flat" cmpd="sng" algn="ctr">
                      <a:solidFill>
                        <a:schemeClr val="tx1"/>
                      </a:solidFill>
                      <a:prstDash val="solid"/>
                      <a:round/>
                      <a:headEnd type="none" w="med" len="med"/>
                      <a:tailEnd type="none" w="med" len="med"/>
                    </a:lnB>
                  </a:tcPr>
                </a:tc>
                <a:tc>
                  <a:txBody>
                    <a:bodyPr/>
                    <a:lstStyle/>
                    <a:p>
                      <a:r>
                        <a:rPr lang="en-US" sz="1400" dirty="0"/>
                        <a:t>1</a:t>
                      </a:r>
                    </a:p>
                  </a:txBody>
                  <a:tcPr>
                    <a:lnB w="12700" cap="flat" cmpd="sng" algn="ctr">
                      <a:solidFill>
                        <a:schemeClr val="tx1"/>
                      </a:solidFill>
                      <a:prstDash val="solid"/>
                      <a:round/>
                      <a:headEnd type="none" w="med" len="med"/>
                      <a:tailEnd type="none" w="med" len="med"/>
                    </a:lnB>
                  </a:tcPr>
                </a:tc>
                <a:tc>
                  <a:txBody>
                    <a:bodyPr/>
                    <a:lstStyle/>
                    <a:p>
                      <a:r>
                        <a:rPr lang="en-US" sz="1400" dirty="0"/>
                        <a:t>2</a:t>
                      </a:r>
                    </a:p>
                  </a:txBody>
                  <a:tcPr>
                    <a:lnB w="12700" cap="flat" cmpd="sng" algn="ctr">
                      <a:solidFill>
                        <a:schemeClr val="tx1"/>
                      </a:solidFill>
                      <a:prstDash val="solid"/>
                      <a:round/>
                      <a:headEnd type="none" w="med" len="med"/>
                      <a:tailEnd type="none" w="med" len="med"/>
                    </a:lnB>
                  </a:tcPr>
                </a:tc>
                <a:tc>
                  <a:txBody>
                    <a:bodyPr/>
                    <a:lstStyle/>
                    <a:p>
                      <a:r>
                        <a:rPr lang="en-US" sz="1400" dirty="0"/>
                        <a:t>3</a:t>
                      </a:r>
                    </a:p>
                  </a:txBody>
                  <a:tcPr>
                    <a:lnB w="12700" cap="flat" cmpd="sng" algn="ctr">
                      <a:solidFill>
                        <a:schemeClr val="tx1"/>
                      </a:solidFill>
                      <a:prstDash val="solid"/>
                      <a:round/>
                      <a:headEnd type="none" w="med" len="med"/>
                      <a:tailEnd type="none" w="med" len="med"/>
                    </a:lnB>
                  </a:tcPr>
                </a:tc>
                <a:tc>
                  <a:txBody>
                    <a:bodyPr/>
                    <a:lstStyle/>
                    <a:p>
                      <a:r>
                        <a:rPr lang="en-US" sz="1400" dirty="0"/>
                        <a:t>4</a:t>
                      </a:r>
                    </a:p>
                  </a:txBody>
                  <a:tcPr>
                    <a:lnB w="12700" cap="flat" cmpd="sng" algn="ctr">
                      <a:solidFill>
                        <a:schemeClr val="tx1"/>
                      </a:solidFill>
                      <a:prstDash val="solid"/>
                      <a:round/>
                      <a:headEnd type="none" w="med" len="med"/>
                      <a:tailEnd type="none" w="med" len="med"/>
                    </a:lnB>
                  </a:tcPr>
                </a:tc>
                <a:tc>
                  <a:txBody>
                    <a:bodyPr/>
                    <a:lstStyle/>
                    <a:p>
                      <a:r>
                        <a:rPr lang="en-US" sz="1400" dirty="0"/>
                        <a:t>5</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6665252"/>
                  </a:ext>
                </a:extLst>
              </a:tr>
              <a:tr h="302405">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Val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9118474"/>
                  </a:ext>
                </a:extLst>
              </a:tr>
            </a:tbl>
          </a:graphicData>
        </a:graphic>
      </p:graphicFrame>
      <p:sp>
        <p:nvSpPr>
          <p:cNvPr id="39" name="Arrow: Right 38">
            <a:extLst>
              <a:ext uri="{FF2B5EF4-FFF2-40B4-BE49-F238E27FC236}">
                <a16:creationId xmlns:a16="http://schemas.microsoft.com/office/drawing/2014/main" id="{25D316A8-B66F-4E71-BA9D-2FB6E8FB4A2E}"/>
              </a:ext>
            </a:extLst>
          </p:cNvPr>
          <p:cNvSpPr/>
          <p:nvPr/>
        </p:nvSpPr>
        <p:spPr>
          <a:xfrm>
            <a:off x="172350" y="3511872"/>
            <a:ext cx="1866428" cy="93463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Lines 6-7</a:t>
            </a:r>
            <a:endParaRPr lang="en-US" sz="2000" b="1" dirty="0"/>
          </a:p>
        </p:txBody>
      </p:sp>
      <p:sp>
        <p:nvSpPr>
          <p:cNvPr id="30" name="Rectangle 29">
            <a:extLst>
              <a:ext uri="{FF2B5EF4-FFF2-40B4-BE49-F238E27FC236}">
                <a16:creationId xmlns:a16="http://schemas.microsoft.com/office/drawing/2014/main" id="{B7A6AB71-5721-4356-8913-5610B9CC8C1B}"/>
              </a:ext>
            </a:extLst>
          </p:cNvPr>
          <p:cNvSpPr/>
          <p:nvPr/>
        </p:nvSpPr>
        <p:spPr>
          <a:xfrm>
            <a:off x="2083464" y="5756176"/>
            <a:ext cx="5638323" cy="804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69F07D4-4B1B-494E-BD12-67E1228FF738}"/>
              </a:ext>
            </a:extLst>
          </p:cNvPr>
          <p:cNvSpPr/>
          <p:nvPr/>
        </p:nvSpPr>
        <p:spPr>
          <a:xfrm>
            <a:off x="2083465" y="4825432"/>
            <a:ext cx="5638323" cy="804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aphicFrame>
        <p:nvGraphicFramePr>
          <p:cNvPr id="15" name="Table 14">
            <a:extLst>
              <a:ext uri="{FF2B5EF4-FFF2-40B4-BE49-F238E27FC236}">
                <a16:creationId xmlns:a16="http://schemas.microsoft.com/office/drawing/2014/main" id="{C4863D38-D25A-4640-9467-8989CE4361DB}"/>
              </a:ext>
            </a:extLst>
          </p:cNvPr>
          <p:cNvGraphicFramePr>
            <a:graphicFrameLocks noGrp="1"/>
          </p:cNvGraphicFramePr>
          <p:nvPr>
            <p:extLst>
              <p:ext uri="{D42A27DB-BD31-4B8C-83A1-F6EECF244321}">
                <p14:modId xmlns:p14="http://schemas.microsoft.com/office/powerpoint/2010/main" val="4055844463"/>
              </p:ext>
            </p:extLst>
          </p:nvPr>
        </p:nvGraphicFramePr>
        <p:xfrm>
          <a:off x="2128150" y="4955656"/>
          <a:ext cx="2892052" cy="609600"/>
        </p:xfrm>
        <a:graphic>
          <a:graphicData uri="http://schemas.openxmlformats.org/drawingml/2006/table">
            <a:tbl>
              <a:tblPr firstRow="1" bandRow="1">
                <a:tableStyleId>{D27102A9-8310-4765-A935-A1911B00CA55}</a:tableStyleId>
              </a:tblPr>
              <a:tblGrid>
                <a:gridCol w="241618">
                  <a:extLst>
                    <a:ext uri="{9D8B030D-6E8A-4147-A177-3AD203B41FA5}">
                      <a16:colId xmlns:a16="http://schemas.microsoft.com/office/drawing/2014/main" val="2148718197"/>
                    </a:ext>
                  </a:extLst>
                </a:gridCol>
                <a:gridCol w="543339">
                  <a:extLst>
                    <a:ext uri="{9D8B030D-6E8A-4147-A177-3AD203B41FA5}">
                      <a16:colId xmlns:a16="http://schemas.microsoft.com/office/drawing/2014/main" val="1211724100"/>
                    </a:ext>
                  </a:extLst>
                </a:gridCol>
                <a:gridCol w="291547">
                  <a:extLst>
                    <a:ext uri="{9D8B030D-6E8A-4147-A177-3AD203B41FA5}">
                      <a16:colId xmlns:a16="http://schemas.microsoft.com/office/drawing/2014/main" val="2085148958"/>
                    </a:ext>
                  </a:extLst>
                </a:gridCol>
                <a:gridCol w="278296">
                  <a:extLst>
                    <a:ext uri="{9D8B030D-6E8A-4147-A177-3AD203B41FA5}">
                      <a16:colId xmlns:a16="http://schemas.microsoft.com/office/drawing/2014/main" val="410415200"/>
                    </a:ext>
                  </a:extLst>
                </a:gridCol>
                <a:gridCol w="238539">
                  <a:extLst>
                    <a:ext uri="{9D8B030D-6E8A-4147-A177-3AD203B41FA5}">
                      <a16:colId xmlns:a16="http://schemas.microsoft.com/office/drawing/2014/main" val="1812145706"/>
                    </a:ext>
                  </a:extLst>
                </a:gridCol>
                <a:gridCol w="265044">
                  <a:extLst>
                    <a:ext uri="{9D8B030D-6E8A-4147-A177-3AD203B41FA5}">
                      <a16:colId xmlns:a16="http://schemas.microsoft.com/office/drawing/2014/main" val="2894819703"/>
                    </a:ext>
                  </a:extLst>
                </a:gridCol>
                <a:gridCol w="251791">
                  <a:extLst>
                    <a:ext uri="{9D8B030D-6E8A-4147-A177-3AD203B41FA5}">
                      <a16:colId xmlns:a16="http://schemas.microsoft.com/office/drawing/2014/main" val="3036716839"/>
                    </a:ext>
                  </a:extLst>
                </a:gridCol>
                <a:gridCol w="278296">
                  <a:extLst>
                    <a:ext uri="{9D8B030D-6E8A-4147-A177-3AD203B41FA5}">
                      <a16:colId xmlns:a16="http://schemas.microsoft.com/office/drawing/2014/main" val="2847451449"/>
                    </a:ext>
                  </a:extLst>
                </a:gridCol>
                <a:gridCol w="238539">
                  <a:extLst>
                    <a:ext uri="{9D8B030D-6E8A-4147-A177-3AD203B41FA5}">
                      <a16:colId xmlns:a16="http://schemas.microsoft.com/office/drawing/2014/main" val="1252225313"/>
                    </a:ext>
                  </a:extLst>
                </a:gridCol>
                <a:gridCol w="265043">
                  <a:extLst>
                    <a:ext uri="{9D8B030D-6E8A-4147-A177-3AD203B41FA5}">
                      <a16:colId xmlns:a16="http://schemas.microsoft.com/office/drawing/2014/main" val="2112365963"/>
                    </a:ext>
                  </a:extLst>
                </a:gridCol>
              </a:tblGrid>
              <a:tr h="302405">
                <a:tc rowSpan="2">
                  <a:txBody>
                    <a:bodyPr/>
                    <a:lstStyle/>
                    <a:p>
                      <a:r>
                        <a:rPr lang="en-US" sz="1400" dirty="0"/>
                        <a:t>B</a:t>
                      </a:r>
                    </a:p>
                    <a:p>
                      <a:r>
                        <a:rPr lang="en-US" sz="1400" dirty="0"/>
                        <a:t>1</a:t>
                      </a:r>
                    </a:p>
                  </a:txBody>
                  <a:tcPr>
                    <a:lnB w="12700" cap="flat" cmpd="sng" algn="ctr">
                      <a:solidFill>
                        <a:schemeClr val="tx1"/>
                      </a:solidFill>
                      <a:prstDash val="solid"/>
                      <a:round/>
                      <a:headEnd type="none" w="med" len="med"/>
                      <a:tailEnd type="none" w="med" len="med"/>
                    </a:lnB>
                  </a:tcPr>
                </a:tc>
                <a:tc>
                  <a:txBody>
                    <a:bodyPr/>
                    <a:lstStyle/>
                    <a:p>
                      <a:r>
                        <a:rPr lang="en-US" sz="1400" dirty="0" err="1"/>
                        <a:t>Idx</a:t>
                      </a:r>
                      <a:endParaRPr lang="en-US" sz="1400" dirty="0"/>
                    </a:p>
                  </a:txBody>
                  <a:tcPr>
                    <a:lnB w="12700" cap="flat" cmpd="sng" algn="ctr">
                      <a:solidFill>
                        <a:schemeClr val="tx1"/>
                      </a:solidFill>
                      <a:prstDash val="solid"/>
                      <a:round/>
                      <a:headEnd type="none" w="med" len="med"/>
                      <a:tailEnd type="none" w="med" len="med"/>
                    </a:lnB>
                  </a:tcPr>
                </a:tc>
                <a:tc>
                  <a:txBody>
                    <a:bodyPr/>
                    <a:lstStyle/>
                    <a:p>
                      <a:r>
                        <a:rPr lang="en-US" sz="1400" dirty="0"/>
                        <a:t>0</a:t>
                      </a:r>
                    </a:p>
                  </a:txBody>
                  <a:tcPr>
                    <a:lnB w="12700" cap="flat" cmpd="sng" algn="ctr">
                      <a:solidFill>
                        <a:schemeClr val="tx1"/>
                      </a:solidFill>
                      <a:prstDash val="solid"/>
                      <a:round/>
                      <a:headEnd type="none" w="med" len="med"/>
                      <a:tailEnd type="none" w="med" len="med"/>
                    </a:lnB>
                  </a:tcPr>
                </a:tc>
                <a:tc>
                  <a:txBody>
                    <a:bodyPr/>
                    <a:lstStyle/>
                    <a:p>
                      <a:r>
                        <a:rPr lang="en-US" sz="1400" dirty="0"/>
                        <a:t>1</a:t>
                      </a:r>
                    </a:p>
                  </a:txBody>
                  <a:tcPr>
                    <a:lnB w="12700" cap="flat" cmpd="sng" algn="ctr">
                      <a:solidFill>
                        <a:schemeClr val="tx1"/>
                      </a:solidFill>
                      <a:prstDash val="solid"/>
                      <a:round/>
                      <a:headEnd type="none" w="med" len="med"/>
                      <a:tailEnd type="none" w="med" len="med"/>
                    </a:lnB>
                  </a:tcPr>
                </a:tc>
                <a:tc>
                  <a:txBody>
                    <a:bodyPr/>
                    <a:lstStyle/>
                    <a:p>
                      <a:r>
                        <a:rPr lang="en-US" sz="1400" dirty="0"/>
                        <a:t>2</a:t>
                      </a:r>
                    </a:p>
                  </a:txBody>
                  <a:tcPr>
                    <a:lnB w="12700" cap="flat" cmpd="sng" algn="ctr">
                      <a:solidFill>
                        <a:schemeClr val="tx1"/>
                      </a:solidFill>
                      <a:prstDash val="solid"/>
                      <a:round/>
                      <a:headEnd type="none" w="med" len="med"/>
                      <a:tailEnd type="none" w="med" len="med"/>
                    </a:lnB>
                  </a:tcPr>
                </a:tc>
                <a:tc>
                  <a:txBody>
                    <a:bodyPr/>
                    <a:lstStyle/>
                    <a:p>
                      <a:r>
                        <a:rPr lang="en-US" sz="1400" dirty="0"/>
                        <a:t>3</a:t>
                      </a:r>
                    </a:p>
                  </a:txBody>
                  <a:tcPr>
                    <a:lnB w="12700" cap="flat" cmpd="sng" algn="ctr">
                      <a:solidFill>
                        <a:schemeClr val="tx1"/>
                      </a:solidFill>
                      <a:prstDash val="solid"/>
                      <a:round/>
                      <a:headEnd type="none" w="med" len="med"/>
                      <a:tailEnd type="none" w="med" len="med"/>
                    </a:lnB>
                  </a:tcPr>
                </a:tc>
                <a:tc>
                  <a:txBody>
                    <a:bodyPr/>
                    <a:lstStyle/>
                    <a:p>
                      <a:r>
                        <a:rPr lang="en-US" sz="1400" dirty="0"/>
                        <a:t>4</a:t>
                      </a:r>
                    </a:p>
                  </a:txBody>
                  <a:tcPr>
                    <a:lnB w="12700" cap="flat" cmpd="sng" algn="ctr">
                      <a:solidFill>
                        <a:schemeClr val="tx1"/>
                      </a:solidFill>
                      <a:prstDash val="solid"/>
                      <a:round/>
                      <a:headEnd type="none" w="med" len="med"/>
                      <a:tailEnd type="none" w="med" len="med"/>
                    </a:lnB>
                  </a:tcPr>
                </a:tc>
                <a:tc>
                  <a:txBody>
                    <a:bodyPr/>
                    <a:lstStyle/>
                    <a:p>
                      <a:r>
                        <a:rPr lang="en-US" sz="1400" dirty="0"/>
                        <a:t>5</a:t>
                      </a:r>
                    </a:p>
                  </a:txBody>
                  <a:tcPr>
                    <a:lnB w="12700" cap="flat" cmpd="sng" algn="ctr">
                      <a:solidFill>
                        <a:schemeClr val="tx1"/>
                      </a:solidFill>
                      <a:prstDash val="solid"/>
                      <a:round/>
                      <a:headEnd type="none" w="med" len="med"/>
                      <a:tailEnd type="none" w="med" len="med"/>
                    </a:lnB>
                  </a:tcPr>
                </a:tc>
                <a:tc>
                  <a:txBody>
                    <a:bodyPr/>
                    <a:lstStyle/>
                    <a:p>
                      <a:r>
                        <a:rPr lang="en-US" sz="1400" dirty="0"/>
                        <a:t>6</a:t>
                      </a:r>
                    </a:p>
                  </a:txBody>
                  <a:tcPr>
                    <a:lnB w="12700" cap="flat" cmpd="sng" algn="ctr">
                      <a:solidFill>
                        <a:schemeClr val="tx1"/>
                      </a:solidFill>
                      <a:prstDash val="solid"/>
                      <a:round/>
                      <a:headEnd type="none" w="med" len="med"/>
                      <a:tailEnd type="none" w="med" len="med"/>
                    </a:lnB>
                  </a:tcPr>
                </a:tc>
                <a:tc>
                  <a:txBody>
                    <a:bodyPr/>
                    <a:lstStyle/>
                    <a:p>
                      <a:r>
                        <a:rPr lang="en-US" sz="1400" dirty="0"/>
                        <a:t>7</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6665252"/>
                  </a:ext>
                </a:extLst>
              </a:tr>
              <a:tr h="302405">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Val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9118474"/>
                  </a:ext>
                </a:extLst>
              </a:tr>
            </a:tbl>
          </a:graphicData>
        </a:graphic>
      </p:graphicFrame>
      <p:graphicFrame>
        <p:nvGraphicFramePr>
          <p:cNvPr id="16" name="Table 15">
            <a:extLst>
              <a:ext uri="{FF2B5EF4-FFF2-40B4-BE49-F238E27FC236}">
                <a16:creationId xmlns:a16="http://schemas.microsoft.com/office/drawing/2014/main" id="{D69076E7-6A99-45A0-8304-772C60AD109E}"/>
              </a:ext>
            </a:extLst>
          </p:cNvPr>
          <p:cNvGraphicFramePr>
            <a:graphicFrameLocks noGrp="1"/>
          </p:cNvGraphicFramePr>
          <p:nvPr>
            <p:extLst>
              <p:ext uri="{D42A27DB-BD31-4B8C-83A1-F6EECF244321}">
                <p14:modId xmlns:p14="http://schemas.microsoft.com/office/powerpoint/2010/main" val="4077810227"/>
              </p:ext>
            </p:extLst>
          </p:nvPr>
        </p:nvGraphicFramePr>
        <p:xfrm>
          <a:off x="5175673" y="4963985"/>
          <a:ext cx="2388470" cy="609600"/>
        </p:xfrm>
        <a:graphic>
          <a:graphicData uri="http://schemas.openxmlformats.org/drawingml/2006/table">
            <a:tbl>
              <a:tblPr firstRow="1" bandRow="1">
                <a:tableStyleId>{D27102A9-8310-4765-A935-A1911B00CA55}</a:tableStyleId>
              </a:tblPr>
              <a:tblGrid>
                <a:gridCol w="241618">
                  <a:extLst>
                    <a:ext uri="{9D8B030D-6E8A-4147-A177-3AD203B41FA5}">
                      <a16:colId xmlns:a16="http://schemas.microsoft.com/office/drawing/2014/main" val="2148718197"/>
                    </a:ext>
                  </a:extLst>
                </a:gridCol>
                <a:gridCol w="543339">
                  <a:extLst>
                    <a:ext uri="{9D8B030D-6E8A-4147-A177-3AD203B41FA5}">
                      <a16:colId xmlns:a16="http://schemas.microsoft.com/office/drawing/2014/main" val="1211724100"/>
                    </a:ext>
                  </a:extLst>
                </a:gridCol>
                <a:gridCol w="291547">
                  <a:extLst>
                    <a:ext uri="{9D8B030D-6E8A-4147-A177-3AD203B41FA5}">
                      <a16:colId xmlns:a16="http://schemas.microsoft.com/office/drawing/2014/main" val="2085148958"/>
                    </a:ext>
                  </a:extLst>
                </a:gridCol>
                <a:gridCol w="278296">
                  <a:extLst>
                    <a:ext uri="{9D8B030D-6E8A-4147-A177-3AD203B41FA5}">
                      <a16:colId xmlns:a16="http://schemas.microsoft.com/office/drawing/2014/main" val="410415200"/>
                    </a:ext>
                  </a:extLst>
                </a:gridCol>
                <a:gridCol w="238539">
                  <a:extLst>
                    <a:ext uri="{9D8B030D-6E8A-4147-A177-3AD203B41FA5}">
                      <a16:colId xmlns:a16="http://schemas.microsoft.com/office/drawing/2014/main" val="1812145706"/>
                    </a:ext>
                  </a:extLst>
                </a:gridCol>
                <a:gridCol w="265044">
                  <a:extLst>
                    <a:ext uri="{9D8B030D-6E8A-4147-A177-3AD203B41FA5}">
                      <a16:colId xmlns:a16="http://schemas.microsoft.com/office/drawing/2014/main" val="2894819703"/>
                    </a:ext>
                  </a:extLst>
                </a:gridCol>
                <a:gridCol w="251791">
                  <a:extLst>
                    <a:ext uri="{9D8B030D-6E8A-4147-A177-3AD203B41FA5}">
                      <a16:colId xmlns:a16="http://schemas.microsoft.com/office/drawing/2014/main" val="3036716839"/>
                    </a:ext>
                  </a:extLst>
                </a:gridCol>
                <a:gridCol w="278296">
                  <a:extLst>
                    <a:ext uri="{9D8B030D-6E8A-4147-A177-3AD203B41FA5}">
                      <a16:colId xmlns:a16="http://schemas.microsoft.com/office/drawing/2014/main" val="2847451449"/>
                    </a:ext>
                  </a:extLst>
                </a:gridCol>
              </a:tblGrid>
              <a:tr h="302405">
                <a:tc rowSpan="2">
                  <a:txBody>
                    <a:bodyPr/>
                    <a:lstStyle/>
                    <a:p>
                      <a:r>
                        <a:rPr lang="en-US" sz="1400" dirty="0"/>
                        <a:t>C</a:t>
                      </a:r>
                    </a:p>
                  </a:txBody>
                  <a:tcPr>
                    <a:lnB w="12700" cap="flat" cmpd="sng" algn="ctr">
                      <a:solidFill>
                        <a:schemeClr val="tx1"/>
                      </a:solidFill>
                      <a:prstDash val="solid"/>
                      <a:round/>
                      <a:headEnd type="none" w="med" len="med"/>
                      <a:tailEnd type="none" w="med" len="med"/>
                    </a:lnB>
                  </a:tcPr>
                </a:tc>
                <a:tc>
                  <a:txBody>
                    <a:bodyPr/>
                    <a:lstStyle/>
                    <a:p>
                      <a:r>
                        <a:rPr lang="en-US" sz="1400" dirty="0" err="1"/>
                        <a:t>Idx</a:t>
                      </a:r>
                      <a:endParaRPr lang="en-US" sz="1400" dirty="0"/>
                    </a:p>
                  </a:txBody>
                  <a:tcPr>
                    <a:lnB w="12700" cap="flat" cmpd="sng" algn="ctr">
                      <a:solidFill>
                        <a:schemeClr val="tx1"/>
                      </a:solidFill>
                      <a:prstDash val="solid"/>
                      <a:round/>
                      <a:headEnd type="none" w="med" len="med"/>
                      <a:tailEnd type="none" w="med" len="med"/>
                    </a:lnB>
                  </a:tcPr>
                </a:tc>
                <a:tc>
                  <a:txBody>
                    <a:bodyPr/>
                    <a:lstStyle/>
                    <a:p>
                      <a:r>
                        <a:rPr lang="en-US" sz="1400" dirty="0"/>
                        <a:t>0</a:t>
                      </a:r>
                    </a:p>
                  </a:txBody>
                  <a:tcPr>
                    <a:lnB w="12700" cap="flat" cmpd="sng" algn="ctr">
                      <a:solidFill>
                        <a:schemeClr val="tx1"/>
                      </a:solidFill>
                      <a:prstDash val="solid"/>
                      <a:round/>
                      <a:headEnd type="none" w="med" len="med"/>
                      <a:tailEnd type="none" w="med" len="med"/>
                    </a:lnB>
                  </a:tcPr>
                </a:tc>
                <a:tc>
                  <a:txBody>
                    <a:bodyPr/>
                    <a:lstStyle/>
                    <a:p>
                      <a:r>
                        <a:rPr lang="en-US" sz="1400" dirty="0"/>
                        <a:t>1</a:t>
                      </a:r>
                    </a:p>
                  </a:txBody>
                  <a:tcPr>
                    <a:lnB w="12700" cap="flat" cmpd="sng" algn="ctr">
                      <a:solidFill>
                        <a:schemeClr val="tx1"/>
                      </a:solidFill>
                      <a:prstDash val="solid"/>
                      <a:round/>
                      <a:headEnd type="none" w="med" len="med"/>
                      <a:tailEnd type="none" w="med" len="med"/>
                    </a:lnB>
                  </a:tcPr>
                </a:tc>
                <a:tc>
                  <a:txBody>
                    <a:bodyPr/>
                    <a:lstStyle/>
                    <a:p>
                      <a:r>
                        <a:rPr lang="en-US" sz="1400" dirty="0"/>
                        <a:t>2</a:t>
                      </a:r>
                    </a:p>
                  </a:txBody>
                  <a:tcPr>
                    <a:lnB w="12700" cap="flat" cmpd="sng" algn="ctr">
                      <a:solidFill>
                        <a:schemeClr val="tx1"/>
                      </a:solidFill>
                      <a:prstDash val="solid"/>
                      <a:round/>
                      <a:headEnd type="none" w="med" len="med"/>
                      <a:tailEnd type="none" w="med" len="med"/>
                    </a:lnB>
                  </a:tcPr>
                </a:tc>
                <a:tc>
                  <a:txBody>
                    <a:bodyPr/>
                    <a:lstStyle/>
                    <a:p>
                      <a:r>
                        <a:rPr lang="en-US" sz="1400" dirty="0"/>
                        <a:t>3</a:t>
                      </a:r>
                    </a:p>
                  </a:txBody>
                  <a:tcPr>
                    <a:lnB w="12700" cap="flat" cmpd="sng" algn="ctr">
                      <a:solidFill>
                        <a:schemeClr val="tx1"/>
                      </a:solidFill>
                      <a:prstDash val="solid"/>
                      <a:round/>
                      <a:headEnd type="none" w="med" len="med"/>
                      <a:tailEnd type="none" w="med" len="med"/>
                    </a:lnB>
                  </a:tcPr>
                </a:tc>
                <a:tc>
                  <a:txBody>
                    <a:bodyPr/>
                    <a:lstStyle/>
                    <a:p>
                      <a:r>
                        <a:rPr lang="en-US" sz="1400" dirty="0"/>
                        <a:t>4</a:t>
                      </a:r>
                    </a:p>
                  </a:txBody>
                  <a:tcPr>
                    <a:lnB w="12700" cap="flat" cmpd="sng" algn="ctr">
                      <a:solidFill>
                        <a:schemeClr val="tx1"/>
                      </a:solidFill>
                      <a:prstDash val="solid"/>
                      <a:round/>
                      <a:headEnd type="none" w="med" len="med"/>
                      <a:tailEnd type="none" w="med" len="med"/>
                    </a:lnB>
                  </a:tcPr>
                </a:tc>
                <a:tc>
                  <a:txBody>
                    <a:bodyPr/>
                    <a:lstStyle/>
                    <a:p>
                      <a:r>
                        <a:rPr lang="en-US" sz="1400" dirty="0"/>
                        <a:t>5</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6665252"/>
                  </a:ext>
                </a:extLst>
              </a:tr>
              <a:tr h="302405">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Val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9118474"/>
                  </a:ext>
                </a:extLst>
              </a:tr>
            </a:tbl>
          </a:graphicData>
        </a:graphic>
      </p:graphicFrame>
      <p:graphicFrame>
        <p:nvGraphicFramePr>
          <p:cNvPr id="17" name="Table 16">
            <a:extLst>
              <a:ext uri="{FF2B5EF4-FFF2-40B4-BE49-F238E27FC236}">
                <a16:creationId xmlns:a16="http://schemas.microsoft.com/office/drawing/2014/main" id="{747841A3-F032-4013-B883-D382D0E8095F}"/>
              </a:ext>
            </a:extLst>
          </p:cNvPr>
          <p:cNvGraphicFramePr>
            <a:graphicFrameLocks noGrp="1"/>
          </p:cNvGraphicFramePr>
          <p:nvPr>
            <p:extLst>
              <p:ext uri="{D42A27DB-BD31-4B8C-83A1-F6EECF244321}">
                <p14:modId xmlns:p14="http://schemas.microsoft.com/office/powerpoint/2010/main" val="1269048777"/>
              </p:ext>
            </p:extLst>
          </p:nvPr>
        </p:nvGraphicFramePr>
        <p:xfrm>
          <a:off x="2128150" y="5889640"/>
          <a:ext cx="2892052" cy="609600"/>
        </p:xfrm>
        <a:graphic>
          <a:graphicData uri="http://schemas.openxmlformats.org/drawingml/2006/table">
            <a:tbl>
              <a:tblPr firstRow="1" bandRow="1">
                <a:tableStyleId>{D27102A9-8310-4765-A935-A1911B00CA55}</a:tableStyleId>
              </a:tblPr>
              <a:tblGrid>
                <a:gridCol w="241618">
                  <a:extLst>
                    <a:ext uri="{9D8B030D-6E8A-4147-A177-3AD203B41FA5}">
                      <a16:colId xmlns:a16="http://schemas.microsoft.com/office/drawing/2014/main" val="2148718197"/>
                    </a:ext>
                  </a:extLst>
                </a:gridCol>
                <a:gridCol w="543339">
                  <a:extLst>
                    <a:ext uri="{9D8B030D-6E8A-4147-A177-3AD203B41FA5}">
                      <a16:colId xmlns:a16="http://schemas.microsoft.com/office/drawing/2014/main" val="1211724100"/>
                    </a:ext>
                  </a:extLst>
                </a:gridCol>
                <a:gridCol w="291547">
                  <a:extLst>
                    <a:ext uri="{9D8B030D-6E8A-4147-A177-3AD203B41FA5}">
                      <a16:colId xmlns:a16="http://schemas.microsoft.com/office/drawing/2014/main" val="2085148958"/>
                    </a:ext>
                  </a:extLst>
                </a:gridCol>
                <a:gridCol w="278296">
                  <a:extLst>
                    <a:ext uri="{9D8B030D-6E8A-4147-A177-3AD203B41FA5}">
                      <a16:colId xmlns:a16="http://schemas.microsoft.com/office/drawing/2014/main" val="410415200"/>
                    </a:ext>
                  </a:extLst>
                </a:gridCol>
                <a:gridCol w="238539">
                  <a:extLst>
                    <a:ext uri="{9D8B030D-6E8A-4147-A177-3AD203B41FA5}">
                      <a16:colId xmlns:a16="http://schemas.microsoft.com/office/drawing/2014/main" val="1812145706"/>
                    </a:ext>
                  </a:extLst>
                </a:gridCol>
                <a:gridCol w="265044">
                  <a:extLst>
                    <a:ext uri="{9D8B030D-6E8A-4147-A177-3AD203B41FA5}">
                      <a16:colId xmlns:a16="http://schemas.microsoft.com/office/drawing/2014/main" val="2894819703"/>
                    </a:ext>
                  </a:extLst>
                </a:gridCol>
                <a:gridCol w="251791">
                  <a:extLst>
                    <a:ext uri="{9D8B030D-6E8A-4147-A177-3AD203B41FA5}">
                      <a16:colId xmlns:a16="http://schemas.microsoft.com/office/drawing/2014/main" val="3036716839"/>
                    </a:ext>
                  </a:extLst>
                </a:gridCol>
                <a:gridCol w="278296">
                  <a:extLst>
                    <a:ext uri="{9D8B030D-6E8A-4147-A177-3AD203B41FA5}">
                      <a16:colId xmlns:a16="http://schemas.microsoft.com/office/drawing/2014/main" val="2847451449"/>
                    </a:ext>
                  </a:extLst>
                </a:gridCol>
                <a:gridCol w="238539">
                  <a:extLst>
                    <a:ext uri="{9D8B030D-6E8A-4147-A177-3AD203B41FA5}">
                      <a16:colId xmlns:a16="http://schemas.microsoft.com/office/drawing/2014/main" val="1252225313"/>
                    </a:ext>
                  </a:extLst>
                </a:gridCol>
                <a:gridCol w="265043">
                  <a:extLst>
                    <a:ext uri="{9D8B030D-6E8A-4147-A177-3AD203B41FA5}">
                      <a16:colId xmlns:a16="http://schemas.microsoft.com/office/drawing/2014/main" val="2112365963"/>
                    </a:ext>
                  </a:extLst>
                </a:gridCol>
              </a:tblGrid>
              <a:tr h="302405">
                <a:tc rowSpan="2">
                  <a:txBody>
                    <a:bodyPr/>
                    <a:lstStyle/>
                    <a:p>
                      <a:r>
                        <a:rPr lang="en-US" sz="1400" dirty="0"/>
                        <a:t>B</a:t>
                      </a:r>
                    </a:p>
                    <a:p>
                      <a:r>
                        <a:rPr lang="en-US" sz="1400" dirty="0"/>
                        <a:t>2</a:t>
                      </a:r>
                    </a:p>
                  </a:txBody>
                  <a:tcPr>
                    <a:lnB w="12700" cap="flat" cmpd="sng" algn="ctr">
                      <a:solidFill>
                        <a:schemeClr val="tx1"/>
                      </a:solidFill>
                      <a:prstDash val="solid"/>
                      <a:round/>
                      <a:headEnd type="none" w="med" len="med"/>
                      <a:tailEnd type="none" w="med" len="med"/>
                    </a:lnB>
                  </a:tcPr>
                </a:tc>
                <a:tc>
                  <a:txBody>
                    <a:bodyPr/>
                    <a:lstStyle/>
                    <a:p>
                      <a:r>
                        <a:rPr lang="en-US" sz="1400" dirty="0" err="1"/>
                        <a:t>Idx</a:t>
                      </a:r>
                      <a:endParaRPr lang="en-US" sz="1400" dirty="0"/>
                    </a:p>
                  </a:txBody>
                  <a:tcPr>
                    <a:lnB w="12700" cap="flat" cmpd="sng" algn="ctr">
                      <a:solidFill>
                        <a:schemeClr val="tx1"/>
                      </a:solidFill>
                      <a:prstDash val="solid"/>
                      <a:round/>
                      <a:headEnd type="none" w="med" len="med"/>
                      <a:tailEnd type="none" w="med" len="med"/>
                    </a:lnB>
                  </a:tcPr>
                </a:tc>
                <a:tc>
                  <a:txBody>
                    <a:bodyPr/>
                    <a:lstStyle/>
                    <a:p>
                      <a:r>
                        <a:rPr lang="en-US" sz="1400" dirty="0"/>
                        <a:t>0</a:t>
                      </a:r>
                    </a:p>
                  </a:txBody>
                  <a:tcPr>
                    <a:lnB w="12700" cap="flat" cmpd="sng" algn="ctr">
                      <a:solidFill>
                        <a:schemeClr val="tx1"/>
                      </a:solidFill>
                      <a:prstDash val="solid"/>
                      <a:round/>
                      <a:headEnd type="none" w="med" len="med"/>
                      <a:tailEnd type="none" w="med" len="med"/>
                    </a:lnB>
                  </a:tcPr>
                </a:tc>
                <a:tc>
                  <a:txBody>
                    <a:bodyPr/>
                    <a:lstStyle/>
                    <a:p>
                      <a:r>
                        <a:rPr lang="en-US" sz="1400" dirty="0"/>
                        <a:t>1</a:t>
                      </a:r>
                    </a:p>
                  </a:txBody>
                  <a:tcPr>
                    <a:lnB w="12700" cap="flat" cmpd="sng" algn="ctr">
                      <a:solidFill>
                        <a:schemeClr val="tx1"/>
                      </a:solidFill>
                      <a:prstDash val="solid"/>
                      <a:round/>
                      <a:headEnd type="none" w="med" len="med"/>
                      <a:tailEnd type="none" w="med" len="med"/>
                    </a:lnB>
                  </a:tcPr>
                </a:tc>
                <a:tc>
                  <a:txBody>
                    <a:bodyPr/>
                    <a:lstStyle/>
                    <a:p>
                      <a:r>
                        <a:rPr lang="en-US" sz="1400" dirty="0"/>
                        <a:t>2</a:t>
                      </a:r>
                    </a:p>
                  </a:txBody>
                  <a:tcPr>
                    <a:lnB w="12700" cap="flat" cmpd="sng" algn="ctr">
                      <a:solidFill>
                        <a:schemeClr val="tx1"/>
                      </a:solidFill>
                      <a:prstDash val="solid"/>
                      <a:round/>
                      <a:headEnd type="none" w="med" len="med"/>
                      <a:tailEnd type="none" w="med" len="med"/>
                    </a:lnB>
                  </a:tcPr>
                </a:tc>
                <a:tc>
                  <a:txBody>
                    <a:bodyPr/>
                    <a:lstStyle/>
                    <a:p>
                      <a:r>
                        <a:rPr lang="en-US" sz="1400" dirty="0"/>
                        <a:t>3</a:t>
                      </a:r>
                    </a:p>
                  </a:txBody>
                  <a:tcPr>
                    <a:lnB w="12700" cap="flat" cmpd="sng" algn="ctr">
                      <a:solidFill>
                        <a:schemeClr val="tx1"/>
                      </a:solidFill>
                      <a:prstDash val="solid"/>
                      <a:round/>
                      <a:headEnd type="none" w="med" len="med"/>
                      <a:tailEnd type="none" w="med" len="med"/>
                    </a:lnB>
                  </a:tcPr>
                </a:tc>
                <a:tc>
                  <a:txBody>
                    <a:bodyPr/>
                    <a:lstStyle/>
                    <a:p>
                      <a:r>
                        <a:rPr lang="en-US" sz="1400" dirty="0"/>
                        <a:t>4</a:t>
                      </a:r>
                    </a:p>
                  </a:txBody>
                  <a:tcPr>
                    <a:lnB w="12700" cap="flat" cmpd="sng" algn="ctr">
                      <a:solidFill>
                        <a:schemeClr val="tx1"/>
                      </a:solidFill>
                      <a:prstDash val="solid"/>
                      <a:round/>
                      <a:headEnd type="none" w="med" len="med"/>
                      <a:tailEnd type="none" w="med" len="med"/>
                    </a:lnB>
                  </a:tcPr>
                </a:tc>
                <a:tc>
                  <a:txBody>
                    <a:bodyPr/>
                    <a:lstStyle/>
                    <a:p>
                      <a:r>
                        <a:rPr lang="en-US" sz="1400" dirty="0"/>
                        <a:t>5</a:t>
                      </a:r>
                    </a:p>
                  </a:txBody>
                  <a:tcPr>
                    <a:lnB w="12700" cap="flat" cmpd="sng" algn="ctr">
                      <a:solidFill>
                        <a:schemeClr val="tx1"/>
                      </a:solidFill>
                      <a:prstDash val="solid"/>
                      <a:round/>
                      <a:headEnd type="none" w="med" len="med"/>
                      <a:tailEnd type="none" w="med" len="med"/>
                    </a:lnB>
                  </a:tcPr>
                </a:tc>
                <a:tc>
                  <a:txBody>
                    <a:bodyPr/>
                    <a:lstStyle/>
                    <a:p>
                      <a:r>
                        <a:rPr lang="en-US" sz="1400" dirty="0"/>
                        <a:t>6</a:t>
                      </a:r>
                    </a:p>
                  </a:txBody>
                  <a:tcPr>
                    <a:lnB w="12700" cap="flat" cmpd="sng" algn="ctr">
                      <a:solidFill>
                        <a:schemeClr val="tx1"/>
                      </a:solidFill>
                      <a:prstDash val="solid"/>
                      <a:round/>
                      <a:headEnd type="none" w="med" len="med"/>
                      <a:tailEnd type="none" w="med" len="med"/>
                    </a:lnB>
                  </a:tcPr>
                </a:tc>
                <a:tc>
                  <a:txBody>
                    <a:bodyPr/>
                    <a:lstStyle/>
                    <a:p>
                      <a:r>
                        <a:rPr lang="en-US" sz="1400" dirty="0"/>
                        <a:t>7</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6665252"/>
                  </a:ext>
                </a:extLst>
              </a:tr>
              <a:tr h="302405">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Val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9118474"/>
                  </a:ext>
                </a:extLst>
              </a:tr>
            </a:tbl>
          </a:graphicData>
        </a:graphic>
      </p:graphicFrame>
      <p:graphicFrame>
        <p:nvGraphicFramePr>
          <p:cNvPr id="18" name="Table 17">
            <a:extLst>
              <a:ext uri="{FF2B5EF4-FFF2-40B4-BE49-F238E27FC236}">
                <a16:creationId xmlns:a16="http://schemas.microsoft.com/office/drawing/2014/main" id="{D14888A1-47C5-4E4F-A6F5-19FF0C9FEB54}"/>
              </a:ext>
            </a:extLst>
          </p:cNvPr>
          <p:cNvGraphicFramePr>
            <a:graphicFrameLocks noGrp="1"/>
          </p:cNvGraphicFramePr>
          <p:nvPr>
            <p:extLst>
              <p:ext uri="{D42A27DB-BD31-4B8C-83A1-F6EECF244321}">
                <p14:modId xmlns:p14="http://schemas.microsoft.com/office/powerpoint/2010/main" val="3623147596"/>
              </p:ext>
            </p:extLst>
          </p:nvPr>
        </p:nvGraphicFramePr>
        <p:xfrm>
          <a:off x="5175673" y="5897969"/>
          <a:ext cx="2388470" cy="609600"/>
        </p:xfrm>
        <a:graphic>
          <a:graphicData uri="http://schemas.openxmlformats.org/drawingml/2006/table">
            <a:tbl>
              <a:tblPr firstRow="1" bandRow="1">
                <a:tableStyleId>{D27102A9-8310-4765-A935-A1911B00CA55}</a:tableStyleId>
              </a:tblPr>
              <a:tblGrid>
                <a:gridCol w="241618">
                  <a:extLst>
                    <a:ext uri="{9D8B030D-6E8A-4147-A177-3AD203B41FA5}">
                      <a16:colId xmlns:a16="http://schemas.microsoft.com/office/drawing/2014/main" val="2148718197"/>
                    </a:ext>
                  </a:extLst>
                </a:gridCol>
                <a:gridCol w="543339">
                  <a:extLst>
                    <a:ext uri="{9D8B030D-6E8A-4147-A177-3AD203B41FA5}">
                      <a16:colId xmlns:a16="http://schemas.microsoft.com/office/drawing/2014/main" val="1211724100"/>
                    </a:ext>
                  </a:extLst>
                </a:gridCol>
                <a:gridCol w="291547">
                  <a:extLst>
                    <a:ext uri="{9D8B030D-6E8A-4147-A177-3AD203B41FA5}">
                      <a16:colId xmlns:a16="http://schemas.microsoft.com/office/drawing/2014/main" val="2085148958"/>
                    </a:ext>
                  </a:extLst>
                </a:gridCol>
                <a:gridCol w="278296">
                  <a:extLst>
                    <a:ext uri="{9D8B030D-6E8A-4147-A177-3AD203B41FA5}">
                      <a16:colId xmlns:a16="http://schemas.microsoft.com/office/drawing/2014/main" val="410415200"/>
                    </a:ext>
                  </a:extLst>
                </a:gridCol>
                <a:gridCol w="238539">
                  <a:extLst>
                    <a:ext uri="{9D8B030D-6E8A-4147-A177-3AD203B41FA5}">
                      <a16:colId xmlns:a16="http://schemas.microsoft.com/office/drawing/2014/main" val="1812145706"/>
                    </a:ext>
                  </a:extLst>
                </a:gridCol>
                <a:gridCol w="265044">
                  <a:extLst>
                    <a:ext uri="{9D8B030D-6E8A-4147-A177-3AD203B41FA5}">
                      <a16:colId xmlns:a16="http://schemas.microsoft.com/office/drawing/2014/main" val="2894819703"/>
                    </a:ext>
                  </a:extLst>
                </a:gridCol>
                <a:gridCol w="251791">
                  <a:extLst>
                    <a:ext uri="{9D8B030D-6E8A-4147-A177-3AD203B41FA5}">
                      <a16:colId xmlns:a16="http://schemas.microsoft.com/office/drawing/2014/main" val="3036716839"/>
                    </a:ext>
                  </a:extLst>
                </a:gridCol>
                <a:gridCol w="278296">
                  <a:extLst>
                    <a:ext uri="{9D8B030D-6E8A-4147-A177-3AD203B41FA5}">
                      <a16:colId xmlns:a16="http://schemas.microsoft.com/office/drawing/2014/main" val="2847451449"/>
                    </a:ext>
                  </a:extLst>
                </a:gridCol>
              </a:tblGrid>
              <a:tr h="302405">
                <a:tc rowSpan="2">
                  <a:txBody>
                    <a:bodyPr/>
                    <a:lstStyle/>
                    <a:p>
                      <a:r>
                        <a:rPr lang="en-US" sz="1400" dirty="0"/>
                        <a:t>C</a:t>
                      </a:r>
                    </a:p>
                  </a:txBody>
                  <a:tcPr>
                    <a:lnB w="12700" cap="flat" cmpd="sng" algn="ctr">
                      <a:solidFill>
                        <a:schemeClr val="tx1"/>
                      </a:solidFill>
                      <a:prstDash val="solid"/>
                      <a:round/>
                      <a:headEnd type="none" w="med" len="med"/>
                      <a:tailEnd type="none" w="med" len="med"/>
                    </a:lnB>
                  </a:tcPr>
                </a:tc>
                <a:tc>
                  <a:txBody>
                    <a:bodyPr/>
                    <a:lstStyle/>
                    <a:p>
                      <a:r>
                        <a:rPr lang="en-US" sz="1400" dirty="0" err="1"/>
                        <a:t>Idx</a:t>
                      </a:r>
                      <a:endParaRPr lang="en-US" sz="1400" dirty="0"/>
                    </a:p>
                  </a:txBody>
                  <a:tcPr>
                    <a:lnB w="12700" cap="flat" cmpd="sng" algn="ctr">
                      <a:solidFill>
                        <a:schemeClr val="tx1"/>
                      </a:solidFill>
                      <a:prstDash val="solid"/>
                      <a:round/>
                      <a:headEnd type="none" w="med" len="med"/>
                      <a:tailEnd type="none" w="med" len="med"/>
                    </a:lnB>
                  </a:tcPr>
                </a:tc>
                <a:tc>
                  <a:txBody>
                    <a:bodyPr/>
                    <a:lstStyle/>
                    <a:p>
                      <a:r>
                        <a:rPr lang="en-US" sz="1400" dirty="0"/>
                        <a:t>0</a:t>
                      </a:r>
                    </a:p>
                  </a:txBody>
                  <a:tcPr>
                    <a:lnB w="12700" cap="flat" cmpd="sng" algn="ctr">
                      <a:solidFill>
                        <a:schemeClr val="tx1"/>
                      </a:solidFill>
                      <a:prstDash val="solid"/>
                      <a:round/>
                      <a:headEnd type="none" w="med" len="med"/>
                      <a:tailEnd type="none" w="med" len="med"/>
                    </a:lnB>
                  </a:tcPr>
                </a:tc>
                <a:tc>
                  <a:txBody>
                    <a:bodyPr/>
                    <a:lstStyle/>
                    <a:p>
                      <a:r>
                        <a:rPr lang="en-US" sz="1400" dirty="0"/>
                        <a:t>1</a:t>
                      </a:r>
                    </a:p>
                  </a:txBody>
                  <a:tcPr>
                    <a:lnB w="12700" cap="flat" cmpd="sng" algn="ctr">
                      <a:solidFill>
                        <a:schemeClr val="tx1"/>
                      </a:solidFill>
                      <a:prstDash val="solid"/>
                      <a:round/>
                      <a:headEnd type="none" w="med" len="med"/>
                      <a:tailEnd type="none" w="med" len="med"/>
                    </a:lnB>
                  </a:tcPr>
                </a:tc>
                <a:tc>
                  <a:txBody>
                    <a:bodyPr/>
                    <a:lstStyle/>
                    <a:p>
                      <a:r>
                        <a:rPr lang="en-US" sz="1400" dirty="0"/>
                        <a:t>2</a:t>
                      </a:r>
                    </a:p>
                  </a:txBody>
                  <a:tcPr>
                    <a:lnB w="12700" cap="flat" cmpd="sng" algn="ctr">
                      <a:solidFill>
                        <a:schemeClr val="tx1"/>
                      </a:solidFill>
                      <a:prstDash val="solid"/>
                      <a:round/>
                      <a:headEnd type="none" w="med" len="med"/>
                      <a:tailEnd type="none" w="med" len="med"/>
                    </a:lnB>
                  </a:tcPr>
                </a:tc>
                <a:tc>
                  <a:txBody>
                    <a:bodyPr/>
                    <a:lstStyle/>
                    <a:p>
                      <a:r>
                        <a:rPr lang="en-US" sz="1400" dirty="0"/>
                        <a:t>3</a:t>
                      </a:r>
                    </a:p>
                  </a:txBody>
                  <a:tcPr>
                    <a:lnB w="12700" cap="flat" cmpd="sng" algn="ctr">
                      <a:solidFill>
                        <a:schemeClr val="tx1"/>
                      </a:solidFill>
                      <a:prstDash val="solid"/>
                      <a:round/>
                      <a:headEnd type="none" w="med" len="med"/>
                      <a:tailEnd type="none" w="med" len="med"/>
                    </a:lnB>
                  </a:tcPr>
                </a:tc>
                <a:tc>
                  <a:txBody>
                    <a:bodyPr/>
                    <a:lstStyle/>
                    <a:p>
                      <a:r>
                        <a:rPr lang="en-US" sz="1400" dirty="0"/>
                        <a:t>4</a:t>
                      </a:r>
                    </a:p>
                  </a:txBody>
                  <a:tcPr>
                    <a:lnB w="12700" cap="flat" cmpd="sng" algn="ctr">
                      <a:solidFill>
                        <a:schemeClr val="tx1"/>
                      </a:solidFill>
                      <a:prstDash val="solid"/>
                      <a:round/>
                      <a:headEnd type="none" w="med" len="med"/>
                      <a:tailEnd type="none" w="med" len="med"/>
                    </a:lnB>
                  </a:tcPr>
                </a:tc>
                <a:tc>
                  <a:txBody>
                    <a:bodyPr/>
                    <a:lstStyle/>
                    <a:p>
                      <a:r>
                        <a:rPr lang="en-US" sz="1400" dirty="0"/>
                        <a:t>5</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6665252"/>
                  </a:ext>
                </a:extLst>
              </a:tr>
              <a:tr h="302405">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Val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9118474"/>
                  </a:ext>
                </a:extLst>
              </a:tr>
            </a:tbl>
          </a:graphicData>
        </a:graphic>
      </p:graphicFrame>
      <p:sp>
        <p:nvSpPr>
          <p:cNvPr id="40" name="Arrow: Right 39">
            <a:extLst>
              <a:ext uri="{FF2B5EF4-FFF2-40B4-BE49-F238E27FC236}">
                <a16:creationId xmlns:a16="http://schemas.microsoft.com/office/drawing/2014/main" id="{2D9DFF63-5E01-4003-BAE7-1324C15C92A5}"/>
              </a:ext>
            </a:extLst>
          </p:cNvPr>
          <p:cNvSpPr/>
          <p:nvPr/>
        </p:nvSpPr>
        <p:spPr>
          <a:xfrm>
            <a:off x="174896" y="4710182"/>
            <a:ext cx="1875519" cy="93463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b="1" dirty="0"/>
              <a:t>Lines 8-10 iter-1 </a:t>
            </a:r>
          </a:p>
          <a:p>
            <a:pPr algn="ctr"/>
            <a:r>
              <a:rPr lang="en-US" sz="1200" b="1" dirty="0"/>
              <a:t>j=7</a:t>
            </a:r>
            <a:endParaRPr lang="en-US" b="1" dirty="0"/>
          </a:p>
        </p:txBody>
      </p:sp>
      <p:sp>
        <p:nvSpPr>
          <p:cNvPr id="41" name="Arrow: Right 40">
            <a:extLst>
              <a:ext uri="{FF2B5EF4-FFF2-40B4-BE49-F238E27FC236}">
                <a16:creationId xmlns:a16="http://schemas.microsoft.com/office/drawing/2014/main" id="{05EEDAA0-1123-477A-896C-42BCC01AB760}"/>
              </a:ext>
            </a:extLst>
          </p:cNvPr>
          <p:cNvSpPr/>
          <p:nvPr/>
        </p:nvSpPr>
        <p:spPr>
          <a:xfrm>
            <a:off x="172350" y="5683718"/>
            <a:ext cx="1875519" cy="93463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Lines 8-10 iter-2</a:t>
            </a:r>
          </a:p>
          <a:p>
            <a:pPr algn="ctr"/>
            <a:r>
              <a:rPr lang="en-US" sz="1400" b="1" dirty="0"/>
              <a:t>J=6</a:t>
            </a:r>
            <a:endParaRPr lang="en-US" sz="2000" b="1" dirty="0"/>
          </a:p>
        </p:txBody>
      </p:sp>
      <mc:AlternateContent xmlns:mc="http://schemas.openxmlformats.org/markup-compatibility/2006">
        <mc:Choice xmlns:a14="http://schemas.microsoft.com/office/drawing/2010/main" Requires="a14">
          <p:graphicFrame>
            <p:nvGraphicFramePr>
              <p:cNvPr id="25" name="Table 24">
                <a:extLst>
                  <a:ext uri="{FF2B5EF4-FFF2-40B4-BE49-F238E27FC236}">
                    <a16:creationId xmlns:a16="http://schemas.microsoft.com/office/drawing/2014/main" id="{9AFEE6E8-A28C-4FCE-82EB-44F6D75E1D52}"/>
                  </a:ext>
                </a:extLst>
              </p:cNvPr>
              <p:cNvGraphicFramePr>
                <a:graphicFrameLocks noGrp="1"/>
              </p:cNvGraphicFramePr>
              <p:nvPr>
                <p:extLst>
                  <p:ext uri="{D42A27DB-BD31-4B8C-83A1-F6EECF244321}">
                    <p14:modId xmlns:p14="http://schemas.microsoft.com/office/powerpoint/2010/main" val="4139994869"/>
                  </p:ext>
                </p:extLst>
              </p:nvPr>
            </p:nvGraphicFramePr>
            <p:xfrm>
              <a:off x="8094396" y="2466874"/>
              <a:ext cx="3868738" cy="4139692"/>
            </p:xfrm>
            <a:graphic>
              <a:graphicData uri="http://schemas.openxmlformats.org/drawingml/2006/table">
                <a:tbl>
                  <a:tblPr firstRow="1" bandRow="1">
                    <a:tableStyleId>{00A15C55-8517-42AA-B614-E9B94910E393}</a:tableStyleId>
                  </a:tblPr>
                  <a:tblGrid>
                    <a:gridCol w="574014">
                      <a:extLst>
                        <a:ext uri="{9D8B030D-6E8A-4147-A177-3AD203B41FA5}">
                          <a16:colId xmlns:a16="http://schemas.microsoft.com/office/drawing/2014/main" val="1458594246"/>
                        </a:ext>
                      </a:extLst>
                    </a:gridCol>
                    <a:gridCol w="3294724">
                      <a:extLst>
                        <a:ext uri="{9D8B030D-6E8A-4147-A177-3AD203B41FA5}">
                          <a16:colId xmlns:a16="http://schemas.microsoft.com/office/drawing/2014/main" val="4248192415"/>
                        </a:ext>
                      </a:extLst>
                    </a:gridCol>
                  </a:tblGrid>
                  <a:tr h="370840">
                    <a:tc gridSpan="2">
                      <a:txBody>
                        <a:bodyPr/>
                        <a:lstStyle/>
                        <a:p>
                          <a:r>
                            <a:rPr lang="en-US" dirty="0" err="1"/>
                            <a:t>Counting_Sort</a:t>
                          </a:r>
                          <a:r>
                            <a:rPr lang="en-US" dirty="0"/>
                            <a:t>(</a:t>
                          </a:r>
                          <a:r>
                            <a:rPr lang="en-US" dirty="0" err="1"/>
                            <a:t>A,B,k</a:t>
                          </a:r>
                          <a:r>
                            <a:rPr lang="en-US" dirty="0"/>
                            <a:t>)</a:t>
                          </a:r>
                        </a:p>
                      </a:txBody>
                      <a:tcPr/>
                    </a:tc>
                    <a:tc hMerge="1">
                      <a:txBody>
                        <a:bodyPr/>
                        <a:lstStyle/>
                        <a:p>
                          <a:endParaRPr lang="en-US" dirty="0"/>
                        </a:p>
                      </a:txBody>
                      <a:tcPr/>
                    </a:tc>
                    <a:extLst>
                      <a:ext uri="{0D108BD9-81ED-4DB2-BD59-A6C34878D82A}">
                        <a16:rowId xmlns:a16="http://schemas.microsoft.com/office/drawing/2014/main" val="1447897074"/>
                      </a:ext>
                    </a:extLst>
                  </a:tr>
                  <a:tr h="370840">
                    <a:tc>
                      <a:txBody>
                        <a:bodyPr/>
                        <a:lstStyle/>
                        <a:p>
                          <a:r>
                            <a:rPr lang="en-US" dirty="0"/>
                            <a:t>1</a:t>
                          </a:r>
                        </a:p>
                      </a:txBody>
                      <a:tcPr/>
                    </a:tc>
                    <a:tc>
                      <a:txBody>
                        <a:bodyPr/>
                        <a:lstStyle/>
                        <a:p>
                          <a:pPr algn="l"/>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𝐿𝑒𝑡</m:t>
                                </m:r>
                                <m:r>
                                  <a:rPr lang="en-US" i="1" dirty="0" smtClean="0">
                                    <a:latin typeface="Cambria Math" panose="02040503050406030204" pitchFamily="18" charset="0"/>
                                  </a:rPr>
                                  <m:t>  </m:t>
                                </m:r>
                                <m:r>
                                  <a:rPr lang="en-US" b="0" i="1" dirty="0" smtClean="0">
                                    <a:latin typeface="Cambria Math" panose="02040503050406030204" pitchFamily="18" charset="0"/>
                                  </a:rPr>
                                  <m:t>𝐶</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0,…,</m:t>
                                    </m:r>
                                    <m:r>
                                      <a:rPr lang="en-US" b="0" i="1" dirty="0" smtClean="0">
                                        <a:latin typeface="Cambria Math" panose="02040503050406030204" pitchFamily="18" charset="0"/>
                                      </a:rPr>
                                      <m:t>𝑘</m:t>
                                    </m:r>
                                  </m:e>
                                </m:d>
                                <m:r>
                                  <a:rPr lang="en-US" b="0" i="1" dirty="0" smtClean="0">
                                    <a:latin typeface="Cambria Math" panose="02040503050406030204" pitchFamily="18" charset="0"/>
                                  </a:rPr>
                                  <m:t> </m:t>
                                </m:r>
                                <m:r>
                                  <a:rPr lang="en-US" b="0" i="1" dirty="0" smtClean="0">
                                    <a:latin typeface="Cambria Math" panose="02040503050406030204" pitchFamily="18" charset="0"/>
                                  </a:rPr>
                                  <m:t>𝑏𝑒</m:t>
                                </m:r>
                                <m:r>
                                  <a:rPr lang="en-US" b="0" i="1" dirty="0" smtClean="0">
                                    <a:latin typeface="Cambria Math" panose="02040503050406030204" pitchFamily="18" charset="0"/>
                                  </a:rPr>
                                  <m:t> </m:t>
                                </m:r>
                                <m:r>
                                  <a:rPr lang="en-US" b="0" i="1" dirty="0" smtClean="0">
                                    <a:latin typeface="Cambria Math" panose="02040503050406030204" pitchFamily="18" charset="0"/>
                                  </a:rPr>
                                  <m:t>𝑎</m:t>
                                </m:r>
                                <m:r>
                                  <a:rPr lang="en-US" b="0" i="1" dirty="0" smtClean="0">
                                    <a:latin typeface="Cambria Math" panose="02040503050406030204" pitchFamily="18" charset="0"/>
                                  </a:rPr>
                                  <m:t> </m:t>
                                </m:r>
                                <m:r>
                                  <a:rPr lang="en-US" b="0" i="1" dirty="0" smtClean="0">
                                    <a:latin typeface="Cambria Math" panose="02040503050406030204" pitchFamily="18" charset="0"/>
                                  </a:rPr>
                                  <m:t>𝑛𝑒𝑤</m:t>
                                </m:r>
                                <m:r>
                                  <a:rPr lang="en-US" b="0" i="1" dirty="0" smtClean="0">
                                    <a:latin typeface="Cambria Math" panose="02040503050406030204" pitchFamily="18" charset="0"/>
                                  </a:rPr>
                                  <m:t> </m:t>
                                </m:r>
                                <m:r>
                                  <a:rPr lang="en-US" b="0" i="1" dirty="0" smtClean="0">
                                    <a:latin typeface="Cambria Math" panose="02040503050406030204" pitchFamily="18" charset="0"/>
                                  </a:rPr>
                                  <m:t>𝑎𝑟𝑟𝑎𝑦</m:t>
                                </m:r>
                              </m:oMath>
                            </m:oMathPara>
                          </a14:m>
                          <a:endParaRPr lang="en-US" dirty="0"/>
                        </a:p>
                      </a:txBody>
                      <a:tcPr/>
                    </a:tc>
                    <a:extLst>
                      <a:ext uri="{0D108BD9-81ED-4DB2-BD59-A6C34878D82A}">
                        <a16:rowId xmlns:a16="http://schemas.microsoft.com/office/drawing/2014/main" val="2161598270"/>
                      </a:ext>
                    </a:extLst>
                  </a:tr>
                  <a:tr h="370840">
                    <a:tc>
                      <a:txBody>
                        <a:bodyPr/>
                        <a:lstStyle/>
                        <a:p>
                          <a:r>
                            <a:rPr lang="en-US" dirty="0"/>
                            <a:t>2</a:t>
                          </a:r>
                        </a:p>
                      </a:txBody>
                      <a:tcPr/>
                    </a:tc>
                    <a:tc>
                      <a:txBody>
                        <a:bodyPr/>
                        <a:lstStyle/>
                        <a:p>
                          <a:pPr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=0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𝑘</m:t>
                                </m:r>
                              </m:oMath>
                            </m:oMathPara>
                          </a14:m>
                          <a:endParaRPr lang="en-US" dirty="0"/>
                        </a:p>
                      </a:txBody>
                      <a:tcPr/>
                    </a:tc>
                    <a:extLst>
                      <a:ext uri="{0D108BD9-81ED-4DB2-BD59-A6C34878D82A}">
                        <a16:rowId xmlns:a16="http://schemas.microsoft.com/office/drawing/2014/main" val="262053654"/>
                      </a:ext>
                    </a:extLst>
                  </a:tr>
                  <a:tr h="370840">
                    <a:tc>
                      <a:txBody>
                        <a:bodyPr/>
                        <a:lstStyle/>
                        <a:p>
                          <a:r>
                            <a:rPr lang="en-US" dirty="0"/>
                            <a:t>3</a:t>
                          </a:r>
                        </a:p>
                      </a:txBody>
                      <a:tcPr/>
                    </a:tc>
                    <a:tc>
                      <a:txBody>
                        <a:bodyPr/>
                        <a:lstStyle/>
                        <a:p>
                          <a:pPr lvl="1"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𝑐</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=0</m:t>
                                </m:r>
                              </m:oMath>
                            </m:oMathPara>
                          </a14:m>
                          <a:endParaRPr lang="en-US" dirty="0"/>
                        </a:p>
                      </a:txBody>
                      <a:tcPr/>
                    </a:tc>
                    <a:extLst>
                      <a:ext uri="{0D108BD9-81ED-4DB2-BD59-A6C34878D82A}">
                        <a16:rowId xmlns:a16="http://schemas.microsoft.com/office/drawing/2014/main" val="3259618788"/>
                      </a:ext>
                    </a:extLst>
                  </a:tr>
                  <a:tr h="370840">
                    <a:tc>
                      <a:txBody>
                        <a:bodyPr/>
                        <a:lstStyle/>
                        <a:p>
                          <a:r>
                            <a:rPr lang="en-US" dirty="0"/>
                            <a:t>4</a:t>
                          </a:r>
                        </a:p>
                      </a:txBody>
                      <a:tcPr/>
                    </a:tc>
                    <a:tc>
                      <a:txBody>
                        <a:bodyPr/>
                        <a:lstStyle/>
                        <a:p>
                          <a:pPr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=0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𝑙𝑒𝑛𝑔𝑡h</m:t>
                                </m:r>
                              </m:oMath>
                            </m:oMathPara>
                          </a14:m>
                          <a:endParaRPr lang="en-US" dirty="0"/>
                        </a:p>
                      </a:txBody>
                      <a:tcPr/>
                    </a:tc>
                    <a:extLst>
                      <a:ext uri="{0D108BD9-81ED-4DB2-BD59-A6C34878D82A}">
                        <a16:rowId xmlns:a16="http://schemas.microsoft.com/office/drawing/2014/main" val="2960784168"/>
                      </a:ext>
                    </a:extLst>
                  </a:tr>
                  <a:tr h="370840">
                    <a:tc>
                      <a:txBody>
                        <a:bodyPr/>
                        <a:lstStyle/>
                        <a:p>
                          <a:r>
                            <a:rPr lang="en-US" dirty="0"/>
                            <a:t>5</a:t>
                          </a:r>
                        </a:p>
                      </a:txBody>
                      <a:tcPr/>
                    </a:tc>
                    <a:tc>
                      <a:txBody>
                        <a:bodyPr/>
                        <a:lstStyle/>
                        <a:p>
                          <a:pPr lvl="1"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𝐶</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e>
                                </m:d>
                                <m:r>
                                  <a:rPr lang="en-US" b="0" i="1" smtClean="0">
                                    <a:latin typeface="Cambria Math" panose="02040503050406030204" pitchFamily="18" charset="0"/>
                                  </a:rPr>
                                  <m:t>=</m:t>
                                </m:r>
                                <m:r>
                                  <a:rPr lang="en-US" b="0" i="1" smtClean="0">
                                    <a:latin typeface="Cambria Math" panose="02040503050406030204" pitchFamily="18" charset="0"/>
                                  </a:rPr>
                                  <m:t>𝐶</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e>
                                </m:d>
                                <m:r>
                                  <a:rPr lang="en-US" b="0" i="1" smtClean="0">
                                    <a:latin typeface="Cambria Math" panose="02040503050406030204" pitchFamily="18" charset="0"/>
                                  </a:rPr>
                                  <m:t>+1</m:t>
                                </m:r>
                              </m:oMath>
                            </m:oMathPara>
                          </a14:m>
                          <a:endParaRPr lang="en-US" dirty="0"/>
                        </a:p>
                      </a:txBody>
                      <a:tcPr/>
                    </a:tc>
                    <a:extLst>
                      <a:ext uri="{0D108BD9-81ED-4DB2-BD59-A6C34878D82A}">
                        <a16:rowId xmlns:a16="http://schemas.microsoft.com/office/drawing/2014/main" val="2191006115"/>
                      </a:ext>
                    </a:extLst>
                  </a:tr>
                  <a:tr h="370840">
                    <a:tc>
                      <a:txBody>
                        <a:bodyPr/>
                        <a:lstStyle/>
                        <a:p>
                          <a:r>
                            <a:rPr lang="en-US" dirty="0"/>
                            <a:t>6</a:t>
                          </a:r>
                        </a:p>
                      </a:txBody>
                      <a:tcPr/>
                    </a:tc>
                    <a:tc>
                      <a:txBody>
                        <a:bodyPr/>
                        <a:lstStyle/>
                        <a:p>
                          <a:pPr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𝑘</m:t>
                                </m:r>
                              </m:oMath>
                            </m:oMathPara>
                          </a14:m>
                          <a:endParaRPr lang="en-US" dirty="0"/>
                        </a:p>
                      </a:txBody>
                      <a:tcPr/>
                    </a:tc>
                    <a:extLst>
                      <a:ext uri="{0D108BD9-81ED-4DB2-BD59-A6C34878D82A}">
                        <a16:rowId xmlns:a16="http://schemas.microsoft.com/office/drawing/2014/main" val="2737342375"/>
                      </a:ext>
                    </a:extLst>
                  </a:tr>
                  <a:tr h="370840">
                    <a:tc>
                      <a:txBody>
                        <a:bodyPr/>
                        <a:lstStyle/>
                        <a:p>
                          <a:r>
                            <a:rPr lang="en-US" dirty="0"/>
                            <a:t>7</a:t>
                          </a:r>
                        </a:p>
                      </a:txBody>
                      <a:tcPr/>
                    </a:tc>
                    <a:tc>
                      <a:txBody>
                        <a:bodyPr/>
                        <a:lstStyle/>
                        <a:p>
                          <a:pPr lvl="1"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𝐶</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𝐶</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oMath>
                            </m:oMathPara>
                          </a14:m>
                          <a:endParaRPr lang="en-US" dirty="0"/>
                        </a:p>
                      </a:txBody>
                      <a:tcPr/>
                    </a:tc>
                    <a:extLst>
                      <a:ext uri="{0D108BD9-81ED-4DB2-BD59-A6C34878D82A}">
                        <a16:rowId xmlns:a16="http://schemas.microsoft.com/office/drawing/2014/main" val="2296614495"/>
                      </a:ext>
                    </a:extLst>
                  </a:tr>
                  <a:tr h="370840">
                    <a:tc>
                      <a:txBody>
                        <a:bodyPr/>
                        <a:lstStyle/>
                        <a:p>
                          <a:r>
                            <a:rPr lang="en-US" dirty="0"/>
                            <a:t>8</a:t>
                          </a:r>
                        </a:p>
                      </a:txBody>
                      <a:tcPr/>
                    </a:tc>
                    <a:tc>
                      <a:txBody>
                        <a:bodyPr/>
                        <a:lstStyle/>
                        <a:p>
                          <a:pPr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𝑙𝑒𝑛𝑔𝑡h</m:t>
                                </m:r>
                                <m:r>
                                  <a:rPr lang="en-US" b="0" i="1" smtClean="0">
                                    <a:latin typeface="Cambria Math" panose="02040503050406030204" pitchFamily="18" charset="0"/>
                                  </a:rPr>
                                  <m:t>−1 </m:t>
                                </m:r>
                                <m:r>
                                  <a:rPr lang="en-US" b="0" i="1" smtClean="0">
                                    <a:latin typeface="Cambria Math" panose="02040503050406030204" pitchFamily="18" charset="0"/>
                                  </a:rPr>
                                  <m:t>𝑑𝑜𝑤𝑛𝑡𝑜</m:t>
                                </m:r>
                                <m:r>
                                  <a:rPr lang="en-US" b="0" i="1" smtClean="0">
                                    <a:latin typeface="Cambria Math" panose="02040503050406030204" pitchFamily="18" charset="0"/>
                                  </a:rPr>
                                  <m:t> 1</m:t>
                                </m:r>
                              </m:oMath>
                            </m:oMathPara>
                          </a14:m>
                          <a:endParaRPr lang="en-US" dirty="0"/>
                        </a:p>
                      </a:txBody>
                      <a:tcPr/>
                    </a:tc>
                    <a:extLst>
                      <a:ext uri="{0D108BD9-81ED-4DB2-BD59-A6C34878D82A}">
                        <a16:rowId xmlns:a16="http://schemas.microsoft.com/office/drawing/2014/main" val="3239813927"/>
                      </a:ext>
                    </a:extLst>
                  </a:tr>
                  <a:tr h="370840">
                    <a:tc>
                      <a:txBody>
                        <a:bodyPr/>
                        <a:lstStyle/>
                        <a:p>
                          <a:r>
                            <a:rPr lang="en-US" dirty="0"/>
                            <a:t>9</a:t>
                          </a:r>
                        </a:p>
                      </a:txBody>
                      <a:tcPr/>
                    </a:tc>
                    <a:tc>
                      <a:txBody>
                        <a:bodyPr/>
                        <a:lstStyle/>
                        <a:p>
                          <a:pPr lvl="1"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𝐶</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e>
                                    </m:d>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723042821"/>
                      </a:ext>
                    </a:extLst>
                  </a:tr>
                  <a:tr h="370840">
                    <a:tc>
                      <a:txBody>
                        <a:bodyPr/>
                        <a:lstStyle/>
                        <a:p>
                          <a:r>
                            <a:rPr lang="en-US" dirty="0"/>
                            <a:t>10</a:t>
                          </a:r>
                        </a:p>
                      </a:txBody>
                      <a:tcPr/>
                    </a:tc>
                    <a:tc>
                      <a:txBody>
                        <a:bodyPr/>
                        <a:lstStyle/>
                        <a:p>
                          <a:pPr lvl="1"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]]−1</m:t>
                                </m:r>
                              </m:oMath>
                            </m:oMathPara>
                          </a14:m>
                          <a:endParaRPr lang="en-US" dirty="0"/>
                        </a:p>
                      </a:txBody>
                      <a:tcPr/>
                    </a:tc>
                    <a:extLst>
                      <a:ext uri="{0D108BD9-81ED-4DB2-BD59-A6C34878D82A}">
                        <a16:rowId xmlns:a16="http://schemas.microsoft.com/office/drawing/2014/main" val="2420769883"/>
                      </a:ext>
                    </a:extLst>
                  </a:tr>
                </a:tbl>
              </a:graphicData>
            </a:graphic>
          </p:graphicFrame>
        </mc:Choice>
        <mc:Fallback>
          <p:graphicFrame>
            <p:nvGraphicFramePr>
              <p:cNvPr id="25" name="Table 24">
                <a:extLst>
                  <a:ext uri="{FF2B5EF4-FFF2-40B4-BE49-F238E27FC236}">
                    <a16:creationId xmlns:a16="http://schemas.microsoft.com/office/drawing/2014/main" id="{9AFEE6E8-A28C-4FCE-82EB-44F6D75E1D52}"/>
                  </a:ext>
                </a:extLst>
              </p:cNvPr>
              <p:cNvGraphicFramePr>
                <a:graphicFrameLocks noGrp="1"/>
              </p:cNvGraphicFramePr>
              <p:nvPr>
                <p:extLst>
                  <p:ext uri="{D42A27DB-BD31-4B8C-83A1-F6EECF244321}">
                    <p14:modId xmlns:p14="http://schemas.microsoft.com/office/powerpoint/2010/main" val="4139994869"/>
                  </p:ext>
                </p:extLst>
              </p:nvPr>
            </p:nvGraphicFramePr>
            <p:xfrm>
              <a:off x="8094396" y="2466874"/>
              <a:ext cx="3868738" cy="4139692"/>
            </p:xfrm>
            <a:graphic>
              <a:graphicData uri="http://schemas.openxmlformats.org/drawingml/2006/table">
                <a:tbl>
                  <a:tblPr firstRow="1" bandRow="1">
                    <a:tableStyleId>{00A15C55-8517-42AA-B614-E9B94910E393}</a:tableStyleId>
                  </a:tblPr>
                  <a:tblGrid>
                    <a:gridCol w="574014">
                      <a:extLst>
                        <a:ext uri="{9D8B030D-6E8A-4147-A177-3AD203B41FA5}">
                          <a16:colId xmlns:a16="http://schemas.microsoft.com/office/drawing/2014/main" val="1458594246"/>
                        </a:ext>
                      </a:extLst>
                    </a:gridCol>
                    <a:gridCol w="3294724">
                      <a:extLst>
                        <a:ext uri="{9D8B030D-6E8A-4147-A177-3AD203B41FA5}">
                          <a16:colId xmlns:a16="http://schemas.microsoft.com/office/drawing/2014/main" val="4248192415"/>
                        </a:ext>
                      </a:extLst>
                    </a:gridCol>
                  </a:tblGrid>
                  <a:tr h="370840">
                    <a:tc gridSpan="2">
                      <a:txBody>
                        <a:bodyPr/>
                        <a:lstStyle/>
                        <a:p>
                          <a:r>
                            <a:rPr lang="en-US" dirty="0" err="1"/>
                            <a:t>Counting_Sort</a:t>
                          </a:r>
                          <a:r>
                            <a:rPr lang="en-US" dirty="0"/>
                            <a:t>(</a:t>
                          </a:r>
                          <a:r>
                            <a:rPr lang="en-US" dirty="0" err="1"/>
                            <a:t>A,B,k</a:t>
                          </a:r>
                          <a:r>
                            <a:rPr lang="en-US" dirty="0"/>
                            <a:t>)</a:t>
                          </a:r>
                        </a:p>
                      </a:txBody>
                      <a:tcPr/>
                    </a:tc>
                    <a:tc hMerge="1">
                      <a:txBody>
                        <a:bodyPr/>
                        <a:lstStyle/>
                        <a:p>
                          <a:endParaRPr lang="en-US" dirty="0"/>
                        </a:p>
                      </a:txBody>
                      <a:tcPr/>
                    </a:tc>
                    <a:extLst>
                      <a:ext uri="{0D108BD9-81ED-4DB2-BD59-A6C34878D82A}">
                        <a16:rowId xmlns:a16="http://schemas.microsoft.com/office/drawing/2014/main" val="1447897074"/>
                      </a:ext>
                    </a:extLst>
                  </a:tr>
                  <a:tr h="370840">
                    <a:tc>
                      <a:txBody>
                        <a:bodyPr/>
                        <a:lstStyle/>
                        <a:p>
                          <a:r>
                            <a:rPr lang="en-US" dirty="0"/>
                            <a:t>1</a:t>
                          </a:r>
                        </a:p>
                      </a:txBody>
                      <a:tcPr/>
                    </a:tc>
                    <a:tc>
                      <a:txBody>
                        <a:bodyPr/>
                        <a:lstStyle/>
                        <a:p>
                          <a:endParaRPr lang="en-US"/>
                        </a:p>
                      </a:txBody>
                      <a:tcPr>
                        <a:blipFill>
                          <a:blip r:embed="rId2"/>
                          <a:stretch>
                            <a:fillRect l="-17528" t="-108197" r="-738" b="-939344"/>
                          </a:stretch>
                        </a:blipFill>
                      </a:tcPr>
                    </a:tc>
                    <a:extLst>
                      <a:ext uri="{0D108BD9-81ED-4DB2-BD59-A6C34878D82A}">
                        <a16:rowId xmlns:a16="http://schemas.microsoft.com/office/drawing/2014/main" val="2161598270"/>
                      </a:ext>
                    </a:extLst>
                  </a:tr>
                  <a:tr h="370840">
                    <a:tc>
                      <a:txBody>
                        <a:bodyPr/>
                        <a:lstStyle/>
                        <a:p>
                          <a:r>
                            <a:rPr lang="en-US" dirty="0"/>
                            <a:t>2</a:t>
                          </a:r>
                        </a:p>
                      </a:txBody>
                      <a:tcPr/>
                    </a:tc>
                    <a:tc>
                      <a:txBody>
                        <a:bodyPr/>
                        <a:lstStyle/>
                        <a:p>
                          <a:endParaRPr lang="en-US"/>
                        </a:p>
                      </a:txBody>
                      <a:tcPr>
                        <a:blipFill>
                          <a:blip r:embed="rId2"/>
                          <a:stretch>
                            <a:fillRect l="-17528" t="-208197" r="-738" b="-839344"/>
                          </a:stretch>
                        </a:blipFill>
                      </a:tcPr>
                    </a:tc>
                    <a:extLst>
                      <a:ext uri="{0D108BD9-81ED-4DB2-BD59-A6C34878D82A}">
                        <a16:rowId xmlns:a16="http://schemas.microsoft.com/office/drawing/2014/main" val="262053654"/>
                      </a:ext>
                    </a:extLst>
                  </a:tr>
                  <a:tr h="370840">
                    <a:tc>
                      <a:txBody>
                        <a:bodyPr/>
                        <a:lstStyle/>
                        <a:p>
                          <a:r>
                            <a:rPr lang="en-US" dirty="0"/>
                            <a:t>3</a:t>
                          </a:r>
                        </a:p>
                      </a:txBody>
                      <a:tcPr/>
                    </a:tc>
                    <a:tc>
                      <a:txBody>
                        <a:bodyPr/>
                        <a:lstStyle/>
                        <a:p>
                          <a:endParaRPr lang="en-US"/>
                        </a:p>
                      </a:txBody>
                      <a:tcPr>
                        <a:blipFill>
                          <a:blip r:embed="rId2"/>
                          <a:stretch>
                            <a:fillRect l="-17528" t="-308197" r="-738" b="-739344"/>
                          </a:stretch>
                        </a:blipFill>
                      </a:tcPr>
                    </a:tc>
                    <a:extLst>
                      <a:ext uri="{0D108BD9-81ED-4DB2-BD59-A6C34878D82A}">
                        <a16:rowId xmlns:a16="http://schemas.microsoft.com/office/drawing/2014/main" val="3259618788"/>
                      </a:ext>
                    </a:extLst>
                  </a:tr>
                  <a:tr h="370840">
                    <a:tc>
                      <a:txBody>
                        <a:bodyPr/>
                        <a:lstStyle/>
                        <a:p>
                          <a:r>
                            <a:rPr lang="en-US" dirty="0"/>
                            <a:t>4</a:t>
                          </a:r>
                        </a:p>
                      </a:txBody>
                      <a:tcPr/>
                    </a:tc>
                    <a:tc>
                      <a:txBody>
                        <a:bodyPr/>
                        <a:lstStyle/>
                        <a:p>
                          <a:endParaRPr lang="en-US"/>
                        </a:p>
                      </a:txBody>
                      <a:tcPr>
                        <a:blipFill>
                          <a:blip r:embed="rId2"/>
                          <a:stretch>
                            <a:fillRect l="-17528" t="-408197" r="-738" b="-639344"/>
                          </a:stretch>
                        </a:blipFill>
                      </a:tcPr>
                    </a:tc>
                    <a:extLst>
                      <a:ext uri="{0D108BD9-81ED-4DB2-BD59-A6C34878D82A}">
                        <a16:rowId xmlns:a16="http://schemas.microsoft.com/office/drawing/2014/main" val="2960784168"/>
                      </a:ext>
                    </a:extLst>
                  </a:tr>
                  <a:tr h="401066">
                    <a:tc>
                      <a:txBody>
                        <a:bodyPr/>
                        <a:lstStyle/>
                        <a:p>
                          <a:r>
                            <a:rPr lang="en-US" dirty="0"/>
                            <a:t>5</a:t>
                          </a:r>
                        </a:p>
                      </a:txBody>
                      <a:tcPr/>
                    </a:tc>
                    <a:tc>
                      <a:txBody>
                        <a:bodyPr/>
                        <a:lstStyle/>
                        <a:p>
                          <a:endParaRPr lang="en-US"/>
                        </a:p>
                      </a:txBody>
                      <a:tcPr>
                        <a:blipFill>
                          <a:blip r:embed="rId2"/>
                          <a:stretch>
                            <a:fillRect l="-17528" t="-476923" r="-738" b="-500000"/>
                          </a:stretch>
                        </a:blipFill>
                      </a:tcPr>
                    </a:tc>
                    <a:extLst>
                      <a:ext uri="{0D108BD9-81ED-4DB2-BD59-A6C34878D82A}">
                        <a16:rowId xmlns:a16="http://schemas.microsoft.com/office/drawing/2014/main" val="2191006115"/>
                      </a:ext>
                    </a:extLst>
                  </a:tr>
                  <a:tr h="370840">
                    <a:tc>
                      <a:txBody>
                        <a:bodyPr/>
                        <a:lstStyle/>
                        <a:p>
                          <a:r>
                            <a:rPr lang="en-US" dirty="0"/>
                            <a:t>6</a:t>
                          </a:r>
                        </a:p>
                      </a:txBody>
                      <a:tcPr/>
                    </a:tc>
                    <a:tc>
                      <a:txBody>
                        <a:bodyPr/>
                        <a:lstStyle/>
                        <a:p>
                          <a:endParaRPr lang="en-US"/>
                        </a:p>
                      </a:txBody>
                      <a:tcPr>
                        <a:blipFill>
                          <a:blip r:embed="rId2"/>
                          <a:stretch>
                            <a:fillRect l="-17528" t="-614754" r="-738" b="-432787"/>
                          </a:stretch>
                        </a:blipFill>
                      </a:tcPr>
                    </a:tc>
                    <a:extLst>
                      <a:ext uri="{0D108BD9-81ED-4DB2-BD59-A6C34878D82A}">
                        <a16:rowId xmlns:a16="http://schemas.microsoft.com/office/drawing/2014/main" val="2737342375"/>
                      </a:ext>
                    </a:extLst>
                  </a:tr>
                  <a:tr h="370840">
                    <a:tc>
                      <a:txBody>
                        <a:bodyPr/>
                        <a:lstStyle/>
                        <a:p>
                          <a:r>
                            <a:rPr lang="en-US" dirty="0"/>
                            <a:t>7</a:t>
                          </a:r>
                        </a:p>
                      </a:txBody>
                      <a:tcPr/>
                    </a:tc>
                    <a:tc>
                      <a:txBody>
                        <a:bodyPr/>
                        <a:lstStyle/>
                        <a:p>
                          <a:endParaRPr lang="en-US"/>
                        </a:p>
                      </a:txBody>
                      <a:tcPr>
                        <a:blipFill>
                          <a:blip r:embed="rId2"/>
                          <a:stretch>
                            <a:fillRect l="-17528" t="-714754" r="-738" b="-332787"/>
                          </a:stretch>
                        </a:blipFill>
                      </a:tcPr>
                    </a:tc>
                    <a:extLst>
                      <a:ext uri="{0D108BD9-81ED-4DB2-BD59-A6C34878D82A}">
                        <a16:rowId xmlns:a16="http://schemas.microsoft.com/office/drawing/2014/main" val="2296614495"/>
                      </a:ext>
                    </a:extLst>
                  </a:tr>
                  <a:tr h="370840">
                    <a:tc>
                      <a:txBody>
                        <a:bodyPr/>
                        <a:lstStyle/>
                        <a:p>
                          <a:r>
                            <a:rPr lang="en-US" dirty="0"/>
                            <a:t>8</a:t>
                          </a:r>
                        </a:p>
                      </a:txBody>
                      <a:tcPr/>
                    </a:tc>
                    <a:tc>
                      <a:txBody>
                        <a:bodyPr/>
                        <a:lstStyle/>
                        <a:p>
                          <a:endParaRPr lang="en-US"/>
                        </a:p>
                      </a:txBody>
                      <a:tcPr>
                        <a:blipFill>
                          <a:blip r:embed="rId2"/>
                          <a:stretch>
                            <a:fillRect l="-17528" t="-814754" r="-738" b="-232787"/>
                          </a:stretch>
                        </a:blipFill>
                      </a:tcPr>
                    </a:tc>
                    <a:extLst>
                      <a:ext uri="{0D108BD9-81ED-4DB2-BD59-A6C34878D82A}">
                        <a16:rowId xmlns:a16="http://schemas.microsoft.com/office/drawing/2014/main" val="3239813927"/>
                      </a:ext>
                    </a:extLst>
                  </a:tr>
                  <a:tr h="401066">
                    <a:tc>
                      <a:txBody>
                        <a:bodyPr/>
                        <a:lstStyle/>
                        <a:p>
                          <a:r>
                            <a:rPr lang="en-US" dirty="0"/>
                            <a:t>9</a:t>
                          </a:r>
                        </a:p>
                      </a:txBody>
                      <a:tcPr/>
                    </a:tc>
                    <a:tc>
                      <a:txBody>
                        <a:bodyPr/>
                        <a:lstStyle/>
                        <a:p>
                          <a:endParaRPr lang="en-US"/>
                        </a:p>
                      </a:txBody>
                      <a:tcPr>
                        <a:blipFill>
                          <a:blip r:embed="rId2"/>
                          <a:stretch>
                            <a:fillRect l="-17528" t="-845455" r="-738" b="-115152"/>
                          </a:stretch>
                        </a:blipFill>
                      </a:tcPr>
                    </a:tc>
                    <a:extLst>
                      <a:ext uri="{0D108BD9-81ED-4DB2-BD59-A6C34878D82A}">
                        <a16:rowId xmlns:a16="http://schemas.microsoft.com/office/drawing/2014/main" val="3723042821"/>
                      </a:ext>
                    </a:extLst>
                  </a:tr>
                  <a:tr h="370840">
                    <a:tc>
                      <a:txBody>
                        <a:bodyPr/>
                        <a:lstStyle/>
                        <a:p>
                          <a:r>
                            <a:rPr lang="en-US" dirty="0"/>
                            <a:t>10</a:t>
                          </a:r>
                        </a:p>
                      </a:txBody>
                      <a:tcPr/>
                    </a:tc>
                    <a:tc>
                      <a:txBody>
                        <a:bodyPr/>
                        <a:lstStyle/>
                        <a:p>
                          <a:endParaRPr lang="en-US"/>
                        </a:p>
                      </a:txBody>
                      <a:tcPr>
                        <a:blipFill>
                          <a:blip r:embed="rId2"/>
                          <a:stretch>
                            <a:fillRect l="-17528" t="-1022951" r="-738" b="-24590"/>
                          </a:stretch>
                        </a:blipFill>
                      </a:tcPr>
                    </a:tc>
                    <a:extLst>
                      <a:ext uri="{0D108BD9-81ED-4DB2-BD59-A6C34878D82A}">
                        <a16:rowId xmlns:a16="http://schemas.microsoft.com/office/drawing/2014/main" val="2420769883"/>
                      </a:ext>
                    </a:extLst>
                  </a:tr>
                </a:tbl>
              </a:graphicData>
            </a:graphic>
          </p:graphicFrame>
        </mc:Fallback>
      </mc:AlternateContent>
    </p:spTree>
    <p:extLst>
      <p:ext uri="{BB962C8B-B14F-4D97-AF65-F5344CB8AC3E}">
        <p14:creationId xmlns:p14="http://schemas.microsoft.com/office/powerpoint/2010/main" val="850995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D4B1F8F-2E39-4068-8A7C-8AACBC49FFA2}"/>
              </a:ext>
            </a:extLst>
          </p:cNvPr>
          <p:cNvSpPr>
            <a:spLocks noGrp="1"/>
          </p:cNvSpPr>
          <p:nvPr>
            <p:ph type="ftr" sz="quarter" idx="11"/>
          </p:nvPr>
        </p:nvSpPr>
        <p:spPr/>
        <p:txBody>
          <a:bodyPr/>
          <a:lstStyle/>
          <a:p>
            <a:r>
              <a:rPr lang="en-US"/>
              <a:t>By: Dr. Sajid Iqbal, COMputer EDucation eXplaineD - COMEDXD</a:t>
            </a:r>
          </a:p>
        </p:txBody>
      </p:sp>
      <p:sp>
        <p:nvSpPr>
          <p:cNvPr id="5" name="Slide Number Placeholder 4">
            <a:extLst>
              <a:ext uri="{FF2B5EF4-FFF2-40B4-BE49-F238E27FC236}">
                <a16:creationId xmlns:a16="http://schemas.microsoft.com/office/drawing/2014/main" id="{1455FD91-7ACF-401F-B924-E1E27F7F3DD5}"/>
              </a:ext>
            </a:extLst>
          </p:cNvPr>
          <p:cNvSpPr>
            <a:spLocks noGrp="1"/>
          </p:cNvSpPr>
          <p:nvPr>
            <p:ph type="sldNum" sz="quarter" idx="12"/>
          </p:nvPr>
        </p:nvSpPr>
        <p:spPr/>
        <p:txBody>
          <a:bodyPr/>
          <a:lstStyle/>
          <a:p>
            <a:fld id="{C9330682-99BE-4071-AC2E-0FDA91FFAE9F}" type="slidenum">
              <a:rPr lang="en-US" smtClean="0"/>
              <a:t>7</a:t>
            </a:fld>
            <a:endParaRPr lang="en-US"/>
          </a:p>
        </p:txBody>
      </p:sp>
      <p:sp>
        <p:nvSpPr>
          <p:cNvPr id="26" name="Rectangle 25">
            <a:extLst>
              <a:ext uri="{FF2B5EF4-FFF2-40B4-BE49-F238E27FC236}">
                <a16:creationId xmlns:a16="http://schemas.microsoft.com/office/drawing/2014/main" id="{EBBCEC62-A1C4-48DA-8CD5-19C3B6C2A9ED}"/>
              </a:ext>
            </a:extLst>
          </p:cNvPr>
          <p:cNvSpPr/>
          <p:nvPr/>
        </p:nvSpPr>
        <p:spPr>
          <a:xfrm>
            <a:off x="2427156" y="485799"/>
            <a:ext cx="5638323" cy="804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354D2F2-2619-4A2C-AB52-AA20FE409982}"/>
              </a:ext>
            </a:extLst>
          </p:cNvPr>
          <p:cNvSpPr/>
          <p:nvPr/>
        </p:nvSpPr>
        <p:spPr>
          <a:xfrm>
            <a:off x="2427157" y="5868846"/>
            <a:ext cx="5638323" cy="804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C9B87EB-5D03-42E6-80C7-F451E566CF9D}"/>
              </a:ext>
            </a:extLst>
          </p:cNvPr>
          <p:cNvSpPr/>
          <p:nvPr/>
        </p:nvSpPr>
        <p:spPr>
          <a:xfrm>
            <a:off x="2427158" y="5015957"/>
            <a:ext cx="5638323" cy="804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DAD8806-F00B-42E8-89D9-8E3865E49108}"/>
              </a:ext>
            </a:extLst>
          </p:cNvPr>
          <p:cNvSpPr/>
          <p:nvPr/>
        </p:nvSpPr>
        <p:spPr>
          <a:xfrm>
            <a:off x="2427159" y="4154931"/>
            <a:ext cx="5638323" cy="804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E91E1F9-98AC-4B15-8B83-AC2213A01DAB}"/>
              </a:ext>
            </a:extLst>
          </p:cNvPr>
          <p:cNvSpPr/>
          <p:nvPr/>
        </p:nvSpPr>
        <p:spPr>
          <a:xfrm>
            <a:off x="2432249" y="3293905"/>
            <a:ext cx="5638323" cy="804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DBCD6F0-CC8A-4A10-9F0A-9593A6A87E5F}"/>
              </a:ext>
            </a:extLst>
          </p:cNvPr>
          <p:cNvSpPr/>
          <p:nvPr/>
        </p:nvSpPr>
        <p:spPr>
          <a:xfrm>
            <a:off x="2432250" y="2416645"/>
            <a:ext cx="5638323" cy="804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FBEA0DD-935B-4B21-884D-08628B2B8CC4}"/>
              </a:ext>
            </a:extLst>
          </p:cNvPr>
          <p:cNvSpPr/>
          <p:nvPr/>
        </p:nvSpPr>
        <p:spPr>
          <a:xfrm>
            <a:off x="2432251" y="1563756"/>
            <a:ext cx="5638323" cy="804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98B81FD8-DFD2-4774-AB16-60FAED03DA18}"/>
              </a:ext>
            </a:extLst>
          </p:cNvPr>
          <p:cNvGraphicFramePr>
            <a:graphicFrameLocks noGrp="1"/>
          </p:cNvGraphicFramePr>
          <p:nvPr>
            <p:extLst>
              <p:ext uri="{D42A27DB-BD31-4B8C-83A1-F6EECF244321}">
                <p14:modId xmlns:p14="http://schemas.microsoft.com/office/powerpoint/2010/main" val="1294435045"/>
              </p:ext>
            </p:extLst>
          </p:nvPr>
        </p:nvGraphicFramePr>
        <p:xfrm>
          <a:off x="2485259" y="1663732"/>
          <a:ext cx="2892052" cy="609600"/>
        </p:xfrm>
        <a:graphic>
          <a:graphicData uri="http://schemas.openxmlformats.org/drawingml/2006/table">
            <a:tbl>
              <a:tblPr firstRow="1" bandRow="1">
                <a:tableStyleId>{D27102A9-8310-4765-A935-A1911B00CA55}</a:tableStyleId>
              </a:tblPr>
              <a:tblGrid>
                <a:gridCol w="241618">
                  <a:extLst>
                    <a:ext uri="{9D8B030D-6E8A-4147-A177-3AD203B41FA5}">
                      <a16:colId xmlns:a16="http://schemas.microsoft.com/office/drawing/2014/main" val="2148718197"/>
                    </a:ext>
                  </a:extLst>
                </a:gridCol>
                <a:gridCol w="543339">
                  <a:extLst>
                    <a:ext uri="{9D8B030D-6E8A-4147-A177-3AD203B41FA5}">
                      <a16:colId xmlns:a16="http://schemas.microsoft.com/office/drawing/2014/main" val="1211724100"/>
                    </a:ext>
                  </a:extLst>
                </a:gridCol>
                <a:gridCol w="291547">
                  <a:extLst>
                    <a:ext uri="{9D8B030D-6E8A-4147-A177-3AD203B41FA5}">
                      <a16:colId xmlns:a16="http://schemas.microsoft.com/office/drawing/2014/main" val="2085148958"/>
                    </a:ext>
                  </a:extLst>
                </a:gridCol>
                <a:gridCol w="278296">
                  <a:extLst>
                    <a:ext uri="{9D8B030D-6E8A-4147-A177-3AD203B41FA5}">
                      <a16:colId xmlns:a16="http://schemas.microsoft.com/office/drawing/2014/main" val="410415200"/>
                    </a:ext>
                  </a:extLst>
                </a:gridCol>
                <a:gridCol w="238539">
                  <a:extLst>
                    <a:ext uri="{9D8B030D-6E8A-4147-A177-3AD203B41FA5}">
                      <a16:colId xmlns:a16="http://schemas.microsoft.com/office/drawing/2014/main" val="1812145706"/>
                    </a:ext>
                  </a:extLst>
                </a:gridCol>
                <a:gridCol w="265044">
                  <a:extLst>
                    <a:ext uri="{9D8B030D-6E8A-4147-A177-3AD203B41FA5}">
                      <a16:colId xmlns:a16="http://schemas.microsoft.com/office/drawing/2014/main" val="2894819703"/>
                    </a:ext>
                  </a:extLst>
                </a:gridCol>
                <a:gridCol w="251791">
                  <a:extLst>
                    <a:ext uri="{9D8B030D-6E8A-4147-A177-3AD203B41FA5}">
                      <a16:colId xmlns:a16="http://schemas.microsoft.com/office/drawing/2014/main" val="3036716839"/>
                    </a:ext>
                  </a:extLst>
                </a:gridCol>
                <a:gridCol w="278296">
                  <a:extLst>
                    <a:ext uri="{9D8B030D-6E8A-4147-A177-3AD203B41FA5}">
                      <a16:colId xmlns:a16="http://schemas.microsoft.com/office/drawing/2014/main" val="2847451449"/>
                    </a:ext>
                  </a:extLst>
                </a:gridCol>
                <a:gridCol w="238539">
                  <a:extLst>
                    <a:ext uri="{9D8B030D-6E8A-4147-A177-3AD203B41FA5}">
                      <a16:colId xmlns:a16="http://schemas.microsoft.com/office/drawing/2014/main" val="1252225313"/>
                    </a:ext>
                  </a:extLst>
                </a:gridCol>
                <a:gridCol w="265043">
                  <a:extLst>
                    <a:ext uri="{9D8B030D-6E8A-4147-A177-3AD203B41FA5}">
                      <a16:colId xmlns:a16="http://schemas.microsoft.com/office/drawing/2014/main" val="2112365963"/>
                    </a:ext>
                  </a:extLst>
                </a:gridCol>
              </a:tblGrid>
              <a:tr h="302405">
                <a:tc rowSpan="2">
                  <a:txBody>
                    <a:bodyPr/>
                    <a:lstStyle/>
                    <a:p>
                      <a:r>
                        <a:rPr lang="en-US" sz="1400" dirty="0"/>
                        <a:t>B</a:t>
                      </a:r>
                    </a:p>
                    <a:p>
                      <a:r>
                        <a:rPr lang="en-US" sz="1400" dirty="0"/>
                        <a:t>3</a:t>
                      </a:r>
                    </a:p>
                  </a:txBody>
                  <a:tcPr>
                    <a:lnB w="12700" cap="flat" cmpd="sng" algn="ctr">
                      <a:solidFill>
                        <a:schemeClr val="tx1"/>
                      </a:solidFill>
                      <a:prstDash val="solid"/>
                      <a:round/>
                      <a:headEnd type="none" w="med" len="med"/>
                      <a:tailEnd type="none" w="med" len="med"/>
                    </a:lnB>
                  </a:tcPr>
                </a:tc>
                <a:tc>
                  <a:txBody>
                    <a:bodyPr/>
                    <a:lstStyle/>
                    <a:p>
                      <a:r>
                        <a:rPr lang="en-US" sz="1400" dirty="0" err="1"/>
                        <a:t>Idx</a:t>
                      </a:r>
                      <a:endParaRPr lang="en-US" sz="1400" dirty="0"/>
                    </a:p>
                  </a:txBody>
                  <a:tcPr>
                    <a:lnB w="12700" cap="flat" cmpd="sng" algn="ctr">
                      <a:solidFill>
                        <a:schemeClr val="tx1"/>
                      </a:solidFill>
                      <a:prstDash val="solid"/>
                      <a:round/>
                      <a:headEnd type="none" w="med" len="med"/>
                      <a:tailEnd type="none" w="med" len="med"/>
                    </a:lnB>
                  </a:tcPr>
                </a:tc>
                <a:tc>
                  <a:txBody>
                    <a:bodyPr/>
                    <a:lstStyle/>
                    <a:p>
                      <a:r>
                        <a:rPr lang="en-US" sz="1400" dirty="0"/>
                        <a:t>0</a:t>
                      </a:r>
                    </a:p>
                  </a:txBody>
                  <a:tcPr>
                    <a:lnB w="12700" cap="flat" cmpd="sng" algn="ctr">
                      <a:solidFill>
                        <a:schemeClr val="tx1"/>
                      </a:solidFill>
                      <a:prstDash val="solid"/>
                      <a:round/>
                      <a:headEnd type="none" w="med" len="med"/>
                      <a:tailEnd type="none" w="med" len="med"/>
                    </a:lnB>
                  </a:tcPr>
                </a:tc>
                <a:tc>
                  <a:txBody>
                    <a:bodyPr/>
                    <a:lstStyle/>
                    <a:p>
                      <a:r>
                        <a:rPr lang="en-US" sz="1400" dirty="0"/>
                        <a:t>1</a:t>
                      </a:r>
                    </a:p>
                  </a:txBody>
                  <a:tcPr>
                    <a:lnB w="12700" cap="flat" cmpd="sng" algn="ctr">
                      <a:solidFill>
                        <a:schemeClr val="tx1"/>
                      </a:solidFill>
                      <a:prstDash val="solid"/>
                      <a:round/>
                      <a:headEnd type="none" w="med" len="med"/>
                      <a:tailEnd type="none" w="med" len="med"/>
                    </a:lnB>
                  </a:tcPr>
                </a:tc>
                <a:tc>
                  <a:txBody>
                    <a:bodyPr/>
                    <a:lstStyle/>
                    <a:p>
                      <a:r>
                        <a:rPr lang="en-US" sz="1400" dirty="0"/>
                        <a:t>2</a:t>
                      </a:r>
                    </a:p>
                  </a:txBody>
                  <a:tcPr>
                    <a:lnB w="12700" cap="flat" cmpd="sng" algn="ctr">
                      <a:solidFill>
                        <a:schemeClr val="tx1"/>
                      </a:solidFill>
                      <a:prstDash val="solid"/>
                      <a:round/>
                      <a:headEnd type="none" w="med" len="med"/>
                      <a:tailEnd type="none" w="med" len="med"/>
                    </a:lnB>
                  </a:tcPr>
                </a:tc>
                <a:tc>
                  <a:txBody>
                    <a:bodyPr/>
                    <a:lstStyle/>
                    <a:p>
                      <a:r>
                        <a:rPr lang="en-US" sz="1400" dirty="0"/>
                        <a:t>3</a:t>
                      </a:r>
                    </a:p>
                  </a:txBody>
                  <a:tcPr>
                    <a:lnB w="12700" cap="flat" cmpd="sng" algn="ctr">
                      <a:solidFill>
                        <a:schemeClr val="tx1"/>
                      </a:solidFill>
                      <a:prstDash val="solid"/>
                      <a:round/>
                      <a:headEnd type="none" w="med" len="med"/>
                      <a:tailEnd type="none" w="med" len="med"/>
                    </a:lnB>
                  </a:tcPr>
                </a:tc>
                <a:tc>
                  <a:txBody>
                    <a:bodyPr/>
                    <a:lstStyle/>
                    <a:p>
                      <a:r>
                        <a:rPr lang="en-US" sz="1400" dirty="0"/>
                        <a:t>4</a:t>
                      </a:r>
                    </a:p>
                  </a:txBody>
                  <a:tcPr>
                    <a:lnB w="12700" cap="flat" cmpd="sng" algn="ctr">
                      <a:solidFill>
                        <a:schemeClr val="tx1"/>
                      </a:solidFill>
                      <a:prstDash val="solid"/>
                      <a:round/>
                      <a:headEnd type="none" w="med" len="med"/>
                      <a:tailEnd type="none" w="med" len="med"/>
                    </a:lnB>
                  </a:tcPr>
                </a:tc>
                <a:tc>
                  <a:txBody>
                    <a:bodyPr/>
                    <a:lstStyle/>
                    <a:p>
                      <a:r>
                        <a:rPr lang="en-US" sz="1400" dirty="0"/>
                        <a:t>5</a:t>
                      </a:r>
                    </a:p>
                  </a:txBody>
                  <a:tcPr>
                    <a:lnB w="12700" cap="flat" cmpd="sng" algn="ctr">
                      <a:solidFill>
                        <a:schemeClr val="tx1"/>
                      </a:solidFill>
                      <a:prstDash val="solid"/>
                      <a:round/>
                      <a:headEnd type="none" w="med" len="med"/>
                      <a:tailEnd type="none" w="med" len="med"/>
                    </a:lnB>
                  </a:tcPr>
                </a:tc>
                <a:tc>
                  <a:txBody>
                    <a:bodyPr/>
                    <a:lstStyle/>
                    <a:p>
                      <a:r>
                        <a:rPr lang="en-US" sz="1400" dirty="0"/>
                        <a:t>6</a:t>
                      </a:r>
                    </a:p>
                  </a:txBody>
                  <a:tcPr>
                    <a:lnB w="12700" cap="flat" cmpd="sng" algn="ctr">
                      <a:solidFill>
                        <a:schemeClr val="tx1"/>
                      </a:solidFill>
                      <a:prstDash val="solid"/>
                      <a:round/>
                      <a:headEnd type="none" w="med" len="med"/>
                      <a:tailEnd type="none" w="med" len="med"/>
                    </a:lnB>
                  </a:tcPr>
                </a:tc>
                <a:tc>
                  <a:txBody>
                    <a:bodyPr/>
                    <a:lstStyle/>
                    <a:p>
                      <a:r>
                        <a:rPr lang="en-US" sz="1400" dirty="0"/>
                        <a:t>7</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6665252"/>
                  </a:ext>
                </a:extLst>
              </a:tr>
              <a:tr h="302405">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Val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9118474"/>
                  </a:ext>
                </a:extLst>
              </a:tr>
            </a:tbl>
          </a:graphicData>
        </a:graphic>
      </p:graphicFrame>
      <p:graphicFrame>
        <p:nvGraphicFramePr>
          <p:cNvPr id="7" name="Table 6">
            <a:extLst>
              <a:ext uri="{FF2B5EF4-FFF2-40B4-BE49-F238E27FC236}">
                <a16:creationId xmlns:a16="http://schemas.microsoft.com/office/drawing/2014/main" id="{C3C04FC3-17EA-4F3F-AADC-A31479CEA2C5}"/>
              </a:ext>
            </a:extLst>
          </p:cNvPr>
          <p:cNvGraphicFramePr>
            <a:graphicFrameLocks noGrp="1"/>
          </p:cNvGraphicFramePr>
          <p:nvPr>
            <p:extLst>
              <p:ext uri="{D42A27DB-BD31-4B8C-83A1-F6EECF244321}">
                <p14:modId xmlns:p14="http://schemas.microsoft.com/office/powerpoint/2010/main" val="3797749591"/>
              </p:ext>
            </p:extLst>
          </p:nvPr>
        </p:nvGraphicFramePr>
        <p:xfrm>
          <a:off x="5532782" y="1672061"/>
          <a:ext cx="2388470" cy="609600"/>
        </p:xfrm>
        <a:graphic>
          <a:graphicData uri="http://schemas.openxmlformats.org/drawingml/2006/table">
            <a:tbl>
              <a:tblPr firstRow="1" bandRow="1">
                <a:tableStyleId>{D27102A9-8310-4765-A935-A1911B00CA55}</a:tableStyleId>
              </a:tblPr>
              <a:tblGrid>
                <a:gridCol w="241618">
                  <a:extLst>
                    <a:ext uri="{9D8B030D-6E8A-4147-A177-3AD203B41FA5}">
                      <a16:colId xmlns:a16="http://schemas.microsoft.com/office/drawing/2014/main" val="2148718197"/>
                    </a:ext>
                  </a:extLst>
                </a:gridCol>
                <a:gridCol w="543339">
                  <a:extLst>
                    <a:ext uri="{9D8B030D-6E8A-4147-A177-3AD203B41FA5}">
                      <a16:colId xmlns:a16="http://schemas.microsoft.com/office/drawing/2014/main" val="1211724100"/>
                    </a:ext>
                  </a:extLst>
                </a:gridCol>
                <a:gridCol w="291547">
                  <a:extLst>
                    <a:ext uri="{9D8B030D-6E8A-4147-A177-3AD203B41FA5}">
                      <a16:colId xmlns:a16="http://schemas.microsoft.com/office/drawing/2014/main" val="2085148958"/>
                    </a:ext>
                  </a:extLst>
                </a:gridCol>
                <a:gridCol w="278296">
                  <a:extLst>
                    <a:ext uri="{9D8B030D-6E8A-4147-A177-3AD203B41FA5}">
                      <a16:colId xmlns:a16="http://schemas.microsoft.com/office/drawing/2014/main" val="410415200"/>
                    </a:ext>
                  </a:extLst>
                </a:gridCol>
                <a:gridCol w="238539">
                  <a:extLst>
                    <a:ext uri="{9D8B030D-6E8A-4147-A177-3AD203B41FA5}">
                      <a16:colId xmlns:a16="http://schemas.microsoft.com/office/drawing/2014/main" val="1812145706"/>
                    </a:ext>
                  </a:extLst>
                </a:gridCol>
                <a:gridCol w="265044">
                  <a:extLst>
                    <a:ext uri="{9D8B030D-6E8A-4147-A177-3AD203B41FA5}">
                      <a16:colId xmlns:a16="http://schemas.microsoft.com/office/drawing/2014/main" val="2894819703"/>
                    </a:ext>
                  </a:extLst>
                </a:gridCol>
                <a:gridCol w="251791">
                  <a:extLst>
                    <a:ext uri="{9D8B030D-6E8A-4147-A177-3AD203B41FA5}">
                      <a16:colId xmlns:a16="http://schemas.microsoft.com/office/drawing/2014/main" val="3036716839"/>
                    </a:ext>
                  </a:extLst>
                </a:gridCol>
                <a:gridCol w="278296">
                  <a:extLst>
                    <a:ext uri="{9D8B030D-6E8A-4147-A177-3AD203B41FA5}">
                      <a16:colId xmlns:a16="http://schemas.microsoft.com/office/drawing/2014/main" val="2847451449"/>
                    </a:ext>
                  </a:extLst>
                </a:gridCol>
              </a:tblGrid>
              <a:tr h="302405">
                <a:tc rowSpan="2">
                  <a:txBody>
                    <a:bodyPr/>
                    <a:lstStyle/>
                    <a:p>
                      <a:r>
                        <a:rPr lang="en-US" sz="1400" dirty="0"/>
                        <a:t>C</a:t>
                      </a:r>
                    </a:p>
                  </a:txBody>
                  <a:tcPr>
                    <a:lnB w="12700" cap="flat" cmpd="sng" algn="ctr">
                      <a:solidFill>
                        <a:schemeClr val="tx1"/>
                      </a:solidFill>
                      <a:prstDash val="solid"/>
                      <a:round/>
                      <a:headEnd type="none" w="med" len="med"/>
                      <a:tailEnd type="none" w="med" len="med"/>
                    </a:lnB>
                  </a:tcPr>
                </a:tc>
                <a:tc>
                  <a:txBody>
                    <a:bodyPr/>
                    <a:lstStyle/>
                    <a:p>
                      <a:r>
                        <a:rPr lang="en-US" sz="1400" dirty="0" err="1"/>
                        <a:t>Idx</a:t>
                      </a:r>
                      <a:endParaRPr lang="en-US" sz="1400" dirty="0"/>
                    </a:p>
                  </a:txBody>
                  <a:tcPr>
                    <a:lnB w="12700" cap="flat" cmpd="sng" algn="ctr">
                      <a:solidFill>
                        <a:schemeClr val="tx1"/>
                      </a:solidFill>
                      <a:prstDash val="solid"/>
                      <a:round/>
                      <a:headEnd type="none" w="med" len="med"/>
                      <a:tailEnd type="none" w="med" len="med"/>
                    </a:lnB>
                  </a:tcPr>
                </a:tc>
                <a:tc>
                  <a:txBody>
                    <a:bodyPr/>
                    <a:lstStyle/>
                    <a:p>
                      <a:r>
                        <a:rPr lang="en-US" sz="1400" dirty="0"/>
                        <a:t>0</a:t>
                      </a:r>
                    </a:p>
                  </a:txBody>
                  <a:tcPr>
                    <a:lnB w="12700" cap="flat" cmpd="sng" algn="ctr">
                      <a:solidFill>
                        <a:schemeClr val="tx1"/>
                      </a:solidFill>
                      <a:prstDash val="solid"/>
                      <a:round/>
                      <a:headEnd type="none" w="med" len="med"/>
                      <a:tailEnd type="none" w="med" len="med"/>
                    </a:lnB>
                  </a:tcPr>
                </a:tc>
                <a:tc>
                  <a:txBody>
                    <a:bodyPr/>
                    <a:lstStyle/>
                    <a:p>
                      <a:r>
                        <a:rPr lang="en-US" sz="1400" dirty="0"/>
                        <a:t>1</a:t>
                      </a:r>
                    </a:p>
                  </a:txBody>
                  <a:tcPr>
                    <a:lnB w="12700" cap="flat" cmpd="sng" algn="ctr">
                      <a:solidFill>
                        <a:schemeClr val="tx1"/>
                      </a:solidFill>
                      <a:prstDash val="solid"/>
                      <a:round/>
                      <a:headEnd type="none" w="med" len="med"/>
                      <a:tailEnd type="none" w="med" len="med"/>
                    </a:lnB>
                  </a:tcPr>
                </a:tc>
                <a:tc>
                  <a:txBody>
                    <a:bodyPr/>
                    <a:lstStyle/>
                    <a:p>
                      <a:r>
                        <a:rPr lang="en-US" sz="1400" dirty="0"/>
                        <a:t>2</a:t>
                      </a:r>
                    </a:p>
                  </a:txBody>
                  <a:tcPr>
                    <a:lnB w="12700" cap="flat" cmpd="sng" algn="ctr">
                      <a:solidFill>
                        <a:schemeClr val="tx1"/>
                      </a:solidFill>
                      <a:prstDash val="solid"/>
                      <a:round/>
                      <a:headEnd type="none" w="med" len="med"/>
                      <a:tailEnd type="none" w="med" len="med"/>
                    </a:lnB>
                  </a:tcPr>
                </a:tc>
                <a:tc>
                  <a:txBody>
                    <a:bodyPr/>
                    <a:lstStyle/>
                    <a:p>
                      <a:r>
                        <a:rPr lang="en-US" sz="1400" dirty="0"/>
                        <a:t>3</a:t>
                      </a:r>
                    </a:p>
                  </a:txBody>
                  <a:tcPr>
                    <a:lnB w="12700" cap="flat" cmpd="sng" algn="ctr">
                      <a:solidFill>
                        <a:schemeClr val="tx1"/>
                      </a:solidFill>
                      <a:prstDash val="solid"/>
                      <a:round/>
                      <a:headEnd type="none" w="med" len="med"/>
                      <a:tailEnd type="none" w="med" len="med"/>
                    </a:lnB>
                  </a:tcPr>
                </a:tc>
                <a:tc>
                  <a:txBody>
                    <a:bodyPr/>
                    <a:lstStyle/>
                    <a:p>
                      <a:r>
                        <a:rPr lang="en-US" sz="1400" dirty="0"/>
                        <a:t>4</a:t>
                      </a:r>
                    </a:p>
                  </a:txBody>
                  <a:tcPr>
                    <a:lnB w="12700" cap="flat" cmpd="sng" algn="ctr">
                      <a:solidFill>
                        <a:schemeClr val="tx1"/>
                      </a:solidFill>
                      <a:prstDash val="solid"/>
                      <a:round/>
                      <a:headEnd type="none" w="med" len="med"/>
                      <a:tailEnd type="none" w="med" len="med"/>
                    </a:lnB>
                  </a:tcPr>
                </a:tc>
                <a:tc>
                  <a:txBody>
                    <a:bodyPr/>
                    <a:lstStyle/>
                    <a:p>
                      <a:r>
                        <a:rPr lang="en-US" sz="1400" dirty="0"/>
                        <a:t>5</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6665252"/>
                  </a:ext>
                </a:extLst>
              </a:tr>
              <a:tr h="302405">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Val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1"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9118474"/>
                  </a:ext>
                </a:extLst>
              </a:tr>
            </a:tbl>
          </a:graphicData>
        </a:graphic>
      </p:graphicFrame>
      <p:graphicFrame>
        <p:nvGraphicFramePr>
          <p:cNvPr id="8" name="Table 7">
            <a:extLst>
              <a:ext uri="{FF2B5EF4-FFF2-40B4-BE49-F238E27FC236}">
                <a16:creationId xmlns:a16="http://schemas.microsoft.com/office/drawing/2014/main" id="{D4504A1E-B0EE-448B-A6C2-D22C40CFB6C2}"/>
              </a:ext>
            </a:extLst>
          </p:cNvPr>
          <p:cNvGraphicFramePr>
            <a:graphicFrameLocks noGrp="1"/>
          </p:cNvGraphicFramePr>
          <p:nvPr>
            <p:extLst>
              <p:ext uri="{D42A27DB-BD31-4B8C-83A1-F6EECF244321}">
                <p14:modId xmlns:p14="http://schemas.microsoft.com/office/powerpoint/2010/main" val="208622313"/>
              </p:ext>
            </p:extLst>
          </p:nvPr>
        </p:nvGraphicFramePr>
        <p:xfrm>
          <a:off x="2492362" y="2495956"/>
          <a:ext cx="2892052" cy="609600"/>
        </p:xfrm>
        <a:graphic>
          <a:graphicData uri="http://schemas.openxmlformats.org/drawingml/2006/table">
            <a:tbl>
              <a:tblPr firstRow="1" bandRow="1">
                <a:tableStyleId>{D27102A9-8310-4765-A935-A1911B00CA55}</a:tableStyleId>
              </a:tblPr>
              <a:tblGrid>
                <a:gridCol w="241618">
                  <a:extLst>
                    <a:ext uri="{9D8B030D-6E8A-4147-A177-3AD203B41FA5}">
                      <a16:colId xmlns:a16="http://schemas.microsoft.com/office/drawing/2014/main" val="2148718197"/>
                    </a:ext>
                  </a:extLst>
                </a:gridCol>
                <a:gridCol w="543339">
                  <a:extLst>
                    <a:ext uri="{9D8B030D-6E8A-4147-A177-3AD203B41FA5}">
                      <a16:colId xmlns:a16="http://schemas.microsoft.com/office/drawing/2014/main" val="1211724100"/>
                    </a:ext>
                  </a:extLst>
                </a:gridCol>
                <a:gridCol w="291547">
                  <a:extLst>
                    <a:ext uri="{9D8B030D-6E8A-4147-A177-3AD203B41FA5}">
                      <a16:colId xmlns:a16="http://schemas.microsoft.com/office/drawing/2014/main" val="2085148958"/>
                    </a:ext>
                  </a:extLst>
                </a:gridCol>
                <a:gridCol w="278296">
                  <a:extLst>
                    <a:ext uri="{9D8B030D-6E8A-4147-A177-3AD203B41FA5}">
                      <a16:colId xmlns:a16="http://schemas.microsoft.com/office/drawing/2014/main" val="410415200"/>
                    </a:ext>
                  </a:extLst>
                </a:gridCol>
                <a:gridCol w="238539">
                  <a:extLst>
                    <a:ext uri="{9D8B030D-6E8A-4147-A177-3AD203B41FA5}">
                      <a16:colId xmlns:a16="http://schemas.microsoft.com/office/drawing/2014/main" val="1812145706"/>
                    </a:ext>
                  </a:extLst>
                </a:gridCol>
                <a:gridCol w="265044">
                  <a:extLst>
                    <a:ext uri="{9D8B030D-6E8A-4147-A177-3AD203B41FA5}">
                      <a16:colId xmlns:a16="http://schemas.microsoft.com/office/drawing/2014/main" val="2894819703"/>
                    </a:ext>
                  </a:extLst>
                </a:gridCol>
                <a:gridCol w="251791">
                  <a:extLst>
                    <a:ext uri="{9D8B030D-6E8A-4147-A177-3AD203B41FA5}">
                      <a16:colId xmlns:a16="http://schemas.microsoft.com/office/drawing/2014/main" val="3036716839"/>
                    </a:ext>
                  </a:extLst>
                </a:gridCol>
                <a:gridCol w="278296">
                  <a:extLst>
                    <a:ext uri="{9D8B030D-6E8A-4147-A177-3AD203B41FA5}">
                      <a16:colId xmlns:a16="http://schemas.microsoft.com/office/drawing/2014/main" val="2847451449"/>
                    </a:ext>
                  </a:extLst>
                </a:gridCol>
                <a:gridCol w="238539">
                  <a:extLst>
                    <a:ext uri="{9D8B030D-6E8A-4147-A177-3AD203B41FA5}">
                      <a16:colId xmlns:a16="http://schemas.microsoft.com/office/drawing/2014/main" val="1252225313"/>
                    </a:ext>
                  </a:extLst>
                </a:gridCol>
                <a:gridCol w="265043">
                  <a:extLst>
                    <a:ext uri="{9D8B030D-6E8A-4147-A177-3AD203B41FA5}">
                      <a16:colId xmlns:a16="http://schemas.microsoft.com/office/drawing/2014/main" val="2112365963"/>
                    </a:ext>
                  </a:extLst>
                </a:gridCol>
              </a:tblGrid>
              <a:tr h="302405">
                <a:tc rowSpan="2">
                  <a:txBody>
                    <a:bodyPr/>
                    <a:lstStyle/>
                    <a:p>
                      <a:r>
                        <a:rPr lang="en-US" sz="1400" dirty="0"/>
                        <a:t>B</a:t>
                      </a:r>
                    </a:p>
                    <a:p>
                      <a:r>
                        <a:rPr lang="en-US" sz="1400" dirty="0"/>
                        <a:t>4</a:t>
                      </a:r>
                    </a:p>
                  </a:txBody>
                  <a:tcPr>
                    <a:lnB w="12700" cap="flat" cmpd="sng" algn="ctr">
                      <a:solidFill>
                        <a:schemeClr val="tx1"/>
                      </a:solidFill>
                      <a:prstDash val="solid"/>
                      <a:round/>
                      <a:headEnd type="none" w="med" len="med"/>
                      <a:tailEnd type="none" w="med" len="med"/>
                    </a:lnB>
                  </a:tcPr>
                </a:tc>
                <a:tc>
                  <a:txBody>
                    <a:bodyPr/>
                    <a:lstStyle/>
                    <a:p>
                      <a:r>
                        <a:rPr lang="en-US" sz="1400" dirty="0" err="1"/>
                        <a:t>Idx</a:t>
                      </a:r>
                      <a:endParaRPr lang="en-US" sz="1400" dirty="0"/>
                    </a:p>
                  </a:txBody>
                  <a:tcPr>
                    <a:lnB w="12700" cap="flat" cmpd="sng" algn="ctr">
                      <a:solidFill>
                        <a:schemeClr val="tx1"/>
                      </a:solidFill>
                      <a:prstDash val="solid"/>
                      <a:round/>
                      <a:headEnd type="none" w="med" len="med"/>
                      <a:tailEnd type="none" w="med" len="med"/>
                    </a:lnB>
                  </a:tcPr>
                </a:tc>
                <a:tc>
                  <a:txBody>
                    <a:bodyPr/>
                    <a:lstStyle/>
                    <a:p>
                      <a:r>
                        <a:rPr lang="en-US" sz="1400" dirty="0"/>
                        <a:t>0</a:t>
                      </a:r>
                    </a:p>
                  </a:txBody>
                  <a:tcPr>
                    <a:lnB w="12700" cap="flat" cmpd="sng" algn="ctr">
                      <a:solidFill>
                        <a:schemeClr val="tx1"/>
                      </a:solidFill>
                      <a:prstDash val="solid"/>
                      <a:round/>
                      <a:headEnd type="none" w="med" len="med"/>
                      <a:tailEnd type="none" w="med" len="med"/>
                    </a:lnB>
                  </a:tcPr>
                </a:tc>
                <a:tc>
                  <a:txBody>
                    <a:bodyPr/>
                    <a:lstStyle/>
                    <a:p>
                      <a:r>
                        <a:rPr lang="en-US" sz="1400" dirty="0"/>
                        <a:t>1</a:t>
                      </a:r>
                    </a:p>
                  </a:txBody>
                  <a:tcPr>
                    <a:lnB w="12700" cap="flat" cmpd="sng" algn="ctr">
                      <a:solidFill>
                        <a:schemeClr val="tx1"/>
                      </a:solidFill>
                      <a:prstDash val="solid"/>
                      <a:round/>
                      <a:headEnd type="none" w="med" len="med"/>
                      <a:tailEnd type="none" w="med" len="med"/>
                    </a:lnB>
                  </a:tcPr>
                </a:tc>
                <a:tc>
                  <a:txBody>
                    <a:bodyPr/>
                    <a:lstStyle/>
                    <a:p>
                      <a:r>
                        <a:rPr lang="en-US" sz="1400" dirty="0"/>
                        <a:t>2</a:t>
                      </a:r>
                    </a:p>
                  </a:txBody>
                  <a:tcPr>
                    <a:lnB w="12700" cap="flat" cmpd="sng" algn="ctr">
                      <a:solidFill>
                        <a:schemeClr val="tx1"/>
                      </a:solidFill>
                      <a:prstDash val="solid"/>
                      <a:round/>
                      <a:headEnd type="none" w="med" len="med"/>
                      <a:tailEnd type="none" w="med" len="med"/>
                    </a:lnB>
                  </a:tcPr>
                </a:tc>
                <a:tc>
                  <a:txBody>
                    <a:bodyPr/>
                    <a:lstStyle/>
                    <a:p>
                      <a:r>
                        <a:rPr lang="en-US" sz="1400" dirty="0"/>
                        <a:t>3</a:t>
                      </a:r>
                    </a:p>
                  </a:txBody>
                  <a:tcPr>
                    <a:lnB w="12700" cap="flat" cmpd="sng" algn="ctr">
                      <a:solidFill>
                        <a:schemeClr val="tx1"/>
                      </a:solidFill>
                      <a:prstDash val="solid"/>
                      <a:round/>
                      <a:headEnd type="none" w="med" len="med"/>
                      <a:tailEnd type="none" w="med" len="med"/>
                    </a:lnB>
                  </a:tcPr>
                </a:tc>
                <a:tc>
                  <a:txBody>
                    <a:bodyPr/>
                    <a:lstStyle/>
                    <a:p>
                      <a:r>
                        <a:rPr lang="en-US" sz="1400" dirty="0"/>
                        <a:t>4</a:t>
                      </a:r>
                    </a:p>
                  </a:txBody>
                  <a:tcPr>
                    <a:lnB w="12700" cap="flat" cmpd="sng" algn="ctr">
                      <a:solidFill>
                        <a:schemeClr val="tx1"/>
                      </a:solidFill>
                      <a:prstDash val="solid"/>
                      <a:round/>
                      <a:headEnd type="none" w="med" len="med"/>
                      <a:tailEnd type="none" w="med" len="med"/>
                    </a:lnB>
                  </a:tcPr>
                </a:tc>
                <a:tc>
                  <a:txBody>
                    <a:bodyPr/>
                    <a:lstStyle/>
                    <a:p>
                      <a:r>
                        <a:rPr lang="en-US" sz="1400" dirty="0"/>
                        <a:t>5</a:t>
                      </a:r>
                    </a:p>
                  </a:txBody>
                  <a:tcPr>
                    <a:lnB w="12700" cap="flat" cmpd="sng" algn="ctr">
                      <a:solidFill>
                        <a:schemeClr val="tx1"/>
                      </a:solidFill>
                      <a:prstDash val="solid"/>
                      <a:round/>
                      <a:headEnd type="none" w="med" len="med"/>
                      <a:tailEnd type="none" w="med" len="med"/>
                    </a:lnB>
                  </a:tcPr>
                </a:tc>
                <a:tc>
                  <a:txBody>
                    <a:bodyPr/>
                    <a:lstStyle/>
                    <a:p>
                      <a:r>
                        <a:rPr lang="en-US" sz="1400" dirty="0"/>
                        <a:t>6</a:t>
                      </a:r>
                    </a:p>
                  </a:txBody>
                  <a:tcPr>
                    <a:lnB w="12700" cap="flat" cmpd="sng" algn="ctr">
                      <a:solidFill>
                        <a:schemeClr val="tx1"/>
                      </a:solidFill>
                      <a:prstDash val="solid"/>
                      <a:round/>
                      <a:headEnd type="none" w="med" len="med"/>
                      <a:tailEnd type="none" w="med" len="med"/>
                    </a:lnB>
                  </a:tcPr>
                </a:tc>
                <a:tc>
                  <a:txBody>
                    <a:bodyPr/>
                    <a:lstStyle/>
                    <a:p>
                      <a:r>
                        <a:rPr lang="en-US" sz="1400" dirty="0"/>
                        <a:t>7</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6665252"/>
                  </a:ext>
                </a:extLst>
              </a:tr>
              <a:tr h="302405">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Val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9118474"/>
                  </a:ext>
                </a:extLst>
              </a:tr>
            </a:tbl>
          </a:graphicData>
        </a:graphic>
      </p:graphicFrame>
      <p:graphicFrame>
        <p:nvGraphicFramePr>
          <p:cNvPr id="9" name="Table 8">
            <a:extLst>
              <a:ext uri="{FF2B5EF4-FFF2-40B4-BE49-F238E27FC236}">
                <a16:creationId xmlns:a16="http://schemas.microsoft.com/office/drawing/2014/main" id="{303B2163-DD66-4C51-B56D-AA68A5AB4AB9}"/>
              </a:ext>
            </a:extLst>
          </p:cNvPr>
          <p:cNvGraphicFramePr>
            <a:graphicFrameLocks noGrp="1"/>
          </p:cNvGraphicFramePr>
          <p:nvPr>
            <p:extLst>
              <p:ext uri="{D42A27DB-BD31-4B8C-83A1-F6EECF244321}">
                <p14:modId xmlns:p14="http://schemas.microsoft.com/office/powerpoint/2010/main" val="3135709521"/>
              </p:ext>
            </p:extLst>
          </p:nvPr>
        </p:nvGraphicFramePr>
        <p:xfrm>
          <a:off x="5539885" y="2504285"/>
          <a:ext cx="2388470" cy="609600"/>
        </p:xfrm>
        <a:graphic>
          <a:graphicData uri="http://schemas.openxmlformats.org/drawingml/2006/table">
            <a:tbl>
              <a:tblPr firstRow="1" bandRow="1">
                <a:tableStyleId>{D27102A9-8310-4765-A935-A1911B00CA55}</a:tableStyleId>
              </a:tblPr>
              <a:tblGrid>
                <a:gridCol w="241618">
                  <a:extLst>
                    <a:ext uri="{9D8B030D-6E8A-4147-A177-3AD203B41FA5}">
                      <a16:colId xmlns:a16="http://schemas.microsoft.com/office/drawing/2014/main" val="2148718197"/>
                    </a:ext>
                  </a:extLst>
                </a:gridCol>
                <a:gridCol w="543339">
                  <a:extLst>
                    <a:ext uri="{9D8B030D-6E8A-4147-A177-3AD203B41FA5}">
                      <a16:colId xmlns:a16="http://schemas.microsoft.com/office/drawing/2014/main" val="1211724100"/>
                    </a:ext>
                  </a:extLst>
                </a:gridCol>
                <a:gridCol w="291547">
                  <a:extLst>
                    <a:ext uri="{9D8B030D-6E8A-4147-A177-3AD203B41FA5}">
                      <a16:colId xmlns:a16="http://schemas.microsoft.com/office/drawing/2014/main" val="2085148958"/>
                    </a:ext>
                  </a:extLst>
                </a:gridCol>
                <a:gridCol w="278296">
                  <a:extLst>
                    <a:ext uri="{9D8B030D-6E8A-4147-A177-3AD203B41FA5}">
                      <a16:colId xmlns:a16="http://schemas.microsoft.com/office/drawing/2014/main" val="410415200"/>
                    </a:ext>
                  </a:extLst>
                </a:gridCol>
                <a:gridCol w="238539">
                  <a:extLst>
                    <a:ext uri="{9D8B030D-6E8A-4147-A177-3AD203B41FA5}">
                      <a16:colId xmlns:a16="http://schemas.microsoft.com/office/drawing/2014/main" val="1812145706"/>
                    </a:ext>
                  </a:extLst>
                </a:gridCol>
                <a:gridCol w="265044">
                  <a:extLst>
                    <a:ext uri="{9D8B030D-6E8A-4147-A177-3AD203B41FA5}">
                      <a16:colId xmlns:a16="http://schemas.microsoft.com/office/drawing/2014/main" val="2894819703"/>
                    </a:ext>
                  </a:extLst>
                </a:gridCol>
                <a:gridCol w="251791">
                  <a:extLst>
                    <a:ext uri="{9D8B030D-6E8A-4147-A177-3AD203B41FA5}">
                      <a16:colId xmlns:a16="http://schemas.microsoft.com/office/drawing/2014/main" val="3036716839"/>
                    </a:ext>
                  </a:extLst>
                </a:gridCol>
                <a:gridCol w="278296">
                  <a:extLst>
                    <a:ext uri="{9D8B030D-6E8A-4147-A177-3AD203B41FA5}">
                      <a16:colId xmlns:a16="http://schemas.microsoft.com/office/drawing/2014/main" val="2847451449"/>
                    </a:ext>
                  </a:extLst>
                </a:gridCol>
              </a:tblGrid>
              <a:tr h="302405">
                <a:tc rowSpan="2">
                  <a:txBody>
                    <a:bodyPr/>
                    <a:lstStyle/>
                    <a:p>
                      <a:r>
                        <a:rPr lang="en-US" sz="1400" dirty="0"/>
                        <a:t>C</a:t>
                      </a:r>
                    </a:p>
                  </a:txBody>
                  <a:tcPr>
                    <a:lnB w="12700" cap="flat" cmpd="sng" algn="ctr">
                      <a:solidFill>
                        <a:schemeClr val="tx1"/>
                      </a:solidFill>
                      <a:prstDash val="solid"/>
                      <a:round/>
                      <a:headEnd type="none" w="med" len="med"/>
                      <a:tailEnd type="none" w="med" len="med"/>
                    </a:lnB>
                  </a:tcPr>
                </a:tc>
                <a:tc>
                  <a:txBody>
                    <a:bodyPr/>
                    <a:lstStyle/>
                    <a:p>
                      <a:r>
                        <a:rPr lang="en-US" sz="1400" dirty="0" err="1"/>
                        <a:t>Idx</a:t>
                      </a:r>
                      <a:endParaRPr lang="en-US" sz="1400" dirty="0"/>
                    </a:p>
                  </a:txBody>
                  <a:tcPr>
                    <a:lnB w="12700" cap="flat" cmpd="sng" algn="ctr">
                      <a:solidFill>
                        <a:schemeClr val="tx1"/>
                      </a:solidFill>
                      <a:prstDash val="solid"/>
                      <a:round/>
                      <a:headEnd type="none" w="med" len="med"/>
                      <a:tailEnd type="none" w="med" len="med"/>
                    </a:lnB>
                  </a:tcPr>
                </a:tc>
                <a:tc>
                  <a:txBody>
                    <a:bodyPr/>
                    <a:lstStyle/>
                    <a:p>
                      <a:r>
                        <a:rPr lang="en-US" sz="1400" dirty="0"/>
                        <a:t>0</a:t>
                      </a:r>
                    </a:p>
                  </a:txBody>
                  <a:tcPr>
                    <a:lnB w="12700" cap="flat" cmpd="sng" algn="ctr">
                      <a:solidFill>
                        <a:schemeClr val="tx1"/>
                      </a:solidFill>
                      <a:prstDash val="solid"/>
                      <a:round/>
                      <a:headEnd type="none" w="med" len="med"/>
                      <a:tailEnd type="none" w="med" len="med"/>
                    </a:lnB>
                  </a:tcPr>
                </a:tc>
                <a:tc>
                  <a:txBody>
                    <a:bodyPr/>
                    <a:lstStyle/>
                    <a:p>
                      <a:r>
                        <a:rPr lang="en-US" sz="1400" dirty="0"/>
                        <a:t>1</a:t>
                      </a:r>
                    </a:p>
                  </a:txBody>
                  <a:tcPr>
                    <a:lnB w="12700" cap="flat" cmpd="sng" algn="ctr">
                      <a:solidFill>
                        <a:schemeClr val="tx1"/>
                      </a:solidFill>
                      <a:prstDash val="solid"/>
                      <a:round/>
                      <a:headEnd type="none" w="med" len="med"/>
                      <a:tailEnd type="none" w="med" len="med"/>
                    </a:lnB>
                  </a:tcPr>
                </a:tc>
                <a:tc>
                  <a:txBody>
                    <a:bodyPr/>
                    <a:lstStyle/>
                    <a:p>
                      <a:r>
                        <a:rPr lang="en-US" sz="1400" dirty="0"/>
                        <a:t>2</a:t>
                      </a:r>
                    </a:p>
                  </a:txBody>
                  <a:tcPr>
                    <a:lnB w="12700" cap="flat" cmpd="sng" algn="ctr">
                      <a:solidFill>
                        <a:schemeClr val="tx1"/>
                      </a:solidFill>
                      <a:prstDash val="solid"/>
                      <a:round/>
                      <a:headEnd type="none" w="med" len="med"/>
                      <a:tailEnd type="none" w="med" len="med"/>
                    </a:lnB>
                  </a:tcPr>
                </a:tc>
                <a:tc>
                  <a:txBody>
                    <a:bodyPr/>
                    <a:lstStyle/>
                    <a:p>
                      <a:r>
                        <a:rPr lang="en-US" sz="1400" dirty="0"/>
                        <a:t>3</a:t>
                      </a:r>
                    </a:p>
                  </a:txBody>
                  <a:tcPr>
                    <a:lnB w="12700" cap="flat" cmpd="sng" algn="ctr">
                      <a:solidFill>
                        <a:schemeClr val="tx1"/>
                      </a:solidFill>
                      <a:prstDash val="solid"/>
                      <a:round/>
                      <a:headEnd type="none" w="med" len="med"/>
                      <a:tailEnd type="none" w="med" len="med"/>
                    </a:lnB>
                  </a:tcPr>
                </a:tc>
                <a:tc>
                  <a:txBody>
                    <a:bodyPr/>
                    <a:lstStyle/>
                    <a:p>
                      <a:r>
                        <a:rPr lang="en-US" sz="1400" dirty="0"/>
                        <a:t>4</a:t>
                      </a:r>
                    </a:p>
                  </a:txBody>
                  <a:tcPr>
                    <a:lnB w="12700" cap="flat" cmpd="sng" algn="ctr">
                      <a:solidFill>
                        <a:schemeClr val="tx1"/>
                      </a:solidFill>
                      <a:prstDash val="solid"/>
                      <a:round/>
                      <a:headEnd type="none" w="med" len="med"/>
                      <a:tailEnd type="none" w="med" len="med"/>
                    </a:lnB>
                  </a:tcPr>
                </a:tc>
                <a:tc>
                  <a:txBody>
                    <a:bodyPr/>
                    <a:lstStyle/>
                    <a:p>
                      <a:r>
                        <a:rPr lang="en-US" sz="1400" dirty="0"/>
                        <a:t>5</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6665252"/>
                  </a:ext>
                </a:extLst>
              </a:tr>
              <a:tr h="302405">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Val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1"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9118474"/>
                  </a:ext>
                </a:extLst>
              </a:tr>
            </a:tbl>
          </a:graphicData>
        </a:graphic>
      </p:graphicFrame>
      <p:graphicFrame>
        <p:nvGraphicFramePr>
          <p:cNvPr id="10" name="Table 9">
            <a:extLst>
              <a:ext uri="{FF2B5EF4-FFF2-40B4-BE49-F238E27FC236}">
                <a16:creationId xmlns:a16="http://schemas.microsoft.com/office/drawing/2014/main" id="{50BF50F6-DF45-4807-85E8-D412C41E0B97}"/>
              </a:ext>
            </a:extLst>
          </p:cNvPr>
          <p:cNvGraphicFramePr>
            <a:graphicFrameLocks noGrp="1"/>
          </p:cNvGraphicFramePr>
          <p:nvPr>
            <p:extLst>
              <p:ext uri="{D42A27DB-BD31-4B8C-83A1-F6EECF244321}">
                <p14:modId xmlns:p14="http://schemas.microsoft.com/office/powerpoint/2010/main" val="3007661571"/>
              </p:ext>
            </p:extLst>
          </p:nvPr>
        </p:nvGraphicFramePr>
        <p:xfrm>
          <a:off x="2492362" y="3328064"/>
          <a:ext cx="2892052" cy="609600"/>
        </p:xfrm>
        <a:graphic>
          <a:graphicData uri="http://schemas.openxmlformats.org/drawingml/2006/table">
            <a:tbl>
              <a:tblPr firstRow="1" bandRow="1">
                <a:tableStyleId>{D27102A9-8310-4765-A935-A1911B00CA55}</a:tableStyleId>
              </a:tblPr>
              <a:tblGrid>
                <a:gridCol w="241618">
                  <a:extLst>
                    <a:ext uri="{9D8B030D-6E8A-4147-A177-3AD203B41FA5}">
                      <a16:colId xmlns:a16="http://schemas.microsoft.com/office/drawing/2014/main" val="2148718197"/>
                    </a:ext>
                  </a:extLst>
                </a:gridCol>
                <a:gridCol w="543339">
                  <a:extLst>
                    <a:ext uri="{9D8B030D-6E8A-4147-A177-3AD203B41FA5}">
                      <a16:colId xmlns:a16="http://schemas.microsoft.com/office/drawing/2014/main" val="1211724100"/>
                    </a:ext>
                  </a:extLst>
                </a:gridCol>
                <a:gridCol w="291547">
                  <a:extLst>
                    <a:ext uri="{9D8B030D-6E8A-4147-A177-3AD203B41FA5}">
                      <a16:colId xmlns:a16="http://schemas.microsoft.com/office/drawing/2014/main" val="2085148958"/>
                    </a:ext>
                  </a:extLst>
                </a:gridCol>
                <a:gridCol w="278296">
                  <a:extLst>
                    <a:ext uri="{9D8B030D-6E8A-4147-A177-3AD203B41FA5}">
                      <a16:colId xmlns:a16="http://schemas.microsoft.com/office/drawing/2014/main" val="410415200"/>
                    </a:ext>
                  </a:extLst>
                </a:gridCol>
                <a:gridCol w="238539">
                  <a:extLst>
                    <a:ext uri="{9D8B030D-6E8A-4147-A177-3AD203B41FA5}">
                      <a16:colId xmlns:a16="http://schemas.microsoft.com/office/drawing/2014/main" val="1812145706"/>
                    </a:ext>
                  </a:extLst>
                </a:gridCol>
                <a:gridCol w="265044">
                  <a:extLst>
                    <a:ext uri="{9D8B030D-6E8A-4147-A177-3AD203B41FA5}">
                      <a16:colId xmlns:a16="http://schemas.microsoft.com/office/drawing/2014/main" val="2894819703"/>
                    </a:ext>
                  </a:extLst>
                </a:gridCol>
                <a:gridCol w="251791">
                  <a:extLst>
                    <a:ext uri="{9D8B030D-6E8A-4147-A177-3AD203B41FA5}">
                      <a16:colId xmlns:a16="http://schemas.microsoft.com/office/drawing/2014/main" val="3036716839"/>
                    </a:ext>
                  </a:extLst>
                </a:gridCol>
                <a:gridCol w="278296">
                  <a:extLst>
                    <a:ext uri="{9D8B030D-6E8A-4147-A177-3AD203B41FA5}">
                      <a16:colId xmlns:a16="http://schemas.microsoft.com/office/drawing/2014/main" val="2847451449"/>
                    </a:ext>
                  </a:extLst>
                </a:gridCol>
                <a:gridCol w="238539">
                  <a:extLst>
                    <a:ext uri="{9D8B030D-6E8A-4147-A177-3AD203B41FA5}">
                      <a16:colId xmlns:a16="http://schemas.microsoft.com/office/drawing/2014/main" val="1252225313"/>
                    </a:ext>
                  </a:extLst>
                </a:gridCol>
                <a:gridCol w="265043">
                  <a:extLst>
                    <a:ext uri="{9D8B030D-6E8A-4147-A177-3AD203B41FA5}">
                      <a16:colId xmlns:a16="http://schemas.microsoft.com/office/drawing/2014/main" val="2112365963"/>
                    </a:ext>
                  </a:extLst>
                </a:gridCol>
              </a:tblGrid>
              <a:tr h="302405">
                <a:tc rowSpan="2">
                  <a:txBody>
                    <a:bodyPr/>
                    <a:lstStyle/>
                    <a:p>
                      <a:r>
                        <a:rPr lang="en-US" sz="1400" dirty="0"/>
                        <a:t>B</a:t>
                      </a:r>
                    </a:p>
                    <a:p>
                      <a:r>
                        <a:rPr lang="en-US" sz="1400" dirty="0"/>
                        <a:t>5</a:t>
                      </a:r>
                    </a:p>
                  </a:txBody>
                  <a:tcPr>
                    <a:lnB w="12700" cap="flat" cmpd="sng" algn="ctr">
                      <a:solidFill>
                        <a:schemeClr val="tx1"/>
                      </a:solidFill>
                      <a:prstDash val="solid"/>
                      <a:round/>
                      <a:headEnd type="none" w="med" len="med"/>
                      <a:tailEnd type="none" w="med" len="med"/>
                    </a:lnB>
                  </a:tcPr>
                </a:tc>
                <a:tc>
                  <a:txBody>
                    <a:bodyPr/>
                    <a:lstStyle/>
                    <a:p>
                      <a:r>
                        <a:rPr lang="en-US" sz="1400" dirty="0" err="1"/>
                        <a:t>Idx</a:t>
                      </a:r>
                      <a:endParaRPr lang="en-US" sz="1400" dirty="0"/>
                    </a:p>
                  </a:txBody>
                  <a:tcPr>
                    <a:lnB w="12700" cap="flat" cmpd="sng" algn="ctr">
                      <a:solidFill>
                        <a:schemeClr val="tx1"/>
                      </a:solidFill>
                      <a:prstDash val="solid"/>
                      <a:round/>
                      <a:headEnd type="none" w="med" len="med"/>
                      <a:tailEnd type="none" w="med" len="med"/>
                    </a:lnB>
                  </a:tcPr>
                </a:tc>
                <a:tc>
                  <a:txBody>
                    <a:bodyPr/>
                    <a:lstStyle/>
                    <a:p>
                      <a:r>
                        <a:rPr lang="en-US" sz="1400" dirty="0"/>
                        <a:t>0</a:t>
                      </a:r>
                    </a:p>
                  </a:txBody>
                  <a:tcPr>
                    <a:lnB w="12700" cap="flat" cmpd="sng" algn="ctr">
                      <a:solidFill>
                        <a:schemeClr val="tx1"/>
                      </a:solidFill>
                      <a:prstDash val="solid"/>
                      <a:round/>
                      <a:headEnd type="none" w="med" len="med"/>
                      <a:tailEnd type="none" w="med" len="med"/>
                    </a:lnB>
                  </a:tcPr>
                </a:tc>
                <a:tc>
                  <a:txBody>
                    <a:bodyPr/>
                    <a:lstStyle/>
                    <a:p>
                      <a:r>
                        <a:rPr lang="en-US" sz="1400" dirty="0"/>
                        <a:t>1</a:t>
                      </a:r>
                    </a:p>
                  </a:txBody>
                  <a:tcPr>
                    <a:lnB w="12700" cap="flat" cmpd="sng" algn="ctr">
                      <a:solidFill>
                        <a:schemeClr val="tx1"/>
                      </a:solidFill>
                      <a:prstDash val="solid"/>
                      <a:round/>
                      <a:headEnd type="none" w="med" len="med"/>
                      <a:tailEnd type="none" w="med" len="med"/>
                    </a:lnB>
                  </a:tcPr>
                </a:tc>
                <a:tc>
                  <a:txBody>
                    <a:bodyPr/>
                    <a:lstStyle/>
                    <a:p>
                      <a:r>
                        <a:rPr lang="en-US" sz="1400" dirty="0"/>
                        <a:t>2</a:t>
                      </a:r>
                    </a:p>
                  </a:txBody>
                  <a:tcPr>
                    <a:lnB w="12700" cap="flat" cmpd="sng" algn="ctr">
                      <a:solidFill>
                        <a:schemeClr val="tx1"/>
                      </a:solidFill>
                      <a:prstDash val="solid"/>
                      <a:round/>
                      <a:headEnd type="none" w="med" len="med"/>
                      <a:tailEnd type="none" w="med" len="med"/>
                    </a:lnB>
                  </a:tcPr>
                </a:tc>
                <a:tc>
                  <a:txBody>
                    <a:bodyPr/>
                    <a:lstStyle/>
                    <a:p>
                      <a:r>
                        <a:rPr lang="en-US" sz="1400" dirty="0"/>
                        <a:t>3</a:t>
                      </a:r>
                    </a:p>
                  </a:txBody>
                  <a:tcPr>
                    <a:lnB w="12700" cap="flat" cmpd="sng" algn="ctr">
                      <a:solidFill>
                        <a:schemeClr val="tx1"/>
                      </a:solidFill>
                      <a:prstDash val="solid"/>
                      <a:round/>
                      <a:headEnd type="none" w="med" len="med"/>
                      <a:tailEnd type="none" w="med" len="med"/>
                    </a:lnB>
                  </a:tcPr>
                </a:tc>
                <a:tc>
                  <a:txBody>
                    <a:bodyPr/>
                    <a:lstStyle/>
                    <a:p>
                      <a:r>
                        <a:rPr lang="en-US" sz="1400" dirty="0"/>
                        <a:t>4</a:t>
                      </a:r>
                    </a:p>
                  </a:txBody>
                  <a:tcPr>
                    <a:lnB w="12700" cap="flat" cmpd="sng" algn="ctr">
                      <a:solidFill>
                        <a:schemeClr val="tx1"/>
                      </a:solidFill>
                      <a:prstDash val="solid"/>
                      <a:round/>
                      <a:headEnd type="none" w="med" len="med"/>
                      <a:tailEnd type="none" w="med" len="med"/>
                    </a:lnB>
                  </a:tcPr>
                </a:tc>
                <a:tc>
                  <a:txBody>
                    <a:bodyPr/>
                    <a:lstStyle/>
                    <a:p>
                      <a:r>
                        <a:rPr lang="en-US" sz="1400" dirty="0"/>
                        <a:t>5</a:t>
                      </a:r>
                    </a:p>
                  </a:txBody>
                  <a:tcPr>
                    <a:lnB w="12700" cap="flat" cmpd="sng" algn="ctr">
                      <a:solidFill>
                        <a:schemeClr val="tx1"/>
                      </a:solidFill>
                      <a:prstDash val="solid"/>
                      <a:round/>
                      <a:headEnd type="none" w="med" len="med"/>
                      <a:tailEnd type="none" w="med" len="med"/>
                    </a:lnB>
                  </a:tcPr>
                </a:tc>
                <a:tc>
                  <a:txBody>
                    <a:bodyPr/>
                    <a:lstStyle/>
                    <a:p>
                      <a:r>
                        <a:rPr lang="en-US" sz="1400" dirty="0"/>
                        <a:t>6</a:t>
                      </a:r>
                    </a:p>
                  </a:txBody>
                  <a:tcPr>
                    <a:lnB w="12700" cap="flat" cmpd="sng" algn="ctr">
                      <a:solidFill>
                        <a:schemeClr val="tx1"/>
                      </a:solidFill>
                      <a:prstDash val="solid"/>
                      <a:round/>
                      <a:headEnd type="none" w="med" len="med"/>
                      <a:tailEnd type="none" w="med" len="med"/>
                    </a:lnB>
                  </a:tcPr>
                </a:tc>
                <a:tc>
                  <a:txBody>
                    <a:bodyPr/>
                    <a:lstStyle/>
                    <a:p>
                      <a:r>
                        <a:rPr lang="en-US" sz="1400" dirty="0"/>
                        <a:t>7</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6665252"/>
                  </a:ext>
                </a:extLst>
              </a:tr>
              <a:tr h="302405">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Val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9118474"/>
                  </a:ext>
                </a:extLst>
              </a:tr>
            </a:tbl>
          </a:graphicData>
        </a:graphic>
      </p:graphicFrame>
      <p:graphicFrame>
        <p:nvGraphicFramePr>
          <p:cNvPr id="11" name="Table 10">
            <a:extLst>
              <a:ext uri="{FF2B5EF4-FFF2-40B4-BE49-F238E27FC236}">
                <a16:creationId xmlns:a16="http://schemas.microsoft.com/office/drawing/2014/main" id="{F0A92728-135D-4C10-A06B-162B0DCD93A2}"/>
              </a:ext>
            </a:extLst>
          </p:cNvPr>
          <p:cNvGraphicFramePr>
            <a:graphicFrameLocks noGrp="1"/>
          </p:cNvGraphicFramePr>
          <p:nvPr>
            <p:extLst>
              <p:ext uri="{D42A27DB-BD31-4B8C-83A1-F6EECF244321}">
                <p14:modId xmlns:p14="http://schemas.microsoft.com/office/powerpoint/2010/main" val="3345909489"/>
              </p:ext>
            </p:extLst>
          </p:nvPr>
        </p:nvGraphicFramePr>
        <p:xfrm>
          <a:off x="5539885" y="3328064"/>
          <a:ext cx="2388470" cy="609600"/>
        </p:xfrm>
        <a:graphic>
          <a:graphicData uri="http://schemas.openxmlformats.org/drawingml/2006/table">
            <a:tbl>
              <a:tblPr firstRow="1" bandRow="1">
                <a:tableStyleId>{D27102A9-8310-4765-A935-A1911B00CA55}</a:tableStyleId>
              </a:tblPr>
              <a:tblGrid>
                <a:gridCol w="241618">
                  <a:extLst>
                    <a:ext uri="{9D8B030D-6E8A-4147-A177-3AD203B41FA5}">
                      <a16:colId xmlns:a16="http://schemas.microsoft.com/office/drawing/2014/main" val="2148718197"/>
                    </a:ext>
                  </a:extLst>
                </a:gridCol>
                <a:gridCol w="543339">
                  <a:extLst>
                    <a:ext uri="{9D8B030D-6E8A-4147-A177-3AD203B41FA5}">
                      <a16:colId xmlns:a16="http://schemas.microsoft.com/office/drawing/2014/main" val="1211724100"/>
                    </a:ext>
                  </a:extLst>
                </a:gridCol>
                <a:gridCol w="291547">
                  <a:extLst>
                    <a:ext uri="{9D8B030D-6E8A-4147-A177-3AD203B41FA5}">
                      <a16:colId xmlns:a16="http://schemas.microsoft.com/office/drawing/2014/main" val="2085148958"/>
                    </a:ext>
                  </a:extLst>
                </a:gridCol>
                <a:gridCol w="278296">
                  <a:extLst>
                    <a:ext uri="{9D8B030D-6E8A-4147-A177-3AD203B41FA5}">
                      <a16:colId xmlns:a16="http://schemas.microsoft.com/office/drawing/2014/main" val="410415200"/>
                    </a:ext>
                  </a:extLst>
                </a:gridCol>
                <a:gridCol w="238539">
                  <a:extLst>
                    <a:ext uri="{9D8B030D-6E8A-4147-A177-3AD203B41FA5}">
                      <a16:colId xmlns:a16="http://schemas.microsoft.com/office/drawing/2014/main" val="1812145706"/>
                    </a:ext>
                  </a:extLst>
                </a:gridCol>
                <a:gridCol w="265044">
                  <a:extLst>
                    <a:ext uri="{9D8B030D-6E8A-4147-A177-3AD203B41FA5}">
                      <a16:colId xmlns:a16="http://schemas.microsoft.com/office/drawing/2014/main" val="2894819703"/>
                    </a:ext>
                  </a:extLst>
                </a:gridCol>
                <a:gridCol w="251791">
                  <a:extLst>
                    <a:ext uri="{9D8B030D-6E8A-4147-A177-3AD203B41FA5}">
                      <a16:colId xmlns:a16="http://schemas.microsoft.com/office/drawing/2014/main" val="3036716839"/>
                    </a:ext>
                  </a:extLst>
                </a:gridCol>
                <a:gridCol w="278296">
                  <a:extLst>
                    <a:ext uri="{9D8B030D-6E8A-4147-A177-3AD203B41FA5}">
                      <a16:colId xmlns:a16="http://schemas.microsoft.com/office/drawing/2014/main" val="2847451449"/>
                    </a:ext>
                  </a:extLst>
                </a:gridCol>
              </a:tblGrid>
              <a:tr h="302405">
                <a:tc rowSpan="2">
                  <a:txBody>
                    <a:bodyPr/>
                    <a:lstStyle/>
                    <a:p>
                      <a:r>
                        <a:rPr lang="en-US" sz="1400" dirty="0"/>
                        <a:t>C</a:t>
                      </a:r>
                    </a:p>
                  </a:txBody>
                  <a:tcPr>
                    <a:lnB w="12700" cap="flat" cmpd="sng" algn="ctr">
                      <a:solidFill>
                        <a:schemeClr val="tx1"/>
                      </a:solidFill>
                      <a:prstDash val="solid"/>
                      <a:round/>
                      <a:headEnd type="none" w="med" len="med"/>
                      <a:tailEnd type="none" w="med" len="med"/>
                    </a:lnB>
                  </a:tcPr>
                </a:tc>
                <a:tc>
                  <a:txBody>
                    <a:bodyPr/>
                    <a:lstStyle/>
                    <a:p>
                      <a:r>
                        <a:rPr lang="en-US" sz="1400" dirty="0" err="1"/>
                        <a:t>Idx</a:t>
                      </a:r>
                      <a:endParaRPr lang="en-US" sz="1400" dirty="0"/>
                    </a:p>
                  </a:txBody>
                  <a:tcPr>
                    <a:lnB w="12700" cap="flat" cmpd="sng" algn="ctr">
                      <a:solidFill>
                        <a:schemeClr val="tx1"/>
                      </a:solidFill>
                      <a:prstDash val="solid"/>
                      <a:round/>
                      <a:headEnd type="none" w="med" len="med"/>
                      <a:tailEnd type="none" w="med" len="med"/>
                    </a:lnB>
                  </a:tcPr>
                </a:tc>
                <a:tc>
                  <a:txBody>
                    <a:bodyPr/>
                    <a:lstStyle/>
                    <a:p>
                      <a:r>
                        <a:rPr lang="en-US" sz="1400" dirty="0"/>
                        <a:t>0</a:t>
                      </a:r>
                    </a:p>
                  </a:txBody>
                  <a:tcPr>
                    <a:lnB w="12700" cap="flat" cmpd="sng" algn="ctr">
                      <a:solidFill>
                        <a:schemeClr val="tx1"/>
                      </a:solidFill>
                      <a:prstDash val="solid"/>
                      <a:round/>
                      <a:headEnd type="none" w="med" len="med"/>
                      <a:tailEnd type="none" w="med" len="med"/>
                    </a:lnB>
                  </a:tcPr>
                </a:tc>
                <a:tc>
                  <a:txBody>
                    <a:bodyPr/>
                    <a:lstStyle/>
                    <a:p>
                      <a:r>
                        <a:rPr lang="en-US" sz="1400" dirty="0"/>
                        <a:t>1</a:t>
                      </a:r>
                    </a:p>
                  </a:txBody>
                  <a:tcPr>
                    <a:lnB w="12700" cap="flat" cmpd="sng" algn="ctr">
                      <a:solidFill>
                        <a:schemeClr val="tx1"/>
                      </a:solidFill>
                      <a:prstDash val="solid"/>
                      <a:round/>
                      <a:headEnd type="none" w="med" len="med"/>
                      <a:tailEnd type="none" w="med" len="med"/>
                    </a:lnB>
                  </a:tcPr>
                </a:tc>
                <a:tc>
                  <a:txBody>
                    <a:bodyPr/>
                    <a:lstStyle/>
                    <a:p>
                      <a:r>
                        <a:rPr lang="en-US" sz="1400" dirty="0"/>
                        <a:t>2</a:t>
                      </a:r>
                    </a:p>
                  </a:txBody>
                  <a:tcPr>
                    <a:lnB w="12700" cap="flat" cmpd="sng" algn="ctr">
                      <a:solidFill>
                        <a:schemeClr val="tx1"/>
                      </a:solidFill>
                      <a:prstDash val="solid"/>
                      <a:round/>
                      <a:headEnd type="none" w="med" len="med"/>
                      <a:tailEnd type="none" w="med" len="med"/>
                    </a:lnB>
                  </a:tcPr>
                </a:tc>
                <a:tc>
                  <a:txBody>
                    <a:bodyPr/>
                    <a:lstStyle/>
                    <a:p>
                      <a:r>
                        <a:rPr lang="en-US" sz="1400" dirty="0"/>
                        <a:t>3</a:t>
                      </a:r>
                    </a:p>
                  </a:txBody>
                  <a:tcPr>
                    <a:lnB w="12700" cap="flat" cmpd="sng" algn="ctr">
                      <a:solidFill>
                        <a:schemeClr val="tx1"/>
                      </a:solidFill>
                      <a:prstDash val="solid"/>
                      <a:round/>
                      <a:headEnd type="none" w="med" len="med"/>
                      <a:tailEnd type="none" w="med" len="med"/>
                    </a:lnB>
                  </a:tcPr>
                </a:tc>
                <a:tc>
                  <a:txBody>
                    <a:bodyPr/>
                    <a:lstStyle/>
                    <a:p>
                      <a:r>
                        <a:rPr lang="en-US" sz="1400" dirty="0"/>
                        <a:t>4</a:t>
                      </a:r>
                    </a:p>
                  </a:txBody>
                  <a:tcPr>
                    <a:lnB w="12700" cap="flat" cmpd="sng" algn="ctr">
                      <a:solidFill>
                        <a:schemeClr val="tx1"/>
                      </a:solidFill>
                      <a:prstDash val="solid"/>
                      <a:round/>
                      <a:headEnd type="none" w="med" len="med"/>
                      <a:tailEnd type="none" w="med" len="med"/>
                    </a:lnB>
                  </a:tcPr>
                </a:tc>
                <a:tc>
                  <a:txBody>
                    <a:bodyPr/>
                    <a:lstStyle/>
                    <a:p>
                      <a:r>
                        <a:rPr lang="en-US" sz="1400" dirty="0"/>
                        <a:t>5</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6665252"/>
                  </a:ext>
                </a:extLst>
              </a:tr>
              <a:tr h="302405">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Val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1"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9118474"/>
                  </a:ext>
                </a:extLst>
              </a:tr>
            </a:tbl>
          </a:graphicData>
        </a:graphic>
      </p:graphicFrame>
      <p:graphicFrame>
        <p:nvGraphicFramePr>
          <p:cNvPr id="12" name="Table 11">
            <a:extLst>
              <a:ext uri="{FF2B5EF4-FFF2-40B4-BE49-F238E27FC236}">
                <a16:creationId xmlns:a16="http://schemas.microsoft.com/office/drawing/2014/main" id="{0F42D4D7-611B-485A-8700-681E4ACFACF1}"/>
              </a:ext>
            </a:extLst>
          </p:cNvPr>
          <p:cNvGraphicFramePr>
            <a:graphicFrameLocks noGrp="1"/>
          </p:cNvGraphicFramePr>
          <p:nvPr>
            <p:extLst>
              <p:ext uri="{D42A27DB-BD31-4B8C-83A1-F6EECF244321}">
                <p14:modId xmlns:p14="http://schemas.microsoft.com/office/powerpoint/2010/main" val="3278506120"/>
              </p:ext>
            </p:extLst>
          </p:nvPr>
        </p:nvGraphicFramePr>
        <p:xfrm>
          <a:off x="2485259" y="4291300"/>
          <a:ext cx="2892052" cy="609600"/>
        </p:xfrm>
        <a:graphic>
          <a:graphicData uri="http://schemas.openxmlformats.org/drawingml/2006/table">
            <a:tbl>
              <a:tblPr firstRow="1" bandRow="1">
                <a:tableStyleId>{D27102A9-8310-4765-A935-A1911B00CA55}</a:tableStyleId>
              </a:tblPr>
              <a:tblGrid>
                <a:gridCol w="241618">
                  <a:extLst>
                    <a:ext uri="{9D8B030D-6E8A-4147-A177-3AD203B41FA5}">
                      <a16:colId xmlns:a16="http://schemas.microsoft.com/office/drawing/2014/main" val="2148718197"/>
                    </a:ext>
                  </a:extLst>
                </a:gridCol>
                <a:gridCol w="543339">
                  <a:extLst>
                    <a:ext uri="{9D8B030D-6E8A-4147-A177-3AD203B41FA5}">
                      <a16:colId xmlns:a16="http://schemas.microsoft.com/office/drawing/2014/main" val="1211724100"/>
                    </a:ext>
                  </a:extLst>
                </a:gridCol>
                <a:gridCol w="291547">
                  <a:extLst>
                    <a:ext uri="{9D8B030D-6E8A-4147-A177-3AD203B41FA5}">
                      <a16:colId xmlns:a16="http://schemas.microsoft.com/office/drawing/2014/main" val="2085148958"/>
                    </a:ext>
                  </a:extLst>
                </a:gridCol>
                <a:gridCol w="278296">
                  <a:extLst>
                    <a:ext uri="{9D8B030D-6E8A-4147-A177-3AD203B41FA5}">
                      <a16:colId xmlns:a16="http://schemas.microsoft.com/office/drawing/2014/main" val="410415200"/>
                    </a:ext>
                  </a:extLst>
                </a:gridCol>
                <a:gridCol w="238539">
                  <a:extLst>
                    <a:ext uri="{9D8B030D-6E8A-4147-A177-3AD203B41FA5}">
                      <a16:colId xmlns:a16="http://schemas.microsoft.com/office/drawing/2014/main" val="1812145706"/>
                    </a:ext>
                  </a:extLst>
                </a:gridCol>
                <a:gridCol w="265044">
                  <a:extLst>
                    <a:ext uri="{9D8B030D-6E8A-4147-A177-3AD203B41FA5}">
                      <a16:colId xmlns:a16="http://schemas.microsoft.com/office/drawing/2014/main" val="2894819703"/>
                    </a:ext>
                  </a:extLst>
                </a:gridCol>
                <a:gridCol w="251791">
                  <a:extLst>
                    <a:ext uri="{9D8B030D-6E8A-4147-A177-3AD203B41FA5}">
                      <a16:colId xmlns:a16="http://schemas.microsoft.com/office/drawing/2014/main" val="3036716839"/>
                    </a:ext>
                  </a:extLst>
                </a:gridCol>
                <a:gridCol w="278296">
                  <a:extLst>
                    <a:ext uri="{9D8B030D-6E8A-4147-A177-3AD203B41FA5}">
                      <a16:colId xmlns:a16="http://schemas.microsoft.com/office/drawing/2014/main" val="2847451449"/>
                    </a:ext>
                  </a:extLst>
                </a:gridCol>
                <a:gridCol w="238539">
                  <a:extLst>
                    <a:ext uri="{9D8B030D-6E8A-4147-A177-3AD203B41FA5}">
                      <a16:colId xmlns:a16="http://schemas.microsoft.com/office/drawing/2014/main" val="1252225313"/>
                    </a:ext>
                  </a:extLst>
                </a:gridCol>
                <a:gridCol w="265043">
                  <a:extLst>
                    <a:ext uri="{9D8B030D-6E8A-4147-A177-3AD203B41FA5}">
                      <a16:colId xmlns:a16="http://schemas.microsoft.com/office/drawing/2014/main" val="2112365963"/>
                    </a:ext>
                  </a:extLst>
                </a:gridCol>
              </a:tblGrid>
              <a:tr h="302405">
                <a:tc rowSpan="2">
                  <a:txBody>
                    <a:bodyPr/>
                    <a:lstStyle/>
                    <a:p>
                      <a:r>
                        <a:rPr lang="en-US" sz="1400" dirty="0"/>
                        <a:t>B</a:t>
                      </a:r>
                    </a:p>
                    <a:p>
                      <a:r>
                        <a:rPr lang="en-US" sz="1400" dirty="0"/>
                        <a:t>6</a:t>
                      </a:r>
                    </a:p>
                  </a:txBody>
                  <a:tcPr>
                    <a:lnB w="12700" cap="flat" cmpd="sng" algn="ctr">
                      <a:solidFill>
                        <a:schemeClr val="tx1"/>
                      </a:solidFill>
                      <a:prstDash val="solid"/>
                      <a:round/>
                      <a:headEnd type="none" w="med" len="med"/>
                      <a:tailEnd type="none" w="med" len="med"/>
                    </a:lnB>
                  </a:tcPr>
                </a:tc>
                <a:tc>
                  <a:txBody>
                    <a:bodyPr/>
                    <a:lstStyle/>
                    <a:p>
                      <a:r>
                        <a:rPr lang="en-US" sz="1400" dirty="0" err="1"/>
                        <a:t>Idx</a:t>
                      </a:r>
                      <a:endParaRPr lang="en-US" sz="1400" dirty="0"/>
                    </a:p>
                  </a:txBody>
                  <a:tcPr>
                    <a:lnB w="12700" cap="flat" cmpd="sng" algn="ctr">
                      <a:solidFill>
                        <a:schemeClr val="tx1"/>
                      </a:solidFill>
                      <a:prstDash val="solid"/>
                      <a:round/>
                      <a:headEnd type="none" w="med" len="med"/>
                      <a:tailEnd type="none" w="med" len="med"/>
                    </a:lnB>
                  </a:tcPr>
                </a:tc>
                <a:tc>
                  <a:txBody>
                    <a:bodyPr/>
                    <a:lstStyle/>
                    <a:p>
                      <a:r>
                        <a:rPr lang="en-US" sz="1400" dirty="0"/>
                        <a:t>0</a:t>
                      </a:r>
                    </a:p>
                  </a:txBody>
                  <a:tcPr>
                    <a:lnB w="12700" cap="flat" cmpd="sng" algn="ctr">
                      <a:solidFill>
                        <a:schemeClr val="tx1"/>
                      </a:solidFill>
                      <a:prstDash val="solid"/>
                      <a:round/>
                      <a:headEnd type="none" w="med" len="med"/>
                      <a:tailEnd type="none" w="med" len="med"/>
                    </a:lnB>
                  </a:tcPr>
                </a:tc>
                <a:tc>
                  <a:txBody>
                    <a:bodyPr/>
                    <a:lstStyle/>
                    <a:p>
                      <a:r>
                        <a:rPr lang="en-US" sz="1400" dirty="0"/>
                        <a:t>1</a:t>
                      </a:r>
                    </a:p>
                  </a:txBody>
                  <a:tcPr>
                    <a:lnB w="12700" cap="flat" cmpd="sng" algn="ctr">
                      <a:solidFill>
                        <a:schemeClr val="tx1"/>
                      </a:solidFill>
                      <a:prstDash val="solid"/>
                      <a:round/>
                      <a:headEnd type="none" w="med" len="med"/>
                      <a:tailEnd type="none" w="med" len="med"/>
                    </a:lnB>
                  </a:tcPr>
                </a:tc>
                <a:tc>
                  <a:txBody>
                    <a:bodyPr/>
                    <a:lstStyle/>
                    <a:p>
                      <a:r>
                        <a:rPr lang="en-US" sz="1400" dirty="0"/>
                        <a:t>2</a:t>
                      </a:r>
                    </a:p>
                  </a:txBody>
                  <a:tcPr>
                    <a:lnB w="12700" cap="flat" cmpd="sng" algn="ctr">
                      <a:solidFill>
                        <a:schemeClr val="tx1"/>
                      </a:solidFill>
                      <a:prstDash val="solid"/>
                      <a:round/>
                      <a:headEnd type="none" w="med" len="med"/>
                      <a:tailEnd type="none" w="med" len="med"/>
                    </a:lnB>
                  </a:tcPr>
                </a:tc>
                <a:tc>
                  <a:txBody>
                    <a:bodyPr/>
                    <a:lstStyle/>
                    <a:p>
                      <a:r>
                        <a:rPr lang="en-US" sz="1400" dirty="0"/>
                        <a:t>3</a:t>
                      </a:r>
                    </a:p>
                  </a:txBody>
                  <a:tcPr>
                    <a:lnB w="12700" cap="flat" cmpd="sng" algn="ctr">
                      <a:solidFill>
                        <a:schemeClr val="tx1"/>
                      </a:solidFill>
                      <a:prstDash val="solid"/>
                      <a:round/>
                      <a:headEnd type="none" w="med" len="med"/>
                      <a:tailEnd type="none" w="med" len="med"/>
                    </a:lnB>
                  </a:tcPr>
                </a:tc>
                <a:tc>
                  <a:txBody>
                    <a:bodyPr/>
                    <a:lstStyle/>
                    <a:p>
                      <a:r>
                        <a:rPr lang="en-US" sz="1400" dirty="0"/>
                        <a:t>4</a:t>
                      </a:r>
                    </a:p>
                  </a:txBody>
                  <a:tcPr>
                    <a:lnB w="12700" cap="flat" cmpd="sng" algn="ctr">
                      <a:solidFill>
                        <a:schemeClr val="tx1"/>
                      </a:solidFill>
                      <a:prstDash val="solid"/>
                      <a:round/>
                      <a:headEnd type="none" w="med" len="med"/>
                      <a:tailEnd type="none" w="med" len="med"/>
                    </a:lnB>
                  </a:tcPr>
                </a:tc>
                <a:tc>
                  <a:txBody>
                    <a:bodyPr/>
                    <a:lstStyle/>
                    <a:p>
                      <a:r>
                        <a:rPr lang="en-US" sz="1400" dirty="0"/>
                        <a:t>5</a:t>
                      </a:r>
                    </a:p>
                  </a:txBody>
                  <a:tcPr>
                    <a:lnB w="12700" cap="flat" cmpd="sng" algn="ctr">
                      <a:solidFill>
                        <a:schemeClr val="tx1"/>
                      </a:solidFill>
                      <a:prstDash val="solid"/>
                      <a:round/>
                      <a:headEnd type="none" w="med" len="med"/>
                      <a:tailEnd type="none" w="med" len="med"/>
                    </a:lnB>
                  </a:tcPr>
                </a:tc>
                <a:tc>
                  <a:txBody>
                    <a:bodyPr/>
                    <a:lstStyle/>
                    <a:p>
                      <a:r>
                        <a:rPr lang="en-US" sz="1400" dirty="0"/>
                        <a:t>6</a:t>
                      </a:r>
                    </a:p>
                  </a:txBody>
                  <a:tcPr>
                    <a:lnB w="12700" cap="flat" cmpd="sng" algn="ctr">
                      <a:solidFill>
                        <a:schemeClr val="tx1"/>
                      </a:solidFill>
                      <a:prstDash val="solid"/>
                      <a:round/>
                      <a:headEnd type="none" w="med" len="med"/>
                      <a:tailEnd type="none" w="med" len="med"/>
                    </a:lnB>
                  </a:tcPr>
                </a:tc>
                <a:tc>
                  <a:txBody>
                    <a:bodyPr/>
                    <a:lstStyle/>
                    <a:p>
                      <a:r>
                        <a:rPr lang="en-US" sz="1400" dirty="0"/>
                        <a:t>7</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6665252"/>
                  </a:ext>
                </a:extLst>
              </a:tr>
              <a:tr h="302405">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Val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9118474"/>
                  </a:ext>
                </a:extLst>
              </a:tr>
            </a:tbl>
          </a:graphicData>
        </a:graphic>
      </p:graphicFrame>
      <p:graphicFrame>
        <p:nvGraphicFramePr>
          <p:cNvPr id="13" name="Table 12">
            <a:extLst>
              <a:ext uri="{FF2B5EF4-FFF2-40B4-BE49-F238E27FC236}">
                <a16:creationId xmlns:a16="http://schemas.microsoft.com/office/drawing/2014/main" id="{BE76EF22-2DC8-46A2-A0D0-47CEA92F4184}"/>
              </a:ext>
            </a:extLst>
          </p:cNvPr>
          <p:cNvGraphicFramePr>
            <a:graphicFrameLocks noGrp="1"/>
          </p:cNvGraphicFramePr>
          <p:nvPr>
            <p:extLst>
              <p:ext uri="{D42A27DB-BD31-4B8C-83A1-F6EECF244321}">
                <p14:modId xmlns:p14="http://schemas.microsoft.com/office/powerpoint/2010/main" val="2769808616"/>
              </p:ext>
            </p:extLst>
          </p:nvPr>
        </p:nvGraphicFramePr>
        <p:xfrm>
          <a:off x="5532782" y="4291300"/>
          <a:ext cx="2388470" cy="609600"/>
        </p:xfrm>
        <a:graphic>
          <a:graphicData uri="http://schemas.openxmlformats.org/drawingml/2006/table">
            <a:tbl>
              <a:tblPr firstRow="1" bandRow="1">
                <a:tableStyleId>{D27102A9-8310-4765-A935-A1911B00CA55}</a:tableStyleId>
              </a:tblPr>
              <a:tblGrid>
                <a:gridCol w="241618">
                  <a:extLst>
                    <a:ext uri="{9D8B030D-6E8A-4147-A177-3AD203B41FA5}">
                      <a16:colId xmlns:a16="http://schemas.microsoft.com/office/drawing/2014/main" val="2148718197"/>
                    </a:ext>
                  </a:extLst>
                </a:gridCol>
                <a:gridCol w="543339">
                  <a:extLst>
                    <a:ext uri="{9D8B030D-6E8A-4147-A177-3AD203B41FA5}">
                      <a16:colId xmlns:a16="http://schemas.microsoft.com/office/drawing/2014/main" val="1211724100"/>
                    </a:ext>
                  </a:extLst>
                </a:gridCol>
                <a:gridCol w="291547">
                  <a:extLst>
                    <a:ext uri="{9D8B030D-6E8A-4147-A177-3AD203B41FA5}">
                      <a16:colId xmlns:a16="http://schemas.microsoft.com/office/drawing/2014/main" val="2085148958"/>
                    </a:ext>
                  </a:extLst>
                </a:gridCol>
                <a:gridCol w="278296">
                  <a:extLst>
                    <a:ext uri="{9D8B030D-6E8A-4147-A177-3AD203B41FA5}">
                      <a16:colId xmlns:a16="http://schemas.microsoft.com/office/drawing/2014/main" val="410415200"/>
                    </a:ext>
                  </a:extLst>
                </a:gridCol>
                <a:gridCol w="238539">
                  <a:extLst>
                    <a:ext uri="{9D8B030D-6E8A-4147-A177-3AD203B41FA5}">
                      <a16:colId xmlns:a16="http://schemas.microsoft.com/office/drawing/2014/main" val="1812145706"/>
                    </a:ext>
                  </a:extLst>
                </a:gridCol>
                <a:gridCol w="265044">
                  <a:extLst>
                    <a:ext uri="{9D8B030D-6E8A-4147-A177-3AD203B41FA5}">
                      <a16:colId xmlns:a16="http://schemas.microsoft.com/office/drawing/2014/main" val="2894819703"/>
                    </a:ext>
                  </a:extLst>
                </a:gridCol>
                <a:gridCol w="251791">
                  <a:extLst>
                    <a:ext uri="{9D8B030D-6E8A-4147-A177-3AD203B41FA5}">
                      <a16:colId xmlns:a16="http://schemas.microsoft.com/office/drawing/2014/main" val="3036716839"/>
                    </a:ext>
                  </a:extLst>
                </a:gridCol>
                <a:gridCol w="278296">
                  <a:extLst>
                    <a:ext uri="{9D8B030D-6E8A-4147-A177-3AD203B41FA5}">
                      <a16:colId xmlns:a16="http://schemas.microsoft.com/office/drawing/2014/main" val="2847451449"/>
                    </a:ext>
                  </a:extLst>
                </a:gridCol>
              </a:tblGrid>
              <a:tr h="302405">
                <a:tc rowSpan="2">
                  <a:txBody>
                    <a:bodyPr/>
                    <a:lstStyle/>
                    <a:p>
                      <a:r>
                        <a:rPr lang="en-US" sz="1400" dirty="0"/>
                        <a:t>C</a:t>
                      </a:r>
                    </a:p>
                  </a:txBody>
                  <a:tcPr>
                    <a:lnB w="12700" cap="flat" cmpd="sng" algn="ctr">
                      <a:solidFill>
                        <a:schemeClr val="tx1"/>
                      </a:solidFill>
                      <a:prstDash val="solid"/>
                      <a:round/>
                      <a:headEnd type="none" w="med" len="med"/>
                      <a:tailEnd type="none" w="med" len="med"/>
                    </a:lnB>
                  </a:tcPr>
                </a:tc>
                <a:tc>
                  <a:txBody>
                    <a:bodyPr/>
                    <a:lstStyle/>
                    <a:p>
                      <a:r>
                        <a:rPr lang="en-US" sz="1400" dirty="0" err="1"/>
                        <a:t>Idx</a:t>
                      </a:r>
                      <a:endParaRPr lang="en-US" sz="1400" dirty="0"/>
                    </a:p>
                  </a:txBody>
                  <a:tcPr>
                    <a:lnB w="12700" cap="flat" cmpd="sng" algn="ctr">
                      <a:solidFill>
                        <a:schemeClr val="tx1"/>
                      </a:solidFill>
                      <a:prstDash val="solid"/>
                      <a:round/>
                      <a:headEnd type="none" w="med" len="med"/>
                      <a:tailEnd type="none" w="med" len="med"/>
                    </a:lnB>
                  </a:tcPr>
                </a:tc>
                <a:tc>
                  <a:txBody>
                    <a:bodyPr/>
                    <a:lstStyle/>
                    <a:p>
                      <a:r>
                        <a:rPr lang="en-US" sz="1400" dirty="0"/>
                        <a:t>0</a:t>
                      </a:r>
                    </a:p>
                  </a:txBody>
                  <a:tcPr>
                    <a:lnB w="12700" cap="flat" cmpd="sng" algn="ctr">
                      <a:solidFill>
                        <a:schemeClr val="tx1"/>
                      </a:solidFill>
                      <a:prstDash val="solid"/>
                      <a:round/>
                      <a:headEnd type="none" w="med" len="med"/>
                      <a:tailEnd type="none" w="med" len="med"/>
                    </a:lnB>
                  </a:tcPr>
                </a:tc>
                <a:tc>
                  <a:txBody>
                    <a:bodyPr/>
                    <a:lstStyle/>
                    <a:p>
                      <a:r>
                        <a:rPr lang="en-US" sz="1400" dirty="0"/>
                        <a:t>1</a:t>
                      </a:r>
                    </a:p>
                  </a:txBody>
                  <a:tcPr>
                    <a:lnB w="12700" cap="flat" cmpd="sng" algn="ctr">
                      <a:solidFill>
                        <a:schemeClr val="tx1"/>
                      </a:solidFill>
                      <a:prstDash val="solid"/>
                      <a:round/>
                      <a:headEnd type="none" w="med" len="med"/>
                      <a:tailEnd type="none" w="med" len="med"/>
                    </a:lnB>
                  </a:tcPr>
                </a:tc>
                <a:tc>
                  <a:txBody>
                    <a:bodyPr/>
                    <a:lstStyle/>
                    <a:p>
                      <a:r>
                        <a:rPr lang="en-US" sz="1400" dirty="0"/>
                        <a:t>2</a:t>
                      </a:r>
                    </a:p>
                  </a:txBody>
                  <a:tcPr>
                    <a:lnB w="12700" cap="flat" cmpd="sng" algn="ctr">
                      <a:solidFill>
                        <a:schemeClr val="tx1"/>
                      </a:solidFill>
                      <a:prstDash val="solid"/>
                      <a:round/>
                      <a:headEnd type="none" w="med" len="med"/>
                      <a:tailEnd type="none" w="med" len="med"/>
                    </a:lnB>
                  </a:tcPr>
                </a:tc>
                <a:tc>
                  <a:txBody>
                    <a:bodyPr/>
                    <a:lstStyle/>
                    <a:p>
                      <a:r>
                        <a:rPr lang="en-US" sz="1400" dirty="0"/>
                        <a:t>3</a:t>
                      </a:r>
                    </a:p>
                  </a:txBody>
                  <a:tcPr>
                    <a:lnB w="12700" cap="flat" cmpd="sng" algn="ctr">
                      <a:solidFill>
                        <a:schemeClr val="tx1"/>
                      </a:solidFill>
                      <a:prstDash val="solid"/>
                      <a:round/>
                      <a:headEnd type="none" w="med" len="med"/>
                      <a:tailEnd type="none" w="med" len="med"/>
                    </a:lnB>
                  </a:tcPr>
                </a:tc>
                <a:tc>
                  <a:txBody>
                    <a:bodyPr/>
                    <a:lstStyle/>
                    <a:p>
                      <a:r>
                        <a:rPr lang="en-US" sz="1400" dirty="0"/>
                        <a:t>4</a:t>
                      </a:r>
                    </a:p>
                  </a:txBody>
                  <a:tcPr>
                    <a:lnB w="12700" cap="flat" cmpd="sng" algn="ctr">
                      <a:solidFill>
                        <a:schemeClr val="tx1"/>
                      </a:solidFill>
                      <a:prstDash val="solid"/>
                      <a:round/>
                      <a:headEnd type="none" w="med" len="med"/>
                      <a:tailEnd type="none" w="med" len="med"/>
                    </a:lnB>
                  </a:tcPr>
                </a:tc>
                <a:tc>
                  <a:txBody>
                    <a:bodyPr/>
                    <a:lstStyle/>
                    <a:p>
                      <a:r>
                        <a:rPr lang="en-US" sz="1400" dirty="0"/>
                        <a:t>5</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6665252"/>
                  </a:ext>
                </a:extLst>
              </a:tr>
              <a:tr h="302405">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Val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9118474"/>
                  </a:ext>
                </a:extLst>
              </a:tr>
            </a:tbl>
          </a:graphicData>
        </a:graphic>
      </p:graphicFrame>
      <p:graphicFrame>
        <p:nvGraphicFramePr>
          <p:cNvPr id="14" name="Table 13">
            <a:extLst>
              <a:ext uri="{FF2B5EF4-FFF2-40B4-BE49-F238E27FC236}">
                <a16:creationId xmlns:a16="http://schemas.microsoft.com/office/drawing/2014/main" id="{5FDA0AC5-3FD8-41D1-BEA0-89B4EB30B245}"/>
              </a:ext>
            </a:extLst>
          </p:cNvPr>
          <p:cNvGraphicFramePr>
            <a:graphicFrameLocks noGrp="1"/>
          </p:cNvGraphicFramePr>
          <p:nvPr>
            <p:extLst>
              <p:ext uri="{D42A27DB-BD31-4B8C-83A1-F6EECF244321}">
                <p14:modId xmlns:p14="http://schemas.microsoft.com/office/powerpoint/2010/main" val="2279507073"/>
              </p:ext>
            </p:extLst>
          </p:nvPr>
        </p:nvGraphicFramePr>
        <p:xfrm>
          <a:off x="2478156" y="5076856"/>
          <a:ext cx="2892052" cy="609600"/>
        </p:xfrm>
        <a:graphic>
          <a:graphicData uri="http://schemas.openxmlformats.org/drawingml/2006/table">
            <a:tbl>
              <a:tblPr firstRow="1" bandRow="1">
                <a:tableStyleId>{D27102A9-8310-4765-A935-A1911B00CA55}</a:tableStyleId>
              </a:tblPr>
              <a:tblGrid>
                <a:gridCol w="241618">
                  <a:extLst>
                    <a:ext uri="{9D8B030D-6E8A-4147-A177-3AD203B41FA5}">
                      <a16:colId xmlns:a16="http://schemas.microsoft.com/office/drawing/2014/main" val="2148718197"/>
                    </a:ext>
                  </a:extLst>
                </a:gridCol>
                <a:gridCol w="543339">
                  <a:extLst>
                    <a:ext uri="{9D8B030D-6E8A-4147-A177-3AD203B41FA5}">
                      <a16:colId xmlns:a16="http://schemas.microsoft.com/office/drawing/2014/main" val="1211724100"/>
                    </a:ext>
                  </a:extLst>
                </a:gridCol>
                <a:gridCol w="291547">
                  <a:extLst>
                    <a:ext uri="{9D8B030D-6E8A-4147-A177-3AD203B41FA5}">
                      <a16:colId xmlns:a16="http://schemas.microsoft.com/office/drawing/2014/main" val="2085148958"/>
                    </a:ext>
                  </a:extLst>
                </a:gridCol>
                <a:gridCol w="278296">
                  <a:extLst>
                    <a:ext uri="{9D8B030D-6E8A-4147-A177-3AD203B41FA5}">
                      <a16:colId xmlns:a16="http://schemas.microsoft.com/office/drawing/2014/main" val="410415200"/>
                    </a:ext>
                  </a:extLst>
                </a:gridCol>
                <a:gridCol w="238539">
                  <a:extLst>
                    <a:ext uri="{9D8B030D-6E8A-4147-A177-3AD203B41FA5}">
                      <a16:colId xmlns:a16="http://schemas.microsoft.com/office/drawing/2014/main" val="1812145706"/>
                    </a:ext>
                  </a:extLst>
                </a:gridCol>
                <a:gridCol w="265044">
                  <a:extLst>
                    <a:ext uri="{9D8B030D-6E8A-4147-A177-3AD203B41FA5}">
                      <a16:colId xmlns:a16="http://schemas.microsoft.com/office/drawing/2014/main" val="2894819703"/>
                    </a:ext>
                  </a:extLst>
                </a:gridCol>
                <a:gridCol w="251791">
                  <a:extLst>
                    <a:ext uri="{9D8B030D-6E8A-4147-A177-3AD203B41FA5}">
                      <a16:colId xmlns:a16="http://schemas.microsoft.com/office/drawing/2014/main" val="3036716839"/>
                    </a:ext>
                  </a:extLst>
                </a:gridCol>
                <a:gridCol w="278296">
                  <a:extLst>
                    <a:ext uri="{9D8B030D-6E8A-4147-A177-3AD203B41FA5}">
                      <a16:colId xmlns:a16="http://schemas.microsoft.com/office/drawing/2014/main" val="2847451449"/>
                    </a:ext>
                  </a:extLst>
                </a:gridCol>
                <a:gridCol w="238539">
                  <a:extLst>
                    <a:ext uri="{9D8B030D-6E8A-4147-A177-3AD203B41FA5}">
                      <a16:colId xmlns:a16="http://schemas.microsoft.com/office/drawing/2014/main" val="1252225313"/>
                    </a:ext>
                  </a:extLst>
                </a:gridCol>
                <a:gridCol w="265043">
                  <a:extLst>
                    <a:ext uri="{9D8B030D-6E8A-4147-A177-3AD203B41FA5}">
                      <a16:colId xmlns:a16="http://schemas.microsoft.com/office/drawing/2014/main" val="2112365963"/>
                    </a:ext>
                  </a:extLst>
                </a:gridCol>
              </a:tblGrid>
              <a:tr h="302405">
                <a:tc rowSpan="2">
                  <a:txBody>
                    <a:bodyPr/>
                    <a:lstStyle/>
                    <a:p>
                      <a:r>
                        <a:rPr lang="en-US" sz="1400" dirty="0"/>
                        <a:t>B</a:t>
                      </a:r>
                    </a:p>
                    <a:p>
                      <a:r>
                        <a:rPr lang="en-US" sz="1400" dirty="0"/>
                        <a:t>7</a:t>
                      </a:r>
                    </a:p>
                  </a:txBody>
                  <a:tcPr>
                    <a:lnB w="12700" cap="flat" cmpd="sng" algn="ctr">
                      <a:solidFill>
                        <a:schemeClr val="tx1"/>
                      </a:solidFill>
                      <a:prstDash val="solid"/>
                      <a:round/>
                      <a:headEnd type="none" w="med" len="med"/>
                      <a:tailEnd type="none" w="med" len="med"/>
                    </a:lnB>
                  </a:tcPr>
                </a:tc>
                <a:tc>
                  <a:txBody>
                    <a:bodyPr/>
                    <a:lstStyle/>
                    <a:p>
                      <a:r>
                        <a:rPr lang="en-US" sz="1400" dirty="0" err="1"/>
                        <a:t>Idx</a:t>
                      </a:r>
                      <a:endParaRPr lang="en-US" sz="1400" dirty="0"/>
                    </a:p>
                  </a:txBody>
                  <a:tcPr>
                    <a:lnB w="12700" cap="flat" cmpd="sng" algn="ctr">
                      <a:solidFill>
                        <a:schemeClr val="tx1"/>
                      </a:solidFill>
                      <a:prstDash val="solid"/>
                      <a:round/>
                      <a:headEnd type="none" w="med" len="med"/>
                      <a:tailEnd type="none" w="med" len="med"/>
                    </a:lnB>
                  </a:tcPr>
                </a:tc>
                <a:tc>
                  <a:txBody>
                    <a:bodyPr/>
                    <a:lstStyle/>
                    <a:p>
                      <a:r>
                        <a:rPr lang="en-US" sz="1400" dirty="0"/>
                        <a:t>0</a:t>
                      </a:r>
                    </a:p>
                  </a:txBody>
                  <a:tcPr>
                    <a:lnB w="12700" cap="flat" cmpd="sng" algn="ctr">
                      <a:solidFill>
                        <a:schemeClr val="tx1"/>
                      </a:solidFill>
                      <a:prstDash val="solid"/>
                      <a:round/>
                      <a:headEnd type="none" w="med" len="med"/>
                      <a:tailEnd type="none" w="med" len="med"/>
                    </a:lnB>
                  </a:tcPr>
                </a:tc>
                <a:tc>
                  <a:txBody>
                    <a:bodyPr/>
                    <a:lstStyle/>
                    <a:p>
                      <a:r>
                        <a:rPr lang="en-US" sz="1400" dirty="0"/>
                        <a:t>1</a:t>
                      </a:r>
                    </a:p>
                  </a:txBody>
                  <a:tcPr>
                    <a:lnB w="12700" cap="flat" cmpd="sng" algn="ctr">
                      <a:solidFill>
                        <a:schemeClr val="tx1"/>
                      </a:solidFill>
                      <a:prstDash val="solid"/>
                      <a:round/>
                      <a:headEnd type="none" w="med" len="med"/>
                      <a:tailEnd type="none" w="med" len="med"/>
                    </a:lnB>
                  </a:tcPr>
                </a:tc>
                <a:tc>
                  <a:txBody>
                    <a:bodyPr/>
                    <a:lstStyle/>
                    <a:p>
                      <a:r>
                        <a:rPr lang="en-US" sz="1400" dirty="0"/>
                        <a:t>2</a:t>
                      </a:r>
                    </a:p>
                  </a:txBody>
                  <a:tcPr>
                    <a:lnB w="12700" cap="flat" cmpd="sng" algn="ctr">
                      <a:solidFill>
                        <a:schemeClr val="tx1"/>
                      </a:solidFill>
                      <a:prstDash val="solid"/>
                      <a:round/>
                      <a:headEnd type="none" w="med" len="med"/>
                      <a:tailEnd type="none" w="med" len="med"/>
                    </a:lnB>
                  </a:tcPr>
                </a:tc>
                <a:tc>
                  <a:txBody>
                    <a:bodyPr/>
                    <a:lstStyle/>
                    <a:p>
                      <a:r>
                        <a:rPr lang="en-US" sz="1400" dirty="0"/>
                        <a:t>3</a:t>
                      </a:r>
                    </a:p>
                  </a:txBody>
                  <a:tcPr>
                    <a:lnB w="12700" cap="flat" cmpd="sng" algn="ctr">
                      <a:solidFill>
                        <a:schemeClr val="tx1"/>
                      </a:solidFill>
                      <a:prstDash val="solid"/>
                      <a:round/>
                      <a:headEnd type="none" w="med" len="med"/>
                      <a:tailEnd type="none" w="med" len="med"/>
                    </a:lnB>
                  </a:tcPr>
                </a:tc>
                <a:tc>
                  <a:txBody>
                    <a:bodyPr/>
                    <a:lstStyle/>
                    <a:p>
                      <a:r>
                        <a:rPr lang="en-US" sz="1400" dirty="0"/>
                        <a:t>4</a:t>
                      </a:r>
                    </a:p>
                  </a:txBody>
                  <a:tcPr>
                    <a:lnB w="12700" cap="flat" cmpd="sng" algn="ctr">
                      <a:solidFill>
                        <a:schemeClr val="tx1"/>
                      </a:solidFill>
                      <a:prstDash val="solid"/>
                      <a:round/>
                      <a:headEnd type="none" w="med" len="med"/>
                      <a:tailEnd type="none" w="med" len="med"/>
                    </a:lnB>
                  </a:tcPr>
                </a:tc>
                <a:tc>
                  <a:txBody>
                    <a:bodyPr/>
                    <a:lstStyle/>
                    <a:p>
                      <a:r>
                        <a:rPr lang="en-US" sz="1400" dirty="0"/>
                        <a:t>5</a:t>
                      </a:r>
                    </a:p>
                  </a:txBody>
                  <a:tcPr>
                    <a:lnB w="12700" cap="flat" cmpd="sng" algn="ctr">
                      <a:solidFill>
                        <a:schemeClr val="tx1"/>
                      </a:solidFill>
                      <a:prstDash val="solid"/>
                      <a:round/>
                      <a:headEnd type="none" w="med" len="med"/>
                      <a:tailEnd type="none" w="med" len="med"/>
                    </a:lnB>
                  </a:tcPr>
                </a:tc>
                <a:tc>
                  <a:txBody>
                    <a:bodyPr/>
                    <a:lstStyle/>
                    <a:p>
                      <a:r>
                        <a:rPr lang="en-US" sz="1400" dirty="0"/>
                        <a:t>6</a:t>
                      </a:r>
                    </a:p>
                  </a:txBody>
                  <a:tcPr>
                    <a:lnB w="12700" cap="flat" cmpd="sng" algn="ctr">
                      <a:solidFill>
                        <a:schemeClr val="tx1"/>
                      </a:solidFill>
                      <a:prstDash val="solid"/>
                      <a:round/>
                      <a:headEnd type="none" w="med" len="med"/>
                      <a:tailEnd type="none" w="med" len="med"/>
                    </a:lnB>
                  </a:tcPr>
                </a:tc>
                <a:tc>
                  <a:txBody>
                    <a:bodyPr/>
                    <a:lstStyle/>
                    <a:p>
                      <a:r>
                        <a:rPr lang="en-US" sz="1400" dirty="0"/>
                        <a:t>7</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6665252"/>
                  </a:ext>
                </a:extLst>
              </a:tr>
              <a:tr h="302405">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Val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9118474"/>
                  </a:ext>
                </a:extLst>
              </a:tr>
            </a:tbl>
          </a:graphicData>
        </a:graphic>
      </p:graphicFrame>
      <p:graphicFrame>
        <p:nvGraphicFramePr>
          <p:cNvPr id="15" name="Table 14">
            <a:extLst>
              <a:ext uri="{FF2B5EF4-FFF2-40B4-BE49-F238E27FC236}">
                <a16:creationId xmlns:a16="http://schemas.microsoft.com/office/drawing/2014/main" id="{93DB4105-8E73-42A7-8E58-F5826C687799}"/>
              </a:ext>
            </a:extLst>
          </p:cNvPr>
          <p:cNvGraphicFramePr>
            <a:graphicFrameLocks noGrp="1"/>
          </p:cNvGraphicFramePr>
          <p:nvPr>
            <p:extLst>
              <p:ext uri="{D42A27DB-BD31-4B8C-83A1-F6EECF244321}">
                <p14:modId xmlns:p14="http://schemas.microsoft.com/office/powerpoint/2010/main" val="3755610402"/>
              </p:ext>
            </p:extLst>
          </p:nvPr>
        </p:nvGraphicFramePr>
        <p:xfrm>
          <a:off x="5525679" y="5076856"/>
          <a:ext cx="2388470" cy="609600"/>
        </p:xfrm>
        <a:graphic>
          <a:graphicData uri="http://schemas.openxmlformats.org/drawingml/2006/table">
            <a:tbl>
              <a:tblPr firstRow="1" bandRow="1">
                <a:tableStyleId>{D27102A9-8310-4765-A935-A1911B00CA55}</a:tableStyleId>
              </a:tblPr>
              <a:tblGrid>
                <a:gridCol w="241618">
                  <a:extLst>
                    <a:ext uri="{9D8B030D-6E8A-4147-A177-3AD203B41FA5}">
                      <a16:colId xmlns:a16="http://schemas.microsoft.com/office/drawing/2014/main" val="2148718197"/>
                    </a:ext>
                  </a:extLst>
                </a:gridCol>
                <a:gridCol w="543339">
                  <a:extLst>
                    <a:ext uri="{9D8B030D-6E8A-4147-A177-3AD203B41FA5}">
                      <a16:colId xmlns:a16="http://schemas.microsoft.com/office/drawing/2014/main" val="1211724100"/>
                    </a:ext>
                  </a:extLst>
                </a:gridCol>
                <a:gridCol w="291547">
                  <a:extLst>
                    <a:ext uri="{9D8B030D-6E8A-4147-A177-3AD203B41FA5}">
                      <a16:colId xmlns:a16="http://schemas.microsoft.com/office/drawing/2014/main" val="2085148958"/>
                    </a:ext>
                  </a:extLst>
                </a:gridCol>
                <a:gridCol w="278296">
                  <a:extLst>
                    <a:ext uri="{9D8B030D-6E8A-4147-A177-3AD203B41FA5}">
                      <a16:colId xmlns:a16="http://schemas.microsoft.com/office/drawing/2014/main" val="410415200"/>
                    </a:ext>
                  </a:extLst>
                </a:gridCol>
                <a:gridCol w="238539">
                  <a:extLst>
                    <a:ext uri="{9D8B030D-6E8A-4147-A177-3AD203B41FA5}">
                      <a16:colId xmlns:a16="http://schemas.microsoft.com/office/drawing/2014/main" val="1812145706"/>
                    </a:ext>
                  </a:extLst>
                </a:gridCol>
                <a:gridCol w="265044">
                  <a:extLst>
                    <a:ext uri="{9D8B030D-6E8A-4147-A177-3AD203B41FA5}">
                      <a16:colId xmlns:a16="http://schemas.microsoft.com/office/drawing/2014/main" val="2894819703"/>
                    </a:ext>
                  </a:extLst>
                </a:gridCol>
                <a:gridCol w="251791">
                  <a:extLst>
                    <a:ext uri="{9D8B030D-6E8A-4147-A177-3AD203B41FA5}">
                      <a16:colId xmlns:a16="http://schemas.microsoft.com/office/drawing/2014/main" val="3036716839"/>
                    </a:ext>
                  </a:extLst>
                </a:gridCol>
                <a:gridCol w="278296">
                  <a:extLst>
                    <a:ext uri="{9D8B030D-6E8A-4147-A177-3AD203B41FA5}">
                      <a16:colId xmlns:a16="http://schemas.microsoft.com/office/drawing/2014/main" val="2847451449"/>
                    </a:ext>
                  </a:extLst>
                </a:gridCol>
              </a:tblGrid>
              <a:tr h="302405">
                <a:tc rowSpan="2">
                  <a:txBody>
                    <a:bodyPr/>
                    <a:lstStyle/>
                    <a:p>
                      <a:r>
                        <a:rPr lang="en-US" sz="1400" dirty="0"/>
                        <a:t>C</a:t>
                      </a:r>
                    </a:p>
                  </a:txBody>
                  <a:tcPr>
                    <a:lnB w="12700" cap="flat" cmpd="sng" algn="ctr">
                      <a:solidFill>
                        <a:schemeClr val="tx1"/>
                      </a:solidFill>
                      <a:prstDash val="solid"/>
                      <a:round/>
                      <a:headEnd type="none" w="med" len="med"/>
                      <a:tailEnd type="none" w="med" len="med"/>
                    </a:lnB>
                  </a:tcPr>
                </a:tc>
                <a:tc>
                  <a:txBody>
                    <a:bodyPr/>
                    <a:lstStyle/>
                    <a:p>
                      <a:r>
                        <a:rPr lang="en-US" sz="1400" dirty="0" err="1"/>
                        <a:t>Idx</a:t>
                      </a:r>
                      <a:endParaRPr lang="en-US" sz="1400" dirty="0"/>
                    </a:p>
                  </a:txBody>
                  <a:tcPr>
                    <a:lnB w="12700" cap="flat" cmpd="sng" algn="ctr">
                      <a:solidFill>
                        <a:schemeClr val="tx1"/>
                      </a:solidFill>
                      <a:prstDash val="solid"/>
                      <a:round/>
                      <a:headEnd type="none" w="med" len="med"/>
                      <a:tailEnd type="none" w="med" len="med"/>
                    </a:lnB>
                  </a:tcPr>
                </a:tc>
                <a:tc>
                  <a:txBody>
                    <a:bodyPr/>
                    <a:lstStyle/>
                    <a:p>
                      <a:r>
                        <a:rPr lang="en-US" sz="1400" dirty="0"/>
                        <a:t>0</a:t>
                      </a:r>
                    </a:p>
                  </a:txBody>
                  <a:tcPr>
                    <a:lnB w="12700" cap="flat" cmpd="sng" algn="ctr">
                      <a:solidFill>
                        <a:schemeClr val="tx1"/>
                      </a:solidFill>
                      <a:prstDash val="solid"/>
                      <a:round/>
                      <a:headEnd type="none" w="med" len="med"/>
                      <a:tailEnd type="none" w="med" len="med"/>
                    </a:lnB>
                  </a:tcPr>
                </a:tc>
                <a:tc>
                  <a:txBody>
                    <a:bodyPr/>
                    <a:lstStyle/>
                    <a:p>
                      <a:r>
                        <a:rPr lang="en-US" sz="1400" dirty="0"/>
                        <a:t>1</a:t>
                      </a:r>
                    </a:p>
                  </a:txBody>
                  <a:tcPr>
                    <a:lnB w="12700" cap="flat" cmpd="sng" algn="ctr">
                      <a:solidFill>
                        <a:schemeClr val="tx1"/>
                      </a:solidFill>
                      <a:prstDash val="solid"/>
                      <a:round/>
                      <a:headEnd type="none" w="med" len="med"/>
                      <a:tailEnd type="none" w="med" len="med"/>
                    </a:lnB>
                  </a:tcPr>
                </a:tc>
                <a:tc>
                  <a:txBody>
                    <a:bodyPr/>
                    <a:lstStyle/>
                    <a:p>
                      <a:r>
                        <a:rPr lang="en-US" sz="1400" dirty="0"/>
                        <a:t>2</a:t>
                      </a:r>
                    </a:p>
                  </a:txBody>
                  <a:tcPr>
                    <a:lnB w="12700" cap="flat" cmpd="sng" algn="ctr">
                      <a:solidFill>
                        <a:schemeClr val="tx1"/>
                      </a:solidFill>
                      <a:prstDash val="solid"/>
                      <a:round/>
                      <a:headEnd type="none" w="med" len="med"/>
                      <a:tailEnd type="none" w="med" len="med"/>
                    </a:lnB>
                  </a:tcPr>
                </a:tc>
                <a:tc>
                  <a:txBody>
                    <a:bodyPr/>
                    <a:lstStyle/>
                    <a:p>
                      <a:r>
                        <a:rPr lang="en-US" sz="1400" dirty="0"/>
                        <a:t>3</a:t>
                      </a:r>
                    </a:p>
                  </a:txBody>
                  <a:tcPr>
                    <a:lnB w="12700" cap="flat" cmpd="sng" algn="ctr">
                      <a:solidFill>
                        <a:schemeClr val="tx1"/>
                      </a:solidFill>
                      <a:prstDash val="solid"/>
                      <a:round/>
                      <a:headEnd type="none" w="med" len="med"/>
                      <a:tailEnd type="none" w="med" len="med"/>
                    </a:lnB>
                  </a:tcPr>
                </a:tc>
                <a:tc>
                  <a:txBody>
                    <a:bodyPr/>
                    <a:lstStyle/>
                    <a:p>
                      <a:r>
                        <a:rPr lang="en-US" sz="1400" dirty="0"/>
                        <a:t>4</a:t>
                      </a:r>
                    </a:p>
                  </a:txBody>
                  <a:tcPr>
                    <a:lnB w="12700" cap="flat" cmpd="sng" algn="ctr">
                      <a:solidFill>
                        <a:schemeClr val="tx1"/>
                      </a:solidFill>
                      <a:prstDash val="solid"/>
                      <a:round/>
                      <a:headEnd type="none" w="med" len="med"/>
                      <a:tailEnd type="none" w="med" len="med"/>
                    </a:lnB>
                  </a:tcPr>
                </a:tc>
                <a:tc>
                  <a:txBody>
                    <a:bodyPr/>
                    <a:lstStyle/>
                    <a:p>
                      <a:r>
                        <a:rPr lang="en-US" sz="1400" dirty="0"/>
                        <a:t>5</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6665252"/>
                  </a:ext>
                </a:extLst>
              </a:tr>
              <a:tr h="302405">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Val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9118474"/>
                  </a:ext>
                </a:extLst>
              </a:tr>
            </a:tbl>
          </a:graphicData>
        </a:graphic>
      </p:graphicFrame>
      <p:graphicFrame>
        <p:nvGraphicFramePr>
          <p:cNvPr id="16" name="Table 15">
            <a:extLst>
              <a:ext uri="{FF2B5EF4-FFF2-40B4-BE49-F238E27FC236}">
                <a16:creationId xmlns:a16="http://schemas.microsoft.com/office/drawing/2014/main" id="{F756F38D-C771-419A-BA6A-5236D016E40B}"/>
              </a:ext>
            </a:extLst>
          </p:cNvPr>
          <p:cNvGraphicFramePr>
            <a:graphicFrameLocks noGrp="1"/>
          </p:cNvGraphicFramePr>
          <p:nvPr>
            <p:extLst>
              <p:ext uri="{D42A27DB-BD31-4B8C-83A1-F6EECF244321}">
                <p14:modId xmlns:p14="http://schemas.microsoft.com/office/powerpoint/2010/main" val="1177428229"/>
              </p:ext>
            </p:extLst>
          </p:nvPr>
        </p:nvGraphicFramePr>
        <p:xfrm>
          <a:off x="2485259" y="5903017"/>
          <a:ext cx="2892052" cy="609600"/>
        </p:xfrm>
        <a:graphic>
          <a:graphicData uri="http://schemas.openxmlformats.org/drawingml/2006/table">
            <a:tbl>
              <a:tblPr firstRow="1" bandRow="1">
                <a:tableStyleId>{D27102A9-8310-4765-A935-A1911B00CA55}</a:tableStyleId>
              </a:tblPr>
              <a:tblGrid>
                <a:gridCol w="241618">
                  <a:extLst>
                    <a:ext uri="{9D8B030D-6E8A-4147-A177-3AD203B41FA5}">
                      <a16:colId xmlns:a16="http://schemas.microsoft.com/office/drawing/2014/main" val="2148718197"/>
                    </a:ext>
                  </a:extLst>
                </a:gridCol>
                <a:gridCol w="543339">
                  <a:extLst>
                    <a:ext uri="{9D8B030D-6E8A-4147-A177-3AD203B41FA5}">
                      <a16:colId xmlns:a16="http://schemas.microsoft.com/office/drawing/2014/main" val="1211724100"/>
                    </a:ext>
                  </a:extLst>
                </a:gridCol>
                <a:gridCol w="291547">
                  <a:extLst>
                    <a:ext uri="{9D8B030D-6E8A-4147-A177-3AD203B41FA5}">
                      <a16:colId xmlns:a16="http://schemas.microsoft.com/office/drawing/2014/main" val="2085148958"/>
                    </a:ext>
                  </a:extLst>
                </a:gridCol>
                <a:gridCol w="278296">
                  <a:extLst>
                    <a:ext uri="{9D8B030D-6E8A-4147-A177-3AD203B41FA5}">
                      <a16:colId xmlns:a16="http://schemas.microsoft.com/office/drawing/2014/main" val="410415200"/>
                    </a:ext>
                  </a:extLst>
                </a:gridCol>
                <a:gridCol w="238539">
                  <a:extLst>
                    <a:ext uri="{9D8B030D-6E8A-4147-A177-3AD203B41FA5}">
                      <a16:colId xmlns:a16="http://schemas.microsoft.com/office/drawing/2014/main" val="1812145706"/>
                    </a:ext>
                  </a:extLst>
                </a:gridCol>
                <a:gridCol w="265044">
                  <a:extLst>
                    <a:ext uri="{9D8B030D-6E8A-4147-A177-3AD203B41FA5}">
                      <a16:colId xmlns:a16="http://schemas.microsoft.com/office/drawing/2014/main" val="2894819703"/>
                    </a:ext>
                  </a:extLst>
                </a:gridCol>
                <a:gridCol w="251791">
                  <a:extLst>
                    <a:ext uri="{9D8B030D-6E8A-4147-A177-3AD203B41FA5}">
                      <a16:colId xmlns:a16="http://schemas.microsoft.com/office/drawing/2014/main" val="3036716839"/>
                    </a:ext>
                  </a:extLst>
                </a:gridCol>
                <a:gridCol w="278296">
                  <a:extLst>
                    <a:ext uri="{9D8B030D-6E8A-4147-A177-3AD203B41FA5}">
                      <a16:colId xmlns:a16="http://schemas.microsoft.com/office/drawing/2014/main" val="2847451449"/>
                    </a:ext>
                  </a:extLst>
                </a:gridCol>
                <a:gridCol w="238539">
                  <a:extLst>
                    <a:ext uri="{9D8B030D-6E8A-4147-A177-3AD203B41FA5}">
                      <a16:colId xmlns:a16="http://schemas.microsoft.com/office/drawing/2014/main" val="1252225313"/>
                    </a:ext>
                  </a:extLst>
                </a:gridCol>
                <a:gridCol w="265043">
                  <a:extLst>
                    <a:ext uri="{9D8B030D-6E8A-4147-A177-3AD203B41FA5}">
                      <a16:colId xmlns:a16="http://schemas.microsoft.com/office/drawing/2014/main" val="2112365963"/>
                    </a:ext>
                  </a:extLst>
                </a:gridCol>
              </a:tblGrid>
              <a:tr h="302405">
                <a:tc rowSpan="2">
                  <a:txBody>
                    <a:bodyPr/>
                    <a:lstStyle/>
                    <a:p>
                      <a:r>
                        <a:rPr lang="en-US" sz="1400" dirty="0"/>
                        <a:t>B</a:t>
                      </a:r>
                    </a:p>
                    <a:p>
                      <a:r>
                        <a:rPr lang="en-US" sz="1400" dirty="0"/>
                        <a:t>8</a:t>
                      </a:r>
                    </a:p>
                  </a:txBody>
                  <a:tcPr>
                    <a:lnB w="12700" cap="flat" cmpd="sng" algn="ctr">
                      <a:solidFill>
                        <a:schemeClr val="tx1"/>
                      </a:solidFill>
                      <a:prstDash val="solid"/>
                      <a:round/>
                      <a:headEnd type="none" w="med" len="med"/>
                      <a:tailEnd type="none" w="med" len="med"/>
                    </a:lnB>
                  </a:tcPr>
                </a:tc>
                <a:tc>
                  <a:txBody>
                    <a:bodyPr/>
                    <a:lstStyle/>
                    <a:p>
                      <a:r>
                        <a:rPr lang="en-US" sz="1400" dirty="0" err="1"/>
                        <a:t>Idx</a:t>
                      </a:r>
                      <a:endParaRPr lang="en-US" sz="1400" dirty="0"/>
                    </a:p>
                  </a:txBody>
                  <a:tcPr>
                    <a:lnB w="12700" cap="flat" cmpd="sng" algn="ctr">
                      <a:solidFill>
                        <a:schemeClr val="tx1"/>
                      </a:solidFill>
                      <a:prstDash val="solid"/>
                      <a:round/>
                      <a:headEnd type="none" w="med" len="med"/>
                      <a:tailEnd type="none" w="med" len="med"/>
                    </a:lnB>
                  </a:tcPr>
                </a:tc>
                <a:tc>
                  <a:txBody>
                    <a:bodyPr/>
                    <a:lstStyle/>
                    <a:p>
                      <a:r>
                        <a:rPr lang="en-US" sz="1400" dirty="0"/>
                        <a:t>0</a:t>
                      </a:r>
                    </a:p>
                  </a:txBody>
                  <a:tcPr>
                    <a:lnB w="12700" cap="flat" cmpd="sng" algn="ctr">
                      <a:solidFill>
                        <a:schemeClr val="tx1"/>
                      </a:solidFill>
                      <a:prstDash val="solid"/>
                      <a:round/>
                      <a:headEnd type="none" w="med" len="med"/>
                      <a:tailEnd type="none" w="med" len="med"/>
                    </a:lnB>
                  </a:tcPr>
                </a:tc>
                <a:tc>
                  <a:txBody>
                    <a:bodyPr/>
                    <a:lstStyle/>
                    <a:p>
                      <a:r>
                        <a:rPr lang="en-US" sz="1400" dirty="0"/>
                        <a:t>1</a:t>
                      </a:r>
                    </a:p>
                  </a:txBody>
                  <a:tcPr>
                    <a:lnB w="12700" cap="flat" cmpd="sng" algn="ctr">
                      <a:solidFill>
                        <a:schemeClr val="tx1"/>
                      </a:solidFill>
                      <a:prstDash val="solid"/>
                      <a:round/>
                      <a:headEnd type="none" w="med" len="med"/>
                      <a:tailEnd type="none" w="med" len="med"/>
                    </a:lnB>
                  </a:tcPr>
                </a:tc>
                <a:tc>
                  <a:txBody>
                    <a:bodyPr/>
                    <a:lstStyle/>
                    <a:p>
                      <a:r>
                        <a:rPr lang="en-US" sz="1400" dirty="0"/>
                        <a:t>2</a:t>
                      </a:r>
                    </a:p>
                  </a:txBody>
                  <a:tcPr>
                    <a:lnB w="12700" cap="flat" cmpd="sng" algn="ctr">
                      <a:solidFill>
                        <a:schemeClr val="tx1"/>
                      </a:solidFill>
                      <a:prstDash val="solid"/>
                      <a:round/>
                      <a:headEnd type="none" w="med" len="med"/>
                      <a:tailEnd type="none" w="med" len="med"/>
                    </a:lnB>
                  </a:tcPr>
                </a:tc>
                <a:tc>
                  <a:txBody>
                    <a:bodyPr/>
                    <a:lstStyle/>
                    <a:p>
                      <a:r>
                        <a:rPr lang="en-US" sz="1400" dirty="0"/>
                        <a:t>3</a:t>
                      </a:r>
                    </a:p>
                  </a:txBody>
                  <a:tcPr>
                    <a:lnB w="12700" cap="flat" cmpd="sng" algn="ctr">
                      <a:solidFill>
                        <a:schemeClr val="tx1"/>
                      </a:solidFill>
                      <a:prstDash val="solid"/>
                      <a:round/>
                      <a:headEnd type="none" w="med" len="med"/>
                      <a:tailEnd type="none" w="med" len="med"/>
                    </a:lnB>
                  </a:tcPr>
                </a:tc>
                <a:tc>
                  <a:txBody>
                    <a:bodyPr/>
                    <a:lstStyle/>
                    <a:p>
                      <a:r>
                        <a:rPr lang="en-US" sz="1400" dirty="0"/>
                        <a:t>4</a:t>
                      </a:r>
                    </a:p>
                  </a:txBody>
                  <a:tcPr>
                    <a:lnB w="12700" cap="flat" cmpd="sng" algn="ctr">
                      <a:solidFill>
                        <a:schemeClr val="tx1"/>
                      </a:solidFill>
                      <a:prstDash val="solid"/>
                      <a:round/>
                      <a:headEnd type="none" w="med" len="med"/>
                      <a:tailEnd type="none" w="med" len="med"/>
                    </a:lnB>
                  </a:tcPr>
                </a:tc>
                <a:tc>
                  <a:txBody>
                    <a:bodyPr/>
                    <a:lstStyle/>
                    <a:p>
                      <a:r>
                        <a:rPr lang="en-US" sz="1400" dirty="0"/>
                        <a:t>5</a:t>
                      </a:r>
                    </a:p>
                  </a:txBody>
                  <a:tcPr>
                    <a:lnB w="12700" cap="flat" cmpd="sng" algn="ctr">
                      <a:solidFill>
                        <a:schemeClr val="tx1"/>
                      </a:solidFill>
                      <a:prstDash val="solid"/>
                      <a:round/>
                      <a:headEnd type="none" w="med" len="med"/>
                      <a:tailEnd type="none" w="med" len="med"/>
                    </a:lnB>
                  </a:tcPr>
                </a:tc>
                <a:tc>
                  <a:txBody>
                    <a:bodyPr/>
                    <a:lstStyle/>
                    <a:p>
                      <a:r>
                        <a:rPr lang="en-US" sz="1400" dirty="0"/>
                        <a:t>6</a:t>
                      </a:r>
                    </a:p>
                  </a:txBody>
                  <a:tcPr>
                    <a:lnB w="12700" cap="flat" cmpd="sng" algn="ctr">
                      <a:solidFill>
                        <a:schemeClr val="tx1"/>
                      </a:solidFill>
                      <a:prstDash val="solid"/>
                      <a:round/>
                      <a:headEnd type="none" w="med" len="med"/>
                      <a:tailEnd type="none" w="med" len="med"/>
                    </a:lnB>
                  </a:tcPr>
                </a:tc>
                <a:tc>
                  <a:txBody>
                    <a:bodyPr/>
                    <a:lstStyle/>
                    <a:p>
                      <a:r>
                        <a:rPr lang="en-US" sz="1400" dirty="0"/>
                        <a:t>7</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6665252"/>
                  </a:ext>
                </a:extLst>
              </a:tr>
              <a:tr h="302405">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Val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9118474"/>
                  </a:ext>
                </a:extLst>
              </a:tr>
            </a:tbl>
          </a:graphicData>
        </a:graphic>
      </p:graphicFrame>
      <p:graphicFrame>
        <p:nvGraphicFramePr>
          <p:cNvPr id="17" name="Table 16">
            <a:extLst>
              <a:ext uri="{FF2B5EF4-FFF2-40B4-BE49-F238E27FC236}">
                <a16:creationId xmlns:a16="http://schemas.microsoft.com/office/drawing/2014/main" id="{260CE14B-DC8F-4CE5-B277-2CBCD1A0E599}"/>
              </a:ext>
            </a:extLst>
          </p:cNvPr>
          <p:cNvGraphicFramePr>
            <a:graphicFrameLocks noGrp="1"/>
          </p:cNvGraphicFramePr>
          <p:nvPr>
            <p:extLst>
              <p:ext uri="{D42A27DB-BD31-4B8C-83A1-F6EECF244321}">
                <p14:modId xmlns:p14="http://schemas.microsoft.com/office/powerpoint/2010/main" val="4055860426"/>
              </p:ext>
            </p:extLst>
          </p:nvPr>
        </p:nvGraphicFramePr>
        <p:xfrm>
          <a:off x="5532782" y="5903017"/>
          <a:ext cx="2388470" cy="609600"/>
        </p:xfrm>
        <a:graphic>
          <a:graphicData uri="http://schemas.openxmlformats.org/drawingml/2006/table">
            <a:tbl>
              <a:tblPr firstRow="1" bandRow="1">
                <a:tableStyleId>{D27102A9-8310-4765-A935-A1911B00CA55}</a:tableStyleId>
              </a:tblPr>
              <a:tblGrid>
                <a:gridCol w="241618">
                  <a:extLst>
                    <a:ext uri="{9D8B030D-6E8A-4147-A177-3AD203B41FA5}">
                      <a16:colId xmlns:a16="http://schemas.microsoft.com/office/drawing/2014/main" val="2148718197"/>
                    </a:ext>
                  </a:extLst>
                </a:gridCol>
                <a:gridCol w="543339">
                  <a:extLst>
                    <a:ext uri="{9D8B030D-6E8A-4147-A177-3AD203B41FA5}">
                      <a16:colId xmlns:a16="http://schemas.microsoft.com/office/drawing/2014/main" val="1211724100"/>
                    </a:ext>
                  </a:extLst>
                </a:gridCol>
                <a:gridCol w="291547">
                  <a:extLst>
                    <a:ext uri="{9D8B030D-6E8A-4147-A177-3AD203B41FA5}">
                      <a16:colId xmlns:a16="http://schemas.microsoft.com/office/drawing/2014/main" val="2085148958"/>
                    </a:ext>
                  </a:extLst>
                </a:gridCol>
                <a:gridCol w="278296">
                  <a:extLst>
                    <a:ext uri="{9D8B030D-6E8A-4147-A177-3AD203B41FA5}">
                      <a16:colId xmlns:a16="http://schemas.microsoft.com/office/drawing/2014/main" val="410415200"/>
                    </a:ext>
                  </a:extLst>
                </a:gridCol>
                <a:gridCol w="238539">
                  <a:extLst>
                    <a:ext uri="{9D8B030D-6E8A-4147-A177-3AD203B41FA5}">
                      <a16:colId xmlns:a16="http://schemas.microsoft.com/office/drawing/2014/main" val="1812145706"/>
                    </a:ext>
                  </a:extLst>
                </a:gridCol>
                <a:gridCol w="265044">
                  <a:extLst>
                    <a:ext uri="{9D8B030D-6E8A-4147-A177-3AD203B41FA5}">
                      <a16:colId xmlns:a16="http://schemas.microsoft.com/office/drawing/2014/main" val="2894819703"/>
                    </a:ext>
                  </a:extLst>
                </a:gridCol>
                <a:gridCol w="251791">
                  <a:extLst>
                    <a:ext uri="{9D8B030D-6E8A-4147-A177-3AD203B41FA5}">
                      <a16:colId xmlns:a16="http://schemas.microsoft.com/office/drawing/2014/main" val="3036716839"/>
                    </a:ext>
                  </a:extLst>
                </a:gridCol>
                <a:gridCol w="278296">
                  <a:extLst>
                    <a:ext uri="{9D8B030D-6E8A-4147-A177-3AD203B41FA5}">
                      <a16:colId xmlns:a16="http://schemas.microsoft.com/office/drawing/2014/main" val="2847451449"/>
                    </a:ext>
                  </a:extLst>
                </a:gridCol>
              </a:tblGrid>
              <a:tr h="302405">
                <a:tc rowSpan="2">
                  <a:txBody>
                    <a:bodyPr/>
                    <a:lstStyle/>
                    <a:p>
                      <a:r>
                        <a:rPr lang="en-US" sz="1400" dirty="0"/>
                        <a:t>C</a:t>
                      </a:r>
                    </a:p>
                  </a:txBody>
                  <a:tcPr>
                    <a:lnB w="12700" cap="flat" cmpd="sng" algn="ctr">
                      <a:solidFill>
                        <a:schemeClr val="tx1"/>
                      </a:solidFill>
                      <a:prstDash val="solid"/>
                      <a:round/>
                      <a:headEnd type="none" w="med" len="med"/>
                      <a:tailEnd type="none" w="med" len="med"/>
                    </a:lnB>
                  </a:tcPr>
                </a:tc>
                <a:tc>
                  <a:txBody>
                    <a:bodyPr/>
                    <a:lstStyle/>
                    <a:p>
                      <a:r>
                        <a:rPr lang="en-US" sz="1400" dirty="0" err="1"/>
                        <a:t>Idx</a:t>
                      </a:r>
                      <a:endParaRPr lang="en-US" sz="1400" dirty="0"/>
                    </a:p>
                  </a:txBody>
                  <a:tcPr>
                    <a:lnB w="12700" cap="flat" cmpd="sng" algn="ctr">
                      <a:solidFill>
                        <a:schemeClr val="tx1"/>
                      </a:solidFill>
                      <a:prstDash val="solid"/>
                      <a:round/>
                      <a:headEnd type="none" w="med" len="med"/>
                      <a:tailEnd type="none" w="med" len="med"/>
                    </a:lnB>
                  </a:tcPr>
                </a:tc>
                <a:tc>
                  <a:txBody>
                    <a:bodyPr/>
                    <a:lstStyle/>
                    <a:p>
                      <a:r>
                        <a:rPr lang="en-US" sz="1400" dirty="0"/>
                        <a:t>0</a:t>
                      </a:r>
                    </a:p>
                  </a:txBody>
                  <a:tcPr>
                    <a:lnB w="12700" cap="flat" cmpd="sng" algn="ctr">
                      <a:solidFill>
                        <a:schemeClr val="tx1"/>
                      </a:solidFill>
                      <a:prstDash val="solid"/>
                      <a:round/>
                      <a:headEnd type="none" w="med" len="med"/>
                      <a:tailEnd type="none" w="med" len="med"/>
                    </a:lnB>
                  </a:tcPr>
                </a:tc>
                <a:tc>
                  <a:txBody>
                    <a:bodyPr/>
                    <a:lstStyle/>
                    <a:p>
                      <a:r>
                        <a:rPr lang="en-US" sz="1400" dirty="0"/>
                        <a:t>1</a:t>
                      </a:r>
                    </a:p>
                  </a:txBody>
                  <a:tcPr>
                    <a:lnB w="12700" cap="flat" cmpd="sng" algn="ctr">
                      <a:solidFill>
                        <a:schemeClr val="tx1"/>
                      </a:solidFill>
                      <a:prstDash val="solid"/>
                      <a:round/>
                      <a:headEnd type="none" w="med" len="med"/>
                      <a:tailEnd type="none" w="med" len="med"/>
                    </a:lnB>
                  </a:tcPr>
                </a:tc>
                <a:tc>
                  <a:txBody>
                    <a:bodyPr/>
                    <a:lstStyle/>
                    <a:p>
                      <a:r>
                        <a:rPr lang="en-US" sz="1400" dirty="0"/>
                        <a:t>2</a:t>
                      </a:r>
                    </a:p>
                  </a:txBody>
                  <a:tcPr>
                    <a:lnB w="12700" cap="flat" cmpd="sng" algn="ctr">
                      <a:solidFill>
                        <a:schemeClr val="tx1"/>
                      </a:solidFill>
                      <a:prstDash val="solid"/>
                      <a:round/>
                      <a:headEnd type="none" w="med" len="med"/>
                      <a:tailEnd type="none" w="med" len="med"/>
                    </a:lnB>
                  </a:tcPr>
                </a:tc>
                <a:tc>
                  <a:txBody>
                    <a:bodyPr/>
                    <a:lstStyle/>
                    <a:p>
                      <a:r>
                        <a:rPr lang="en-US" sz="1400" dirty="0"/>
                        <a:t>3</a:t>
                      </a:r>
                    </a:p>
                  </a:txBody>
                  <a:tcPr>
                    <a:lnB w="12700" cap="flat" cmpd="sng" algn="ctr">
                      <a:solidFill>
                        <a:schemeClr val="tx1"/>
                      </a:solidFill>
                      <a:prstDash val="solid"/>
                      <a:round/>
                      <a:headEnd type="none" w="med" len="med"/>
                      <a:tailEnd type="none" w="med" len="med"/>
                    </a:lnB>
                  </a:tcPr>
                </a:tc>
                <a:tc>
                  <a:txBody>
                    <a:bodyPr/>
                    <a:lstStyle/>
                    <a:p>
                      <a:r>
                        <a:rPr lang="en-US" sz="1400" dirty="0"/>
                        <a:t>4</a:t>
                      </a:r>
                    </a:p>
                  </a:txBody>
                  <a:tcPr>
                    <a:lnB w="12700" cap="flat" cmpd="sng" algn="ctr">
                      <a:solidFill>
                        <a:schemeClr val="tx1"/>
                      </a:solidFill>
                      <a:prstDash val="solid"/>
                      <a:round/>
                      <a:headEnd type="none" w="med" len="med"/>
                      <a:tailEnd type="none" w="med" len="med"/>
                    </a:lnB>
                  </a:tcPr>
                </a:tc>
                <a:tc>
                  <a:txBody>
                    <a:bodyPr/>
                    <a:lstStyle/>
                    <a:p>
                      <a:r>
                        <a:rPr lang="en-US" sz="1400" dirty="0"/>
                        <a:t>5</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6665252"/>
                  </a:ext>
                </a:extLst>
              </a:tr>
              <a:tr h="302405">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Val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9118474"/>
                  </a:ext>
                </a:extLst>
              </a:tr>
            </a:tbl>
          </a:graphicData>
        </a:graphic>
      </p:graphicFrame>
      <p:graphicFrame>
        <p:nvGraphicFramePr>
          <p:cNvPr id="18" name="Table 17">
            <a:extLst>
              <a:ext uri="{FF2B5EF4-FFF2-40B4-BE49-F238E27FC236}">
                <a16:creationId xmlns:a16="http://schemas.microsoft.com/office/drawing/2014/main" id="{D858EA0A-51CC-4C6A-9A93-4B5CCD27196D}"/>
              </a:ext>
            </a:extLst>
          </p:cNvPr>
          <p:cNvGraphicFramePr>
            <a:graphicFrameLocks noGrp="1"/>
          </p:cNvGraphicFramePr>
          <p:nvPr>
            <p:extLst>
              <p:ext uri="{D42A27DB-BD31-4B8C-83A1-F6EECF244321}">
                <p14:modId xmlns:p14="http://schemas.microsoft.com/office/powerpoint/2010/main" val="2679949575"/>
              </p:ext>
            </p:extLst>
          </p:nvPr>
        </p:nvGraphicFramePr>
        <p:xfrm>
          <a:off x="3520582" y="516098"/>
          <a:ext cx="3451470" cy="731520"/>
        </p:xfrm>
        <a:graphic>
          <a:graphicData uri="http://schemas.openxmlformats.org/drawingml/2006/table">
            <a:tbl>
              <a:tblPr firstRow="1" bandRow="1">
                <a:tableStyleId>{D27102A9-8310-4765-A935-A1911B00CA55}</a:tableStyleId>
              </a:tblPr>
              <a:tblGrid>
                <a:gridCol w="288355">
                  <a:extLst>
                    <a:ext uri="{9D8B030D-6E8A-4147-A177-3AD203B41FA5}">
                      <a16:colId xmlns:a16="http://schemas.microsoft.com/office/drawing/2014/main" val="2148718197"/>
                    </a:ext>
                  </a:extLst>
                </a:gridCol>
                <a:gridCol w="648438">
                  <a:extLst>
                    <a:ext uri="{9D8B030D-6E8A-4147-A177-3AD203B41FA5}">
                      <a16:colId xmlns:a16="http://schemas.microsoft.com/office/drawing/2014/main" val="1211724100"/>
                    </a:ext>
                  </a:extLst>
                </a:gridCol>
                <a:gridCol w="347942">
                  <a:extLst>
                    <a:ext uri="{9D8B030D-6E8A-4147-A177-3AD203B41FA5}">
                      <a16:colId xmlns:a16="http://schemas.microsoft.com/office/drawing/2014/main" val="2085148958"/>
                    </a:ext>
                  </a:extLst>
                </a:gridCol>
                <a:gridCol w="332128">
                  <a:extLst>
                    <a:ext uri="{9D8B030D-6E8A-4147-A177-3AD203B41FA5}">
                      <a16:colId xmlns:a16="http://schemas.microsoft.com/office/drawing/2014/main" val="410415200"/>
                    </a:ext>
                  </a:extLst>
                </a:gridCol>
                <a:gridCol w="284680">
                  <a:extLst>
                    <a:ext uri="{9D8B030D-6E8A-4147-A177-3AD203B41FA5}">
                      <a16:colId xmlns:a16="http://schemas.microsoft.com/office/drawing/2014/main" val="1812145706"/>
                    </a:ext>
                  </a:extLst>
                </a:gridCol>
                <a:gridCol w="316312">
                  <a:extLst>
                    <a:ext uri="{9D8B030D-6E8A-4147-A177-3AD203B41FA5}">
                      <a16:colId xmlns:a16="http://schemas.microsoft.com/office/drawing/2014/main" val="2894819703"/>
                    </a:ext>
                  </a:extLst>
                </a:gridCol>
                <a:gridCol w="300496">
                  <a:extLst>
                    <a:ext uri="{9D8B030D-6E8A-4147-A177-3AD203B41FA5}">
                      <a16:colId xmlns:a16="http://schemas.microsoft.com/office/drawing/2014/main" val="3036716839"/>
                    </a:ext>
                  </a:extLst>
                </a:gridCol>
                <a:gridCol w="332128">
                  <a:extLst>
                    <a:ext uri="{9D8B030D-6E8A-4147-A177-3AD203B41FA5}">
                      <a16:colId xmlns:a16="http://schemas.microsoft.com/office/drawing/2014/main" val="2847451449"/>
                    </a:ext>
                  </a:extLst>
                </a:gridCol>
                <a:gridCol w="284680">
                  <a:extLst>
                    <a:ext uri="{9D8B030D-6E8A-4147-A177-3AD203B41FA5}">
                      <a16:colId xmlns:a16="http://schemas.microsoft.com/office/drawing/2014/main" val="1252225313"/>
                    </a:ext>
                  </a:extLst>
                </a:gridCol>
                <a:gridCol w="316311">
                  <a:extLst>
                    <a:ext uri="{9D8B030D-6E8A-4147-A177-3AD203B41FA5}">
                      <a16:colId xmlns:a16="http://schemas.microsoft.com/office/drawing/2014/main" val="2112365963"/>
                    </a:ext>
                  </a:extLst>
                </a:gridCol>
              </a:tblGrid>
              <a:tr h="285840">
                <a:tc rowSpan="2">
                  <a:txBody>
                    <a:bodyPr/>
                    <a:lstStyle/>
                    <a:p>
                      <a:r>
                        <a:rPr lang="en-US" sz="1400" dirty="0"/>
                        <a:t>A</a:t>
                      </a:r>
                    </a:p>
                  </a:txBody>
                  <a:tcPr>
                    <a:lnB w="12700" cap="flat" cmpd="sng" algn="ctr">
                      <a:solidFill>
                        <a:schemeClr val="tx1"/>
                      </a:solidFill>
                      <a:prstDash val="solid"/>
                      <a:round/>
                      <a:headEnd type="none" w="med" len="med"/>
                      <a:tailEnd type="none" w="med" len="med"/>
                    </a:lnB>
                  </a:tcPr>
                </a:tc>
                <a:tc>
                  <a:txBody>
                    <a:bodyPr/>
                    <a:lstStyle/>
                    <a:p>
                      <a:r>
                        <a:rPr lang="en-US" sz="1400" dirty="0" err="1"/>
                        <a:t>idx</a:t>
                      </a:r>
                      <a:endParaRPr lang="en-US" sz="1400" dirty="0"/>
                    </a:p>
                  </a:txBody>
                  <a:tcPr>
                    <a:lnB w="12700" cap="flat" cmpd="sng" algn="ctr">
                      <a:solidFill>
                        <a:schemeClr val="tx1"/>
                      </a:solidFill>
                      <a:prstDash val="solid"/>
                      <a:round/>
                      <a:headEnd type="none" w="med" len="med"/>
                      <a:tailEnd type="none" w="med" len="med"/>
                    </a:lnB>
                  </a:tcPr>
                </a:tc>
                <a:tc>
                  <a:txBody>
                    <a:bodyPr/>
                    <a:lstStyle/>
                    <a:p>
                      <a:r>
                        <a:rPr lang="en-US" sz="1800" dirty="0"/>
                        <a:t>0</a:t>
                      </a:r>
                    </a:p>
                  </a:txBody>
                  <a:tcPr>
                    <a:lnB w="12700" cap="flat" cmpd="sng" algn="ctr">
                      <a:solidFill>
                        <a:schemeClr val="tx1"/>
                      </a:solidFill>
                      <a:prstDash val="solid"/>
                      <a:round/>
                      <a:headEnd type="none" w="med" len="med"/>
                      <a:tailEnd type="none" w="med" len="med"/>
                    </a:lnB>
                  </a:tcPr>
                </a:tc>
                <a:tc>
                  <a:txBody>
                    <a:bodyPr/>
                    <a:lstStyle/>
                    <a:p>
                      <a:r>
                        <a:rPr lang="en-US" sz="1800" dirty="0"/>
                        <a:t>1</a:t>
                      </a:r>
                    </a:p>
                  </a:txBody>
                  <a:tcPr>
                    <a:lnB w="12700" cap="flat" cmpd="sng" algn="ctr">
                      <a:solidFill>
                        <a:schemeClr val="tx1"/>
                      </a:solidFill>
                      <a:prstDash val="solid"/>
                      <a:round/>
                      <a:headEnd type="none" w="med" len="med"/>
                      <a:tailEnd type="none" w="med" len="med"/>
                    </a:lnB>
                  </a:tcPr>
                </a:tc>
                <a:tc>
                  <a:txBody>
                    <a:bodyPr/>
                    <a:lstStyle/>
                    <a:p>
                      <a:r>
                        <a:rPr lang="en-US" sz="1800" dirty="0"/>
                        <a:t>2</a:t>
                      </a:r>
                    </a:p>
                  </a:txBody>
                  <a:tcPr>
                    <a:lnB w="12700" cap="flat" cmpd="sng" algn="ctr">
                      <a:solidFill>
                        <a:schemeClr val="tx1"/>
                      </a:solidFill>
                      <a:prstDash val="solid"/>
                      <a:round/>
                      <a:headEnd type="none" w="med" len="med"/>
                      <a:tailEnd type="none" w="med" len="med"/>
                    </a:lnB>
                  </a:tcPr>
                </a:tc>
                <a:tc>
                  <a:txBody>
                    <a:bodyPr/>
                    <a:lstStyle/>
                    <a:p>
                      <a:r>
                        <a:rPr lang="en-US" sz="1800" dirty="0"/>
                        <a:t>3</a:t>
                      </a:r>
                    </a:p>
                  </a:txBody>
                  <a:tcPr>
                    <a:lnB w="12700" cap="flat" cmpd="sng" algn="ctr">
                      <a:solidFill>
                        <a:schemeClr val="tx1"/>
                      </a:solidFill>
                      <a:prstDash val="solid"/>
                      <a:round/>
                      <a:headEnd type="none" w="med" len="med"/>
                      <a:tailEnd type="none" w="med" len="med"/>
                    </a:lnB>
                  </a:tcPr>
                </a:tc>
                <a:tc>
                  <a:txBody>
                    <a:bodyPr/>
                    <a:lstStyle/>
                    <a:p>
                      <a:r>
                        <a:rPr lang="en-US" sz="1800" dirty="0"/>
                        <a:t>4</a:t>
                      </a:r>
                    </a:p>
                  </a:txBody>
                  <a:tcPr>
                    <a:lnB w="12700" cap="flat" cmpd="sng" algn="ctr">
                      <a:solidFill>
                        <a:schemeClr val="tx1"/>
                      </a:solidFill>
                      <a:prstDash val="solid"/>
                      <a:round/>
                      <a:headEnd type="none" w="med" len="med"/>
                      <a:tailEnd type="none" w="med" len="med"/>
                    </a:lnB>
                  </a:tcPr>
                </a:tc>
                <a:tc>
                  <a:txBody>
                    <a:bodyPr/>
                    <a:lstStyle/>
                    <a:p>
                      <a:r>
                        <a:rPr lang="en-US" sz="1800" dirty="0"/>
                        <a:t>5</a:t>
                      </a:r>
                    </a:p>
                  </a:txBody>
                  <a:tcPr>
                    <a:lnB w="12700" cap="flat" cmpd="sng" algn="ctr">
                      <a:solidFill>
                        <a:schemeClr val="tx1"/>
                      </a:solidFill>
                      <a:prstDash val="solid"/>
                      <a:round/>
                      <a:headEnd type="none" w="med" len="med"/>
                      <a:tailEnd type="none" w="med" len="med"/>
                    </a:lnB>
                  </a:tcPr>
                </a:tc>
                <a:tc>
                  <a:txBody>
                    <a:bodyPr/>
                    <a:lstStyle/>
                    <a:p>
                      <a:r>
                        <a:rPr lang="en-US" sz="1800" dirty="0"/>
                        <a:t>6</a:t>
                      </a:r>
                    </a:p>
                  </a:txBody>
                  <a:tcPr>
                    <a:lnB w="12700" cap="flat" cmpd="sng" algn="ctr">
                      <a:solidFill>
                        <a:schemeClr val="tx1"/>
                      </a:solidFill>
                      <a:prstDash val="solid"/>
                      <a:round/>
                      <a:headEnd type="none" w="med" len="med"/>
                      <a:tailEnd type="none" w="med" len="med"/>
                    </a:lnB>
                  </a:tcPr>
                </a:tc>
                <a:tc>
                  <a:txBody>
                    <a:bodyPr/>
                    <a:lstStyle/>
                    <a:p>
                      <a:r>
                        <a:rPr lang="en-US" sz="1800" dirty="0"/>
                        <a:t>7</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6665252"/>
                  </a:ext>
                </a:extLst>
              </a:tr>
              <a:tr h="285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Val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9118474"/>
                  </a:ext>
                </a:extLst>
              </a:tr>
            </a:tbl>
          </a:graphicData>
        </a:graphic>
      </p:graphicFrame>
      <p:sp>
        <p:nvSpPr>
          <p:cNvPr id="27" name="Arrow: Right 26">
            <a:extLst>
              <a:ext uri="{FF2B5EF4-FFF2-40B4-BE49-F238E27FC236}">
                <a16:creationId xmlns:a16="http://schemas.microsoft.com/office/drawing/2014/main" id="{DC769DB7-E697-4257-BC4B-9DA582F6DF7A}"/>
              </a:ext>
            </a:extLst>
          </p:cNvPr>
          <p:cNvSpPr/>
          <p:nvPr/>
        </p:nvSpPr>
        <p:spPr>
          <a:xfrm>
            <a:off x="374383" y="1509545"/>
            <a:ext cx="1875519" cy="93463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Lines 8-10 iter-3</a:t>
            </a:r>
          </a:p>
          <a:p>
            <a:pPr algn="ctr"/>
            <a:r>
              <a:rPr lang="en-US" sz="1400" b="1" dirty="0"/>
              <a:t>j=5</a:t>
            </a:r>
            <a:endParaRPr lang="en-US" sz="2000" b="1" dirty="0"/>
          </a:p>
        </p:txBody>
      </p:sp>
      <p:sp>
        <p:nvSpPr>
          <p:cNvPr id="28" name="Arrow: Right 27">
            <a:extLst>
              <a:ext uri="{FF2B5EF4-FFF2-40B4-BE49-F238E27FC236}">
                <a16:creationId xmlns:a16="http://schemas.microsoft.com/office/drawing/2014/main" id="{09E87E89-0854-4D45-A3E2-548D4F9E514A}"/>
              </a:ext>
            </a:extLst>
          </p:cNvPr>
          <p:cNvSpPr/>
          <p:nvPr/>
        </p:nvSpPr>
        <p:spPr>
          <a:xfrm>
            <a:off x="374382" y="2286342"/>
            <a:ext cx="1875519" cy="93463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Lines 8-10 iter-4</a:t>
            </a:r>
          </a:p>
          <a:p>
            <a:pPr algn="ctr"/>
            <a:r>
              <a:rPr lang="en-US" sz="1400" b="1" dirty="0"/>
              <a:t>J=4</a:t>
            </a:r>
            <a:endParaRPr lang="en-US" sz="2000" b="1" dirty="0"/>
          </a:p>
        </p:txBody>
      </p:sp>
      <p:sp>
        <p:nvSpPr>
          <p:cNvPr id="29" name="Arrow: Right 28">
            <a:extLst>
              <a:ext uri="{FF2B5EF4-FFF2-40B4-BE49-F238E27FC236}">
                <a16:creationId xmlns:a16="http://schemas.microsoft.com/office/drawing/2014/main" id="{3C16DB3D-FD37-4165-8C6D-485F6DCCAC9F}"/>
              </a:ext>
            </a:extLst>
          </p:cNvPr>
          <p:cNvSpPr/>
          <p:nvPr/>
        </p:nvSpPr>
        <p:spPr>
          <a:xfrm>
            <a:off x="387634" y="3185068"/>
            <a:ext cx="1875519" cy="93463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Lines 8-10 iter-5</a:t>
            </a:r>
          </a:p>
          <a:p>
            <a:pPr algn="ctr"/>
            <a:r>
              <a:rPr lang="en-US" sz="1400" b="1" dirty="0"/>
              <a:t>J=3</a:t>
            </a:r>
            <a:endParaRPr lang="en-US" sz="2000" b="1" dirty="0"/>
          </a:p>
        </p:txBody>
      </p:sp>
      <p:sp>
        <p:nvSpPr>
          <p:cNvPr id="30" name="Arrow: Right 29">
            <a:extLst>
              <a:ext uri="{FF2B5EF4-FFF2-40B4-BE49-F238E27FC236}">
                <a16:creationId xmlns:a16="http://schemas.microsoft.com/office/drawing/2014/main" id="{444B88C7-D4C0-4266-B00C-D7C4071BDDC5}"/>
              </a:ext>
            </a:extLst>
          </p:cNvPr>
          <p:cNvSpPr/>
          <p:nvPr/>
        </p:nvSpPr>
        <p:spPr>
          <a:xfrm>
            <a:off x="374381" y="3973589"/>
            <a:ext cx="1875519" cy="93463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Lines 8-10 iter-6</a:t>
            </a:r>
          </a:p>
          <a:p>
            <a:pPr algn="ctr"/>
            <a:r>
              <a:rPr lang="en-US" sz="1400" b="1" dirty="0"/>
              <a:t>J=2</a:t>
            </a:r>
            <a:endParaRPr lang="en-US" sz="2000" b="1" dirty="0"/>
          </a:p>
        </p:txBody>
      </p:sp>
      <p:sp>
        <p:nvSpPr>
          <p:cNvPr id="31" name="Arrow: Right 30">
            <a:extLst>
              <a:ext uri="{FF2B5EF4-FFF2-40B4-BE49-F238E27FC236}">
                <a16:creationId xmlns:a16="http://schemas.microsoft.com/office/drawing/2014/main" id="{0438AAA0-3C7C-46E2-8D3A-690514E3487D}"/>
              </a:ext>
            </a:extLst>
          </p:cNvPr>
          <p:cNvSpPr/>
          <p:nvPr/>
        </p:nvSpPr>
        <p:spPr>
          <a:xfrm>
            <a:off x="374380" y="4829377"/>
            <a:ext cx="1875519" cy="93463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Lines 8-10 iter-7</a:t>
            </a:r>
          </a:p>
          <a:p>
            <a:pPr algn="ctr"/>
            <a:r>
              <a:rPr lang="en-US" sz="1400" b="1" dirty="0"/>
              <a:t>J=1</a:t>
            </a:r>
            <a:endParaRPr lang="en-US" sz="2000" b="1" dirty="0"/>
          </a:p>
        </p:txBody>
      </p:sp>
      <p:sp>
        <p:nvSpPr>
          <p:cNvPr id="32" name="Arrow: Right 31">
            <a:extLst>
              <a:ext uri="{FF2B5EF4-FFF2-40B4-BE49-F238E27FC236}">
                <a16:creationId xmlns:a16="http://schemas.microsoft.com/office/drawing/2014/main" id="{C390585E-71D2-489E-B162-92EB8A08E56B}"/>
              </a:ext>
            </a:extLst>
          </p:cNvPr>
          <p:cNvSpPr/>
          <p:nvPr/>
        </p:nvSpPr>
        <p:spPr>
          <a:xfrm>
            <a:off x="374379" y="5651431"/>
            <a:ext cx="1875519" cy="93463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Lines 8-10 iter-8</a:t>
            </a:r>
          </a:p>
          <a:p>
            <a:pPr algn="ctr"/>
            <a:r>
              <a:rPr lang="en-US" sz="1400" b="1" dirty="0"/>
              <a:t>J=0</a:t>
            </a:r>
            <a:endParaRPr lang="en-US" sz="2000" b="1" dirty="0"/>
          </a:p>
        </p:txBody>
      </p:sp>
      <mc:AlternateContent xmlns:mc="http://schemas.openxmlformats.org/markup-compatibility/2006">
        <mc:Choice xmlns:a14="http://schemas.microsoft.com/office/drawing/2010/main" Requires="a14">
          <p:graphicFrame>
            <p:nvGraphicFramePr>
              <p:cNvPr id="33" name="Table 32">
                <a:extLst>
                  <a:ext uri="{FF2B5EF4-FFF2-40B4-BE49-F238E27FC236}">
                    <a16:creationId xmlns:a16="http://schemas.microsoft.com/office/drawing/2014/main" id="{5E364960-426E-4858-A6C8-C2151CB3E997}"/>
                  </a:ext>
                </a:extLst>
              </p:cNvPr>
              <p:cNvGraphicFramePr>
                <a:graphicFrameLocks noGrp="1"/>
              </p:cNvGraphicFramePr>
              <p:nvPr>
                <p:extLst>
                  <p:ext uri="{D42A27DB-BD31-4B8C-83A1-F6EECF244321}">
                    <p14:modId xmlns:p14="http://schemas.microsoft.com/office/powerpoint/2010/main" val="1802299090"/>
                  </p:ext>
                </p:extLst>
              </p:nvPr>
            </p:nvGraphicFramePr>
            <p:xfrm>
              <a:off x="8252920" y="1948528"/>
              <a:ext cx="3868738" cy="4139692"/>
            </p:xfrm>
            <a:graphic>
              <a:graphicData uri="http://schemas.openxmlformats.org/drawingml/2006/table">
                <a:tbl>
                  <a:tblPr firstRow="1" bandRow="1">
                    <a:tableStyleId>{00A15C55-8517-42AA-B614-E9B94910E393}</a:tableStyleId>
                  </a:tblPr>
                  <a:tblGrid>
                    <a:gridCol w="574014">
                      <a:extLst>
                        <a:ext uri="{9D8B030D-6E8A-4147-A177-3AD203B41FA5}">
                          <a16:colId xmlns:a16="http://schemas.microsoft.com/office/drawing/2014/main" val="1458594246"/>
                        </a:ext>
                      </a:extLst>
                    </a:gridCol>
                    <a:gridCol w="3294724">
                      <a:extLst>
                        <a:ext uri="{9D8B030D-6E8A-4147-A177-3AD203B41FA5}">
                          <a16:colId xmlns:a16="http://schemas.microsoft.com/office/drawing/2014/main" val="4248192415"/>
                        </a:ext>
                      </a:extLst>
                    </a:gridCol>
                  </a:tblGrid>
                  <a:tr h="370840">
                    <a:tc gridSpan="2">
                      <a:txBody>
                        <a:bodyPr/>
                        <a:lstStyle/>
                        <a:p>
                          <a:r>
                            <a:rPr lang="en-US" dirty="0" err="1"/>
                            <a:t>Counting_Sort</a:t>
                          </a:r>
                          <a:r>
                            <a:rPr lang="en-US" dirty="0"/>
                            <a:t>(</a:t>
                          </a:r>
                          <a:r>
                            <a:rPr lang="en-US" dirty="0" err="1"/>
                            <a:t>A,B,k</a:t>
                          </a:r>
                          <a:r>
                            <a:rPr lang="en-US" dirty="0"/>
                            <a:t>)</a:t>
                          </a:r>
                        </a:p>
                      </a:txBody>
                      <a:tcPr/>
                    </a:tc>
                    <a:tc hMerge="1">
                      <a:txBody>
                        <a:bodyPr/>
                        <a:lstStyle/>
                        <a:p>
                          <a:endParaRPr lang="en-US" dirty="0"/>
                        </a:p>
                      </a:txBody>
                      <a:tcPr/>
                    </a:tc>
                    <a:extLst>
                      <a:ext uri="{0D108BD9-81ED-4DB2-BD59-A6C34878D82A}">
                        <a16:rowId xmlns:a16="http://schemas.microsoft.com/office/drawing/2014/main" val="1447897074"/>
                      </a:ext>
                    </a:extLst>
                  </a:tr>
                  <a:tr h="370840">
                    <a:tc>
                      <a:txBody>
                        <a:bodyPr/>
                        <a:lstStyle/>
                        <a:p>
                          <a:r>
                            <a:rPr lang="en-US" dirty="0"/>
                            <a:t>1</a:t>
                          </a:r>
                        </a:p>
                      </a:txBody>
                      <a:tcPr/>
                    </a:tc>
                    <a:tc>
                      <a:txBody>
                        <a:bodyPr/>
                        <a:lstStyle/>
                        <a:p>
                          <a:pPr algn="l"/>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𝐿𝑒𝑡</m:t>
                                </m:r>
                                <m:r>
                                  <a:rPr lang="en-US" i="1" dirty="0" smtClean="0">
                                    <a:latin typeface="Cambria Math" panose="02040503050406030204" pitchFamily="18" charset="0"/>
                                  </a:rPr>
                                  <m:t>  </m:t>
                                </m:r>
                                <m:r>
                                  <a:rPr lang="en-US" b="0" i="1" dirty="0" smtClean="0">
                                    <a:latin typeface="Cambria Math" panose="02040503050406030204" pitchFamily="18" charset="0"/>
                                  </a:rPr>
                                  <m:t>𝐶</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0,…,</m:t>
                                    </m:r>
                                    <m:r>
                                      <a:rPr lang="en-US" b="0" i="1" dirty="0" smtClean="0">
                                        <a:latin typeface="Cambria Math" panose="02040503050406030204" pitchFamily="18" charset="0"/>
                                      </a:rPr>
                                      <m:t>𝑘</m:t>
                                    </m:r>
                                  </m:e>
                                </m:d>
                                <m:r>
                                  <a:rPr lang="en-US" b="0" i="1" dirty="0" smtClean="0">
                                    <a:latin typeface="Cambria Math" panose="02040503050406030204" pitchFamily="18" charset="0"/>
                                  </a:rPr>
                                  <m:t> </m:t>
                                </m:r>
                                <m:r>
                                  <a:rPr lang="en-US" b="0" i="1" dirty="0" smtClean="0">
                                    <a:latin typeface="Cambria Math" panose="02040503050406030204" pitchFamily="18" charset="0"/>
                                  </a:rPr>
                                  <m:t>𝑏𝑒</m:t>
                                </m:r>
                                <m:r>
                                  <a:rPr lang="en-US" b="0" i="1" dirty="0" smtClean="0">
                                    <a:latin typeface="Cambria Math" panose="02040503050406030204" pitchFamily="18" charset="0"/>
                                  </a:rPr>
                                  <m:t> </m:t>
                                </m:r>
                                <m:r>
                                  <a:rPr lang="en-US" b="0" i="1" dirty="0" smtClean="0">
                                    <a:latin typeface="Cambria Math" panose="02040503050406030204" pitchFamily="18" charset="0"/>
                                  </a:rPr>
                                  <m:t>𝑎</m:t>
                                </m:r>
                                <m:r>
                                  <a:rPr lang="en-US" b="0" i="1" dirty="0" smtClean="0">
                                    <a:latin typeface="Cambria Math" panose="02040503050406030204" pitchFamily="18" charset="0"/>
                                  </a:rPr>
                                  <m:t> </m:t>
                                </m:r>
                                <m:r>
                                  <a:rPr lang="en-US" b="0" i="1" dirty="0" smtClean="0">
                                    <a:latin typeface="Cambria Math" panose="02040503050406030204" pitchFamily="18" charset="0"/>
                                  </a:rPr>
                                  <m:t>𝑛𝑒𝑤</m:t>
                                </m:r>
                                <m:r>
                                  <a:rPr lang="en-US" b="0" i="1" dirty="0" smtClean="0">
                                    <a:latin typeface="Cambria Math" panose="02040503050406030204" pitchFamily="18" charset="0"/>
                                  </a:rPr>
                                  <m:t> </m:t>
                                </m:r>
                                <m:r>
                                  <a:rPr lang="en-US" b="0" i="1" dirty="0" smtClean="0">
                                    <a:latin typeface="Cambria Math" panose="02040503050406030204" pitchFamily="18" charset="0"/>
                                  </a:rPr>
                                  <m:t>𝑎𝑟𝑟𝑎𝑦</m:t>
                                </m:r>
                              </m:oMath>
                            </m:oMathPara>
                          </a14:m>
                          <a:endParaRPr lang="en-US" dirty="0"/>
                        </a:p>
                      </a:txBody>
                      <a:tcPr/>
                    </a:tc>
                    <a:extLst>
                      <a:ext uri="{0D108BD9-81ED-4DB2-BD59-A6C34878D82A}">
                        <a16:rowId xmlns:a16="http://schemas.microsoft.com/office/drawing/2014/main" val="2161598270"/>
                      </a:ext>
                    </a:extLst>
                  </a:tr>
                  <a:tr h="370840">
                    <a:tc>
                      <a:txBody>
                        <a:bodyPr/>
                        <a:lstStyle/>
                        <a:p>
                          <a:r>
                            <a:rPr lang="en-US" dirty="0"/>
                            <a:t>2</a:t>
                          </a:r>
                        </a:p>
                      </a:txBody>
                      <a:tcPr/>
                    </a:tc>
                    <a:tc>
                      <a:txBody>
                        <a:bodyPr/>
                        <a:lstStyle/>
                        <a:p>
                          <a:pPr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=0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𝑘</m:t>
                                </m:r>
                              </m:oMath>
                            </m:oMathPara>
                          </a14:m>
                          <a:endParaRPr lang="en-US" dirty="0"/>
                        </a:p>
                      </a:txBody>
                      <a:tcPr/>
                    </a:tc>
                    <a:extLst>
                      <a:ext uri="{0D108BD9-81ED-4DB2-BD59-A6C34878D82A}">
                        <a16:rowId xmlns:a16="http://schemas.microsoft.com/office/drawing/2014/main" val="262053654"/>
                      </a:ext>
                    </a:extLst>
                  </a:tr>
                  <a:tr h="370840">
                    <a:tc>
                      <a:txBody>
                        <a:bodyPr/>
                        <a:lstStyle/>
                        <a:p>
                          <a:r>
                            <a:rPr lang="en-US" dirty="0"/>
                            <a:t>3</a:t>
                          </a:r>
                        </a:p>
                      </a:txBody>
                      <a:tcPr/>
                    </a:tc>
                    <a:tc>
                      <a:txBody>
                        <a:bodyPr/>
                        <a:lstStyle/>
                        <a:p>
                          <a:pPr lvl="1"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𝑐</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=0</m:t>
                                </m:r>
                              </m:oMath>
                            </m:oMathPara>
                          </a14:m>
                          <a:endParaRPr lang="en-US" dirty="0"/>
                        </a:p>
                      </a:txBody>
                      <a:tcPr/>
                    </a:tc>
                    <a:extLst>
                      <a:ext uri="{0D108BD9-81ED-4DB2-BD59-A6C34878D82A}">
                        <a16:rowId xmlns:a16="http://schemas.microsoft.com/office/drawing/2014/main" val="3259618788"/>
                      </a:ext>
                    </a:extLst>
                  </a:tr>
                  <a:tr h="370840">
                    <a:tc>
                      <a:txBody>
                        <a:bodyPr/>
                        <a:lstStyle/>
                        <a:p>
                          <a:r>
                            <a:rPr lang="en-US" dirty="0"/>
                            <a:t>4</a:t>
                          </a:r>
                        </a:p>
                      </a:txBody>
                      <a:tcPr/>
                    </a:tc>
                    <a:tc>
                      <a:txBody>
                        <a:bodyPr/>
                        <a:lstStyle/>
                        <a:p>
                          <a:pPr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=0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𝑙𝑒𝑛𝑔𝑡h</m:t>
                                </m:r>
                              </m:oMath>
                            </m:oMathPara>
                          </a14:m>
                          <a:endParaRPr lang="en-US" dirty="0"/>
                        </a:p>
                      </a:txBody>
                      <a:tcPr/>
                    </a:tc>
                    <a:extLst>
                      <a:ext uri="{0D108BD9-81ED-4DB2-BD59-A6C34878D82A}">
                        <a16:rowId xmlns:a16="http://schemas.microsoft.com/office/drawing/2014/main" val="2960784168"/>
                      </a:ext>
                    </a:extLst>
                  </a:tr>
                  <a:tr h="370840">
                    <a:tc>
                      <a:txBody>
                        <a:bodyPr/>
                        <a:lstStyle/>
                        <a:p>
                          <a:r>
                            <a:rPr lang="en-US" dirty="0"/>
                            <a:t>5</a:t>
                          </a:r>
                        </a:p>
                      </a:txBody>
                      <a:tcPr/>
                    </a:tc>
                    <a:tc>
                      <a:txBody>
                        <a:bodyPr/>
                        <a:lstStyle/>
                        <a:p>
                          <a:pPr lvl="1"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𝐶</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e>
                                </m:d>
                                <m:r>
                                  <a:rPr lang="en-US" b="0" i="1" smtClean="0">
                                    <a:latin typeface="Cambria Math" panose="02040503050406030204" pitchFamily="18" charset="0"/>
                                  </a:rPr>
                                  <m:t>=</m:t>
                                </m:r>
                                <m:r>
                                  <a:rPr lang="en-US" b="0" i="1" smtClean="0">
                                    <a:latin typeface="Cambria Math" panose="02040503050406030204" pitchFamily="18" charset="0"/>
                                  </a:rPr>
                                  <m:t>𝐶</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e>
                                </m:d>
                                <m:r>
                                  <a:rPr lang="en-US" b="0" i="1" smtClean="0">
                                    <a:latin typeface="Cambria Math" panose="02040503050406030204" pitchFamily="18" charset="0"/>
                                  </a:rPr>
                                  <m:t>+1</m:t>
                                </m:r>
                              </m:oMath>
                            </m:oMathPara>
                          </a14:m>
                          <a:endParaRPr lang="en-US" dirty="0"/>
                        </a:p>
                      </a:txBody>
                      <a:tcPr/>
                    </a:tc>
                    <a:extLst>
                      <a:ext uri="{0D108BD9-81ED-4DB2-BD59-A6C34878D82A}">
                        <a16:rowId xmlns:a16="http://schemas.microsoft.com/office/drawing/2014/main" val="2191006115"/>
                      </a:ext>
                    </a:extLst>
                  </a:tr>
                  <a:tr h="370840">
                    <a:tc>
                      <a:txBody>
                        <a:bodyPr/>
                        <a:lstStyle/>
                        <a:p>
                          <a:r>
                            <a:rPr lang="en-US" dirty="0"/>
                            <a:t>6</a:t>
                          </a:r>
                        </a:p>
                      </a:txBody>
                      <a:tcPr/>
                    </a:tc>
                    <a:tc>
                      <a:txBody>
                        <a:bodyPr/>
                        <a:lstStyle/>
                        <a:p>
                          <a:pPr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𝑘</m:t>
                                </m:r>
                              </m:oMath>
                            </m:oMathPara>
                          </a14:m>
                          <a:endParaRPr lang="en-US" dirty="0"/>
                        </a:p>
                      </a:txBody>
                      <a:tcPr/>
                    </a:tc>
                    <a:extLst>
                      <a:ext uri="{0D108BD9-81ED-4DB2-BD59-A6C34878D82A}">
                        <a16:rowId xmlns:a16="http://schemas.microsoft.com/office/drawing/2014/main" val="2737342375"/>
                      </a:ext>
                    </a:extLst>
                  </a:tr>
                  <a:tr h="370840">
                    <a:tc>
                      <a:txBody>
                        <a:bodyPr/>
                        <a:lstStyle/>
                        <a:p>
                          <a:r>
                            <a:rPr lang="en-US" dirty="0"/>
                            <a:t>7</a:t>
                          </a:r>
                        </a:p>
                      </a:txBody>
                      <a:tcPr/>
                    </a:tc>
                    <a:tc>
                      <a:txBody>
                        <a:bodyPr/>
                        <a:lstStyle/>
                        <a:p>
                          <a:pPr lvl="1"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𝐶</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𝐶</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oMath>
                            </m:oMathPara>
                          </a14:m>
                          <a:endParaRPr lang="en-US" dirty="0"/>
                        </a:p>
                      </a:txBody>
                      <a:tcPr/>
                    </a:tc>
                    <a:extLst>
                      <a:ext uri="{0D108BD9-81ED-4DB2-BD59-A6C34878D82A}">
                        <a16:rowId xmlns:a16="http://schemas.microsoft.com/office/drawing/2014/main" val="2296614495"/>
                      </a:ext>
                    </a:extLst>
                  </a:tr>
                  <a:tr h="370840">
                    <a:tc>
                      <a:txBody>
                        <a:bodyPr/>
                        <a:lstStyle/>
                        <a:p>
                          <a:r>
                            <a:rPr lang="en-US" dirty="0"/>
                            <a:t>8</a:t>
                          </a:r>
                        </a:p>
                      </a:txBody>
                      <a:tcPr/>
                    </a:tc>
                    <a:tc>
                      <a:txBody>
                        <a:bodyPr/>
                        <a:lstStyle/>
                        <a:p>
                          <a:pPr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𝑙𝑒𝑛𝑔𝑡h</m:t>
                                </m:r>
                                <m:r>
                                  <a:rPr lang="en-US" b="0" i="1" smtClean="0">
                                    <a:latin typeface="Cambria Math" panose="02040503050406030204" pitchFamily="18" charset="0"/>
                                  </a:rPr>
                                  <m:t> </m:t>
                                </m:r>
                                <m:r>
                                  <a:rPr lang="en-US" b="0" i="1" smtClean="0">
                                    <a:latin typeface="Cambria Math" panose="02040503050406030204" pitchFamily="18" charset="0"/>
                                  </a:rPr>
                                  <m:t>𝑑𝑜𝑤𝑛𝑡𝑜</m:t>
                                </m:r>
                                <m:r>
                                  <a:rPr lang="en-US" b="0" i="1" smtClean="0">
                                    <a:latin typeface="Cambria Math" panose="02040503050406030204" pitchFamily="18" charset="0"/>
                                  </a:rPr>
                                  <m:t> 1</m:t>
                                </m:r>
                              </m:oMath>
                            </m:oMathPara>
                          </a14:m>
                          <a:endParaRPr lang="en-US" dirty="0"/>
                        </a:p>
                      </a:txBody>
                      <a:tcPr/>
                    </a:tc>
                    <a:extLst>
                      <a:ext uri="{0D108BD9-81ED-4DB2-BD59-A6C34878D82A}">
                        <a16:rowId xmlns:a16="http://schemas.microsoft.com/office/drawing/2014/main" val="3239813927"/>
                      </a:ext>
                    </a:extLst>
                  </a:tr>
                  <a:tr h="370840">
                    <a:tc>
                      <a:txBody>
                        <a:bodyPr/>
                        <a:lstStyle/>
                        <a:p>
                          <a:r>
                            <a:rPr lang="en-US" dirty="0"/>
                            <a:t>9</a:t>
                          </a:r>
                        </a:p>
                      </a:txBody>
                      <a:tcPr/>
                    </a:tc>
                    <a:tc>
                      <a:txBody>
                        <a:bodyPr/>
                        <a:lstStyle/>
                        <a:p>
                          <a:pPr lvl="1"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𝐶</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e>
                                    </m:d>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723042821"/>
                      </a:ext>
                    </a:extLst>
                  </a:tr>
                  <a:tr h="370840">
                    <a:tc>
                      <a:txBody>
                        <a:bodyPr/>
                        <a:lstStyle/>
                        <a:p>
                          <a:r>
                            <a:rPr lang="en-US" dirty="0"/>
                            <a:t>10</a:t>
                          </a:r>
                        </a:p>
                      </a:txBody>
                      <a:tcPr/>
                    </a:tc>
                    <a:tc>
                      <a:txBody>
                        <a:bodyPr/>
                        <a:lstStyle/>
                        <a:p>
                          <a:pPr lvl="1"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]]−1</m:t>
                                </m:r>
                              </m:oMath>
                            </m:oMathPara>
                          </a14:m>
                          <a:endParaRPr lang="en-US" dirty="0"/>
                        </a:p>
                      </a:txBody>
                      <a:tcPr/>
                    </a:tc>
                    <a:extLst>
                      <a:ext uri="{0D108BD9-81ED-4DB2-BD59-A6C34878D82A}">
                        <a16:rowId xmlns:a16="http://schemas.microsoft.com/office/drawing/2014/main" val="2420769883"/>
                      </a:ext>
                    </a:extLst>
                  </a:tr>
                </a:tbl>
              </a:graphicData>
            </a:graphic>
          </p:graphicFrame>
        </mc:Choice>
        <mc:Fallback>
          <p:graphicFrame>
            <p:nvGraphicFramePr>
              <p:cNvPr id="33" name="Table 32">
                <a:extLst>
                  <a:ext uri="{FF2B5EF4-FFF2-40B4-BE49-F238E27FC236}">
                    <a16:creationId xmlns:a16="http://schemas.microsoft.com/office/drawing/2014/main" id="{5E364960-426E-4858-A6C8-C2151CB3E997}"/>
                  </a:ext>
                </a:extLst>
              </p:cNvPr>
              <p:cNvGraphicFramePr>
                <a:graphicFrameLocks noGrp="1"/>
              </p:cNvGraphicFramePr>
              <p:nvPr>
                <p:extLst>
                  <p:ext uri="{D42A27DB-BD31-4B8C-83A1-F6EECF244321}">
                    <p14:modId xmlns:p14="http://schemas.microsoft.com/office/powerpoint/2010/main" val="1802299090"/>
                  </p:ext>
                </p:extLst>
              </p:nvPr>
            </p:nvGraphicFramePr>
            <p:xfrm>
              <a:off x="8252920" y="1948528"/>
              <a:ext cx="3868738" cy="4139692"/>
            </p:xfrm>
            <a:graphic>
              <a:graphicData uri="http://schemas.openxmlformats.org/drawingml/2006/table">
                <a:tbl>
                  <a:tblPr firstRow="1" bandRow="1">
                    <a:tableStyleId>{00A15C55-8517-42AA-B614-E9B94910E393}</a:tableStyleId>
                  </a:tblPr>
                  <a:tblGrid>
                    <a:gridCol w="574014">
                      <a:extLst>
                        <a:ext uri="{9D8B030D-6E8A-4147-A177-3AD203B41FA5}">
                          <a16:colId xmlns:a16="http://schemas.microsoft.com/office/drawing/2014/main" val="1458594246"/>
                        </a:ext>
                      </a:extLst>
                    </a:gridCol>
                    <a:gridCol w="3294724">
                      <a:extLst>
                        <a:ext uri="{9D8B030D-6E8A-4147-A177-3AD203B41FA5}">
                          <a16:colId xmlns:a16="http://schemas.microsoft.com/office/drawing/2014/main" val="4248192415"/>
                        </a:ext>
                      </a:extLst>
                    </a:gridCol>
                  </a:tblGrid>
                  <a:tr h="370840">
                    <a:tc gridSpan="2">
                      <a:txBody>
                        <a:bodyPr/>
                        <a:lstStyle/>
                        <a:p>
                          <a:r>
                            <a:rPr lang="en-US" dirty="0" err="1"/>
                            <a:t>Counting_Sort</a:t>
                          </a:r>
                          <a:r>
                            <a:rPr lang="en-US" dirty="0"/>
                            <a:t>(</a:t>
                          </a:r>
                          <a:r>
                            <a:rPr lang="en-US" dirty="0" err="1"/>
                            <a:t>A,B,k</a:t>
                          </a:r>
                          <a:r>
                            <a:rPr lang="en-US" dirty="0"/>
                            <a:t>)</a:t>
                          </a:r>
                        </a:p>
                      </a:txBody>
                      <a:tcPr/>
                    </a:tc>
                    <a:tc hMerge="1">
                      <a:txBody>
                        <a:bodyPr/>
                        <a:lstStyle/>
                        <a:p>
                          <a:endParaRPr lang="en-US" dirty="0"/>
                        </a:p>
                      </a:txBody>
                      <a:tcPr/>
                    </a:tc>
                    <a:extLst>
                      <a:ext uri="{0D108BD9-81ED-4DB2-BD59-A6C34878D82A}">
                        <a16:rowId xmlns:a16="http://schemas.microsoft.com/office/drawing/2014/main" val="1447897074"/>
                      </a:ext>
                    </a:extLst>
                  </a:tr>
                  <a:tr h="370840">
                    <a:tc>
                      <a:txBody>
                        <a:bodyPr/>
                        <a:lstStyle/>
                        <a:p>
                          <a:r>
                            <a:rPr lang="en-US" dirty="0"/>
                            <a:t>1</a:t>
                          </a:r>
                        </a:p>
                      </a:txBody>
                      <a:tcPr/>
                    </a:tc>
                    <a:tc>
                      <a:txBody>
                        <a:bodyPr/>
                        <a:lstStyle/>
                        <a:p>
                          <a:endParaRPr lang="en-US"/>
                        </a:p>
                      </a:txBody>
                      <a:tcPr>
                        <a:blipFill>
                          <a:blip r:embed="rId2"/>
                          <a:stretch>
                            <a:fillRect l="-17528" t="-108197" r="-738" b="-939344"/>
                          </a:stretch>
                        </a:blipFill>
                      </a:tcPr>
                    </a:tc>
                    <a:extLst>
                      <a:ext uri="{0D108BD9-81ED-4DB2-BD59-A6C34878D82A}">
                        <a16:rowId xmlns:a16="http://schemas.microsoft.com/office/drawing/2014/main" val="2161598270"/>
                      </a:ext>
                    </a:extLst>
                  </a:tr>
                  <a:tr h="370840">
                    <a:tc>
                      <a:txBody>
                        <a:bodyPr/>
                        <a:lstStyle/>
                        <a:p>
                          <a:r>
                            <a:rPr lang="en-US" dirty="0"/>
                            <a:t>2</a:t>
                          </a:r>
                        </a:p>
                      </a:txBody>
                      <a:tcPr/>
                    </a:tc>
                    <a:tc>
                      <a:txBody>
                        <a:bodyPr/>
                        <a:lstStyle/>
                        <a:p>
                          <a:endParaRPr lang="en-US"/>
                        </a:p>
                      </a:txBody>
                      <a:tcPr>
                        <a:blipFill>
                          <a:blip r:embed="rId2"/>
                          <a:stretch>
                            <a:fillRect l="-17528" t="-208197" r="-738" b="-839344"/>
                          </a:stretch>
                        </a:blipFill>
                      </a:tcPr>
                    </a:tc>
                    <a:extLst>
                      <a:ext uri="{0D108BD9-81ED-4DB2-BD59-A6C34878D82A}">
                        <a16:rowId xmlns:a16="http://schemas.microsoft.com/office/drawing/2014/main" val="262053654"/>
                      </a:ext>
                    </a:extLst>
                  </a:tr>
                  <a:tr h="370840">
                    <a:tc>
                      <a:txBody>
                        <a:bodyPr/>
                        <a:lstStyle/>
                        <a:p>
                          <a:r>
                            <a:rPr lang="en-US" dirty="0"/>
                            <a:t>3</a:t>
                          </a:r>
                        </a:p>
                      </a:txBody>
                      <a:tcPr/>
                    </a:tc>
                    <a:tc>
                      <a:txBody>
                        <a:bodyPr/>
                        <a:lstStyle/>
                        <a:p>
                          <a:endParaRPr lang="en-US"/>
                        </a:p>
                      </a:txBody>
                      <a:tcPr>
                        <a:blipFill>
                          <a:blip r:embed="rId2"/>
                          <a:stretch>
                            <a:fillRect l="-17528" t="-308197" r="-738" b="-739344"/>
                          </a:stretch>
                        </a:blipFill>
                      </a:tcPr>
                    </a:tc>
                    <a:extLst>
                      <a:ext uri="{0D108BD9-81ED-4DB2-BD59-A6C34878D82A}">
                        <a16:rowId xmlns:a16="http://schemas.microsoft.com/office/drawing/2014/main" val="3259618788"/>
                      </a:ext>
                    </a:extLst>
                  </a:tr>
                  <a:tr h="370840">
                    <a:tc>
                      <a:txBody>
                        <a:bodyPr/>
                        <a:lstStyle/>
                        <a:p>
                          <a:r>
                            <a:rPr lang="en-US" dirty="0"/>
                            <a:t>4</a:t>
                          </a:r>
                        </a:p>
                      </a:txBody>
                      <a:tcPr/>
                    </a:tc>
                    <a:tc>
                      <a:txBody>
                        <a:bodyPr/>
                        <a:lstStyle/>
                        <a:p>
                          <a:endParaRPr lang="en-US"/>
                        </a:p>
                      </a:txBody>
                      <a:tcPr>
                        <a:blipFill>
                          <a:blip r:embed="rId2"/>
                          <a:stretch>
                            <a:fillRect l="-17528" t="-408197" r="-738" b="-639344"/>
                          </a:stretch>
                        </a:blipFill>
                      </a:tcPr>
                    </a:tc>
                    <a:extLst>
                      <a:ext uri="{0D108BD9-81ED-4DB2-BD59-A6C34878D82A}">
                        <a16:rowId xmlns:a16="http://schemas.microsoft.com/office/drawing/2014/main" val="2960784168"/>
                      </a:ext>
                    </a:extLst>
                  </a:tr>
                  <a:tr h="401066">
                    <a:tc>
                      <a:txBody>
                        <a:bodyPr/>
                        <a:lstStyle/>
                        <a:p>
                          <a:r>
                            <a:rPr lang="en-US" dirty="0"/>
                            <a:t>5</a:t>
                          </a:r>
                        </a:p>
                      </a:txBody>
                      <a:tcPr/>
                    </a:tc>
                    <a:tc>
                      <a:txBody>
                        <a:bodyPr/>
                        <a:lstStyle/>
                        <a:p>
                          <a:endParaRPr lang="en-US"/>
                        </a:p>
                      </a:txBody>
                      <a:tcPr>
                        <a:blipFill>
                          <a:blip r:embed="rId2"/>
                          <a:stretch>
                            <a:fillRect l="-17528" t="-476923" r="-738" b="-500000"/>
                          </a:stretch>
                        </a:blipFill>
                      </a:tcPr>
                    </a:tc>
                    <a:extLst>
                      <a:ext uri="{0D108BD9-81ED-4DB2-BD59-A6C34878D82A}">
                        <a16:rowId xmlns:a16="http://schemas.microsoft.com/office/drawing/2014/main" val="2191006115"/>
                      </a:ext>
                    </a:extLst>
                  </a:tr>
                  <a:tr h="370840">
                    <a:tc>
                      <a:txBody>
                        <a:bodyPr/>
                        <a:lstStyle/>
                        <a:p>
                          <a:r>
                            <a:rPr lang="en-US" dirty="0"/>
                            <a:t>6</a:t>
                          </a:r>
                        </a:p>
                      </a:txBody>
                      <a:tcPr/>
                    </a:tc>
                    <a:tc>
                      <a:txBody>
                        <a:bodyPr/>
                        <a:lstStyle/>
                        <a:p>
                          <a:endParaRPr lang="en-US"/>
                        </a:p>
                      </a:txBody>
                      <a:tcPr>
                        <a:blipFill>
                          <a:blip r:embed="rId2"/>
                          <a:stretch>
                            <a:fillRect l="-17528" t="-614754" r="-738" b="-432787"/>
                          </a:stretch>
                        </a:blipFill>
                      </a:tcPr>
                    </a:tc>
                    <a:extLst>
                      <a:ext uri="{0D108BD9-81ED-4DB2-BD59-A6C34878D82A}">
                        <a16:rowId xmlns:a16="http://schemas.microsoft.com/office/drawing/2014/main" val="2737342375"/>
                      </a:ext>
                    </a:extLst>
                  </a:tr>
                  <a:tr h="370840">
                    <a:tc>
                      <a:txBody>
                        <a:bodyPr/>
                        <a:lstStyle/>
                        <a:p>
                          <a:r>
                            <a:rPr lang="en-US" dirty="0"/>
                            <a:t>7</a:t>
                          </a:r>
                        </a:p>
                      </a:txBody>
                      <a:tcPr/>
                    </a:tc>
                    <a:tc>
                      <a:txBody>
                        <a:bodyPr/>
                        <a:lstStyle/>
                        <a:p>
                          <a:endParaRPr lang="en-US"/>
                        </a:p>
                      </a:txBody>
                      <a:tcPr>
                        <a:blipFill>
                          <a:blip r:embed="rId2"/>
                          <a:stretch>
                            <a:fillRect l="-17528" t="-714754" r="-738" b="-332787"/>
                          </a:stretch>
                        </a:blipFill>
                      </a:tcPr>
                    </a:tc>
                    <a:extLst>
                      <a:ext uri="{0D108BD9-81ED-4DB2-BD59-A6C34878D82A}">
                        <a16:rowId xmlns:a16="http://schemas.microsoft.com/office/drawing/2014/main" val="2296614495"/>
                      </a:ext>
                    </a:extLst>
                  </a:tr>
                  <a:tr h="370840">
                    <a:tc>
                      <a:txBody>
                        <a:bodyPr/>
                        <a:lstStyle/>
                        <a:p>
                          <a:r>
                            <a:rPr lang="en-US" dirty="0"/>
                            <a:t>8</a:t>
                          </a:r>
                        </a:p>
                      </a:txBody>
                      <a:tcPr/>
                    </a:tc>
                    <a:tc>
                      <a:txBody>
                        <a:bodyPr/>
                        <a:lstStyle/>
                        <a:p>
                          <a:endParaRPr lang="en-US"/>
                        </a:p>
                      </a:txBody>
                      <a:tcPr>
                        <a:blipFill>
                          <a:blip r:embed="rId2"/>
                          <a:stretch>
                            <a:fillRect l="-17528" t="-814754" r="-738" b="-232787"/>
                          </a:stretch>
                        </a:blipFill>
                      </a:tcPr>
                    </a:tc>
                    <a:extLst>
                      <a:ext uri="{0D108BD9-81ED-4DB2-BD59-A6C34878D82A}">
                        <a16:rowId xmlns:a16="http://schemas.microsoft.com/office/drawing/2014/main" val="3239813927"/>
                      </a:ext>
                    </a:extLst>
                  </a:tr>
                  <a:tr h="401066">
                    <a:tc>
                      <a:txBody>
                        <a:bodyPr/>
                        <a:lstStyle/>
                        <a:p>
                          <a:r>
                            <a:rPr lang="en-US" dirty="0"/>
                            <a:t>9</a:t>
                          </a:r>
                        </a:p>
                      </a:txBody>
                      <a:tcPr/>
                    </a:tc>
                    <a:tc>
                      <a:txBody>
                        <a:bodyPr/>
                        <a:lstStyle/>
                        <a:p>
                          <a:endParaRPr lang="en-US"/>
                        </a:p>
                      </a:txBody>
                      <a:tcPr>
                        <a:blipFill>
                          <a:blip r:embed="rId2"/>
                          <a:stretch>
                            <a:fillRect l="-17528" t="-845455" r="-738" b="-115152"/>
                          </a:stretch>
                        </a:blipFill>
                      </a:tcPr>
                    </a:tc>
                    <a:extLst>
                      <a:ext uri="{0D108BD9-81ED-4DB2-BD59-A6C34878D82A}">
                        <a16:rowId xmlns:a16="http://schemas.microsoft.com/office/drawing/2014/main" val="3723042821"/>
                      </a:ext>
                    </a:extLst>
                  </a:tr>
                  <a:tr h="370840">
                    <a:tc>
                      <a:txBody>
                        <a:bodyPr/>
                        <a:lstStyle/>
                        <a:p>
                          <a:r>
                            <a:rPr lang="en-US" dirty="0"/>
                            <a:t>10</a:t>
                          </a:r>
                        </a:p>
                      </a:txBody>
                      <a:tcPr/>
                    </a:tc>
                    <a:tc>
                      <a:txBody>
                        <a:bodyPr/>
                        <a:lstStyle/>
                        <a:p>
                          <a:endParaRPr lang="en-US"/>
                        </a:p>
                      </a:txBody>
                      <a:tcPr>
                        <a:blipFill>
                          <a:blip r:embed="rId2"/>
                          <a:stretch>
                            <a:fillRect l="-17528" t="-1022951" r="-738" b="-24590"/>
                          </a:stretch>
                        </a:blipFill>
                      </a:tcPr>
                    </a:tc>
                    <a:extLst>
                      <a:ext uri="{0D108BD9-81ED-4DB2-BD59-A6C34878D82A}">
                        <a16:rowId xmlns:a16="http://schemas.microsoft.com/office/drawing/2014/main" val="2420769883"/>
                      </a:ext>
                    </a:extLst>
                  </a:tr>
                </a:tbl>
              </a:graphicData>
            </a:graphic>
          </p:graphicFrame>
        </mc:Fallback>
      </mc:AlternateContent>
    </p:spTree>
    <p:extLst>
      <p:ext uri="{BB962C8B-B14F-4D97-AF65-F5344CB8AC3E}">
        <p14:creationId xmlns:p14="http://schemas.microsoft.com/office/powerpoint/2010/main" val="4234729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2FF24-58C8-410A-86AE-7DD9CEA778A7}"/>
              </a:ext>
            </a:extLst>
          </p:cNvPr>
          <p:cNvSpPr>
            <a:spLocks noGrp="1"/>
          </p:cNvSpPr>
          <p:nvPr>
            <p:ph type="title"/>
          </p:nvPr>
        </p:nvSpPr>
        <p:spPr/>
        <p:txBody>
          <a:bodyPr/>
          <a:lstStyle/>
          <a:p>
            <a:r>
              <a:rPr lang="en-US" dirty="0"/>
              <a:t>Analysis of Counting Sort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AFE6E9-017F-4816-BD49-3C723A9C7C02}"/>
                  </a:ext>
                </a:extLst>
              </p:cNvPr>
              <p:cNvSpPr>
                <a:spLocks noGrp="1"/>
              </p:cNvSpPr>
              <p:nvPr>
                <p:ph idx="1"/>
              </p:nvPr>
            </p:nvSpPr>
            <p:spPr>
              <a:xfrm>
                <a:off x="1003301" y="1657453"/>
                <a:ext cx="6469982" cy="4195481"/>
              </a:xfrm>
            </p:spPr>
            <p:txBody>
              <a:bodyPr/>
              <a:lstStyle/>
              <a:p>
                <a:r>
                  <a:rPr lang="en-US" dirty="0">
                    <a:latin typeface="Cambria Math" panose="02040503050406030204" pitchFamily="18" charset="0"/>
                  </a:rPr>
                  <a:t>Time Complexity</a:t>
                </a:r>
              </a:p>
              <a:p>
                <a:pPr lvl="1"/>
                <a14:m>
                  <m:oMath xmlns:m="http://schemas.openxmlformats.org/officeDocument/2006/math">
                    <m:r>
                      <a:rPr lang="en-US" b="1" i="1" dirty="0" smtClean="0">
                        <a:solidFill>
                          <a:srgbClr val="FFFF00"/>
                        </a:solidFill>
                        <a:latin typeface="Cambria Math" panose="02040503050406030204" pitchFamily="18" charset="0"/>
                      </a:rPr>
                      <m:t>𝑻</m:t>
                    </m:r>
                    <m:d>
                      <m:dPr>
                        <m:ctrlPr>
                          <a:rPr lang="en-US" b="1" i="1" dirty="0" smtClean="0">
                            <a:solidFill>
                              <a:srgbClr val="FFFF00"/>
                            </a:solidFill>
                            <a:latin typeface="Cambria Math" panose="02040503050406030204" pitchFamily="18" charset="0"/>
                          </a:rPr>
                        </m:ctrlPr>
                      </m:dPr>
                      <m:e>
                        <m:r>
                          <a:rPr lang="en-US" b="1" i="1" dirty="0" smtClean="0">
                            <a:solidFill>
                              <a:srgbClr val="FFFF00"/>
                            </a:solidFill>
                            <a:latin typeface="Cambria Math" panose="02040503050406030204" pitchFamily="18" charset="0"/>
                          </a:rPr>
                          <m:t>𝒏</m:t>
                        </m:r>
                      </m:e>
                    </m:d>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𝟏</m:t>
                    </m:r>
                    <m:r>
                      <a:rPr lang="en-US" b="1" i="1" dirty="0" smtClean="0">
                        <a:solidFill>
                          <a:srgbClr val="FFFF00"/>
                        </a:solidFill>
                        <a:latin typeface="Cambria Math" panose="02040503050406030204" pitchFamily="18" charset="0"/>
                      </a:rPr>
                      <m:t>+</m:t>
                    </m:r>
                    <m:d>
                      <m:dPr>
                        <m:ctrlPr>
                          <a:rPr lang="en-US" b="1" i="1" dirty="0" smtClean="0">
                            <a:solidFill>
                              <a:srgbClr val="FFFF00"/>
                            </a:solidFill>
                            <a:latin typeface="Cambria Math" panose="02040503050406030204" pitchFamily="18" charset="0"/>
                          </a:rPr>
                        </m:ctrlPr>
                      </m:dPr>
                      <m:e>
                        <m:r>
                          <a:rPr lang="en-US" b="1" i="1" dirty="0" smtClean="0">
                            <a:solidFill>
                              <a:srgbClr val="FFFF00"/>
                            </a:solidFill>
                            <a:latin typeface="Cambria Math" panose="02040503050406030204" pitchFamily="18" charset="0"/>
                          </a:rPr>
                          <m:t>𝒌</m:t>
                        </m:r>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𝟏</m:t>
                        </m:r>
                      </m:e>
                    </m:d>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𝒌</m:t>
                    </m:r>
                    <m:r>
                      <a:rPr lang="en-US" b="1" i="1" dirty="0" smtClean="0">
                        <a:solidFill>
                          <a:srgbClr val="FFFF00"/>
                        </a:solidFill>
                        <a:latin typeface="Cambria Math" panose="02040503050406030204" pitchFamily="18" charset="0"/>
                      </a:rPr>
                      <m:t>+</m:t>
                    </m:r>
                    <m:d>
                      <m:dPr>
                        <m:ctrlPr>
                          <a:rPr lang="en-US" b="1" i="1" dirty="0" smtClean="0">
                            <a:solidFill>
                              <a:srgbClr val="FFFF00"/>
                            </a:solidFill>
                            <a:latin typeface="Cambria Math" panose="02040503050406030204" pitchFamily="18" charset="0"/>
                          </a:rPr>
                        </m:ctrlPr>
                      </m:dPr>
                      <m:e>
                        <m:r>
                          <a:rPr lang="en-US" b="1" i="1" dirty="0" smtClean="0">
                            <a:solidFill>
                              <a:srgbClr val="FFFF00"/>
                            </a:solidFill>
                            <a:latin typeface="Cambria Math" panose="02040503050406030204" pitchFamily="18" charset="0"/>
                          </a:rPr>
                          <m:t>𝒏</m:t>
                        </m:r>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𝟏</m:t>
                        </m:r>
                      </m:e>
                    </m:d>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𝒏</m:t>
                    </m:r>
                    <m:r>
                      <a:rPr lang="en-US" b="1" i="1" dirty="0" smtClean="0">
                        <a:solidFill>
                          <a:srgbClr val="FFFF00"/>
                        </a:solidFill>
                        <a:latin typeface="Cambria Math" panose="02040503050406030204" pitchFamily="18" charset="0"/>
                      </a:rPr>
                      <m:t>+</m:t>
                    </m:r>
                    <m:d>
                      <m:dPr>
                        <m:ctrlPr>
                          <a:rPr lang="en-US" b="1" i="1" dirty="0" smtClean="0">
                            <a:solidFill>
                              <a:srgbClr val="FFFF00"/>
                            </a:solidFill>
                            <a:latin typeface="Cambria Math" panose="02040503050406030204" pitchFamily="18" charset="0"/>
                          </a:rPr>
                        </m:ctrlPr>
                      </m:dPr>
                      <m:e>
                        <m:r>
                          <a:rPr lang="en-US" b="1" i="1" dirty="0" smtClean="0">
                            <a:solidFill>
                              <a:srgbClr val="FFFF00"/>
                            </a:solidFill>
                            <a:latin typeface="Cambria Math" panose="02040503050406030204" pitchFamily="18" charset="0"/>
                          </a:rPr>
                          <m:t>𝒌</m:t>
                        </m:r>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𝟏</m:t>
                        </m:r>
                      </m:e>
                    </m:d>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𝒌</m:t>
                    </m:r>
                    <m:r>
                      <a:rPr lang="en-US" b="1" i="1" dirty="0" smtClean="0">
                        <a:solidFill>
                          <a:srgbClr val="FFFF00"/>
                        </a:solidFill>
                        <a:latin typeface="Cambria Math" panose="02040503050406030204" pitchFamily="18" charset="0"/>
                      </a:rPr>
                      <m:t>+</m:t>
                    </m:r>
                    <m:d>
                      <m:dPr>
                        <m:ctrlPr>
                          <a:rPr lang="en-US" b="1" i="1" dirty="0" smtClean="0">
                            <a:solidFill>
                              <a:srgbClr val="FFFF00"/>
                            </a:solidFill>
                            <a:latin typeface="Cambria Math" panose="02040503050406030204" pitchFamily="18" charset="0"/>
                          </a:rPr>
                        </m:ctrlPr>
                      </m:dPr>
                      <m:e>
                        <m:r>
                          <a:rPr lang="en-US" b="1" i="1" dirty="0" smtClean="0">
                            <a:solidFill>
                              <a:srgbClr val="FFFF00"/>
                            </a:solidFill>
                            <a:latin typeface="Cambria Math" panose="02040503050406030204" pitchFamily="18" charset="0"/>
                          </a:rPr>
                          <m:t>𝒏</m:t>
                        </m:r>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𝟏</m:t>
                        </m:r>
                      </m:e>
                    </m:d>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𝒏</m:t>
                    </m:r>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𝒏</m:t>
                    </m:r>
                  </m:oMath>
                </a14:m>
                <a:endParaRPr lang="en-US" b="1" dirty="0">
                  <a:solidFill>
                    <a:srgbClr val="FFFF00"/>
                  </a:solidFill>
                </a:endParaRPr>
              </a:p>
              <a:p>
                <a:pPr lvl="1"/>
                <a14:m>
                  <m:oMath xmlns:m="http://schemas.openxmlformats.org/officeDocument/2006/math">
                    <m:r>
                      <a:rPr lang="en-US" b="1" i="1" dirty="0" smtClean="0">
                        <a:solidFill>
                          <a:srgbClr val="FFFF00"/>
                        </a:solidFill>
                        <a:latin typeface="Cambria Math" panose="02040503050406030204" pitchFamily="18" charset="0"/>
                      </a:rPr>
                      <m:t>𝑻</m:t>
                    </m:r>
                    <m:d>
                      <m:dPr>
                        <m:ctrlPr>
                          <a:rPr lang="en-US" b="1" i="1" dirty="0" smtClean="0">
                            <a:solidFill>
                              <a:srgbClr val="FFFF00"/>
                            </a:solidFill>
                            <a:latin typeface="Cambria Math" panose="02040503050406030204" pitchFamily="18" charset="0"/>
                          </a:rPr>
                        </m:ctrlPr>
                      </m:dPr>
                      <m:e>
                        <m:r>
                          <a:rPr lang="en-US" b="1" i="1" dirty="0" smtClean="0">
                            <a:solidFill>
                              <a:srgbClr val="FFFF00"/>
                            </a:solidFill>
                            <a:latin typeface="Cambria Math" panose="02040503050406030204" pitchFamily="18" charset="0"/>
                          </a:rPr>
                          <m:t>𝒏</m:t>
                        </m:r>
                      </m:e>
                    </m:d>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𝟓</m:t>
                    </m:r>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𝟒</m:t>
                    </m:r>
                    <m:r>
                      <a:rPr lang="en-US" b="1" i="1" dirty="0" smtClean="0">
                        <a:solidFill>
                          <a:srgbClr val="FFFF00"/>
                        </a:solidFill>
                        <a:latin typeface="Cambria Math" panose="02040503050406030204" pitchFamily="18" charset="0"/>
                      </a:rPr>
                      <m:t>𝒌</m:t>
                    </m:r>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𝟓</m:t>
                    </m:r>
                    <m:r>
                      <a:rPr lang="en-US" b="1" i="1" dirty="0" smtClean="0">
                        <a:solidFill>
                          <a:srgbClr val="FFFF00"/>
                        </a:solidFill>
                        <a:latin typeface="Cambria Math" panose="02040503050406030204" pitchFamily="18" charset="0"/>
                      </a:rPr>
                      <m:t>𝒏</m:t>
                    </m:r>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𝟓</m:t>
                    </m:r>
                    <m:r>
                      <a:rPr lang="en-US" b="1" i="1" dirty="0" smtClean="0">
                        <a:solidFill>
                          <a:srgbClr val="FFFF00"/>
                        </a:solidFill>
                        <a:latin typeface="Cambria Math" panose="02040503050406030204" pitchFamily="18" charset="0"/>
                      </a:rPr>
                      <m:t>𝒏</m:t>
                    </m:r>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𝟒</m:t>
                    </m:r>
                    <m:r>
                      <a:rPr lang="en-US" b="1" i="1" dirty="0" smtClean="0">
                        <a:solidFill>
                          <a:srgbClr val="FFFF00"/>
                        </a:solidFill>
                        <a:latin typeface="Cambria Math" panose="02040503050406030204" pitchFamily="18" charset="0"/>
                      </a:rPr>
                      <m:t>𝒌</m:t>
                    </m:r>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𝟓</m:t>
                    </m:r>
                  </m:oMath>
                </a14:m>
                <a:endParaRPr lang="en-US" b="1" dirty="0">
                  <a:solidFill>
                    <a:srgbClr val="FFFF00"/>
                  </a:solidFill>
                </a:endParaRPr>
              </a:p>
              <a:p>
                <a:pPr lvl="1"/>
                <a14:m>
                  <m:oMath xmlns:m="http://schemas.openxmlformats.org/officeDocument/2006/math">
                    <m:r>
                      <a:rPr lang="en-US" b="1" i="1" smtClean="0">
                        <a:solidFill>
                          <a:srgbClr val="FFFF00"/>
                        </a:solidFill>
                        <a:latin typeface="Cambria Math" panose="02040503050406030204" pitchFamily="18" charset="0"/>
                      </a:rPr>
                      <m:t>𝑻</m:t>
                    </m:r>
                    <m:d>
                      <m:dPr>
                        <m:ctrlPr>
                          <a:rPr lang="en-US" b="1" i="1" smtClean="0">
                            <a:solidFill>
                              <a:srgbClr val="FFFF00"/>
                            </a:solidFill>
                            <a:latin typeface="Cambria Math" panose="02040503050406030204" pitchFamily="18" charset="0"/>
                          </a:rPr>
                        </m:ctrlPr>
                      </m:dPr>
                      <m:e>
                        <m:r>
                          <a:rPr lang="en-US" b="1" i="1" smtClean="0">
                            <a:solidFill>
                              <a:srgbClr val="FFFF00"/>
                            </a:solidFill>
                            <a:latin typeface="Cambria Math" panose="02040503050406030204" pitchFamily="18" charset="0"/>
                          </a:rPr>
                          <m:t>𝒏</m:t>
                        </m:r>
                      </m:e>
                    </m:d>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ea typeface="Cambria Math" panose="02040503050406030204" pitchFamily="18" charset="0"/>
                      </a:rPr>
                      <m:t>𝜽</m:t>
                    </m:r>
                    <m:d>
                      <m:dPr>
                        <m:ctrlPr>
                          <a:rPr lang="en-US" b="1" i="1" smtClean="0">
                            <a:solidFill>
                              <a:srgbClr val="FFFF00"/>
                            </a:solidFill>
                            <a:latin typeface="Cambria Math" panose="02040503050406030204" pitchFamily="18" charset="0"/>
                            <a:ea typeface="Cambria Math" panose="02040503050406030204" pitchFamily="18" charset="0"/>
                          </a:rPr>
                        </m:ctrlPr>
                      </m:dPr>
                      <m:e>
                        <m:r>
                          <a:rPr lang="en-US" b="1" i="1" smtClean="0">
                            <a:solidFill>
                              <a:srgbClr val="FFFF00"/>
                            </a:solidFill>
                            <a:latin typeface="Cambria Math" panose="02040503050406030204" pitchFamily="18" charset="0"/>
                            <a:ea typeface="Cambria Math" panose="02040503050406030204" pitchFamily="18" charset="0"/>
                          </a:rPr>
                          <m:t>𝒏</m:t>
                        </m:r>
                      </m:e>
                    </m:d>
                    <m:r>
                      <a:rPr lang="en-US" b="1" i="1" smtClean="0">
                        <a:solidFill>
                          <a:srgbClr val="FFFF00"/>
                        </a:solidFill>
                        <a:latin typeface="Cambria Math" panose="02040503050406030204" pitchFamily="18" charset="0"/>
                        <a:ea typeface="Cambria Math" panose="02040503050406030204" pitchFamily="18" charset="0"/>
                      </a:rPr>
                      <m:t>+</m:t>
                    </m:r>
                    <m:r>
                      <a:rPr lang="en-US" b="1" i="1" smtClean="0">
                        <a:solidFill>
                          <a:srgbClr val="FFFF00"/>
                        </a:solidFill>
                        <a:latin typeface="Cambria Math" panose="02040503050406030204" pitchFamily="18" charset="0"/>
                        <a:ea typeface="Cambria Math" panose="02040503050406030204" pitchFamily="18" charset="0"/>
                      </a:rPr>
                      <m:t>𝜽</m:t>
                    </m:r>
                    <m:d>
                      <m:dPr>
                        <m:ctrlPr>
                          <a:rPr lang="en-US" b="1" i="1" smtClean="0">
                            <a:solidFill>
                              <a:srgbClr val="FFFF00"/>
                            </a:solidFill>
                            <a:latin typeface="Cambria Math" panose="02040503050406030204" pitchFamily="18" charset="0"/>
                            <a:ea typeface="Cambria Math" panose="02040503050406030204" pitchFamily="18" charset="0"/>
                          </a:rPr>
                        </m:ctrlPr>
                      </m:dPr>
                      <m:e>
                        <m:r>
                          <a:rPr lang="en-US" b="1" i="1" smtClean="0">
                            <a:solidFill>
                              <a:srgbClr val="FFFF00"/>
                            </a:solidFill>
                            <a:latin typeface="Cambria Math" panose="02040503050406030204" pitchFamily="18" charset="0"/>
                            <a:ea typeface="Cambria Math" panose="02040503050406030204" pitchFamily="18" charset="0"/>
                          </a:rPr>
                          <m:t>𝒌</m:t>
                        </m:r>
                      </m:e>
                    </m:d>
                  </m:oMath>
                </a14:m>
                <a:endParaRPr lang="en-US" b="1" dirty="0">
                  <a:solidFill>
                    <a:srgbClr val="FFFF00"/>
                  </a:solidFill>
                  <a:ea typeface="Cambria Math" panose="02040503050406030204" pitchFamily="18" charset="0"/>
                </a:endParaRPr>
              </a:p>
              <a:p>
                <a:pPr lvl="1"/>
                <a14:m>
                  <m:oMath xmlns:m="http://schemas.openxmlformats.org/officeDocument/2006/math">
                    <m:r>
                      <a:rPr lang="en-US" b="1" i="1">
                        <a:solidFill>
                          <a:srgbClr val="FFFF00"/>
                        </a:solidFill>
                        <a:latin typeface="Cambria Math" panose="02040503050406030204" pitchFamily="18" charset="0"/>
                      </a:rPr>
                      <m:t>𝑻</m:t>
                    </m:r>
                    <m:d>
                      <m:dPr>
                        <m:ctrlPr>
                          <a:rPr lang="en-US" b="1" i="1">
                            <a:solidFill>
                              <a:srgbClr val="FFFF00"/>
                            </a:solidFill>
                            <a:latin typeface="Cambria Math" panose="02040503050406030204" pitchFamily="18" charset="0"/>
                          </a:rPr>
                        </m:ctrlPr>
                      </m:dPr>
                      <m:e>
                        <m:r>
                          <a:rPr lang="en-US" b="1" i="1">
                            <a:solidFill>
                              <a:srgbClr val="FFFF00"/>
                            </a:solidFill>
                            <a:latin typeface="Cambria Math" panose="02040503050406030204" pitchFamily="18" charset="0"/>
                          </a:rPr>
                          <m:t>𝒏</m:t>
                        </m:r>
                      </m:e>
                    </m:d>
                    <m:r>
                      <a:rPr lang="en-US" b="1" i="1">
                        <a:solidFill>
                          <a:srgbClr val="FFFF00"/>
                        </a:solidFill>
                        <a:latin typeface="Cambria Math" panose="02040503050406030204" pitchFamily="18" charset="0"/>
                      </a:rPr>
                      <m:t>=</m:t>
                    </m:r>
                    <m:r>
                      <a:rPr lang="en-US" b="1" i="1">
                        <a:solidFill>
                          <a:srgbClr val="FFFF00"/>
                        </a:solidFill>
                        <a:latin typeface="Cambria Math" panose="02040503050406030204" pitchFamily="18" charset="0"/>
                        <a:ea typeface="Cambria Math" panose="02040503050406030204" pitchFamily="18" charset="0"/>
                      </a:rPr>
                      <m:t>𝜽</m:t>
                    </m:r>
                    <m:d>
                      <m:dPr>
                        <m:ctrlPr>
                          <a:rPr lang="en-US" b="1" i="1">
                            <a:solidFill>
                              <a:srgbClr val="FFFF00"/>
                            </a:solidFill>
                            <a:latin typeface="Cambria Math" panose="02040503050406030204" pitchFamily="18" charset="0"/>
                            <a:ea typeface="Cambria Math" panose="02040503050406030204" pitchFamily="18" charset="0"/>
                          </a:rPr>
                        </m:ctrlPr>
                      </m:dPr>
                      <m:e>
                        <m:r>
                          <a:rPr lang="en-US" b="1" i="1">
                            <a:solidFill>
                              <a:srgbClr val="FFFF00"/>
                            </a:solidFill>
                            <a:latin typeface="Cambria Math" panose="02040503050406030204" pitchFamily="18" charset="0"/>
                            <a:ea typeface="Cambria Math" panose="02040503050406030204" pitchFamily="18" charset="0"/>
                          </a:rPr>
                          <m:t>𝒏</m:t>
                        </m:r>
                      </m:e>
                    </m:d>
                    <m:r>
                      <a:rPr lang="en-US" b="1" i="1">
                        <a:solidFill>
                          <a:srgbClr val="FFFF00"/>
                        </a:solidFill>
                        <a:latin typeface="Cambria Math" panose="02040503050406030204" pitchFamily="18" charset="0"/>
                        <a:ea typeface="Cambria Math" panose="02040503050406030204" pitchFamily="18" charset="0"/>
                      </a:rPr>
                      <m:t>+</m:t>
                    </m:r>
                    <m:r>
                      <a:rPr lang="en-US" b="1" i="1">
                        <a:solidFill>
                          <a:srgbClr val="FFFF00"/>
                        </a:solidFill>
                        <a:latin typeface="Cambria Math" panose="02040503050406030204" pitchFamily="18" charset="0"/>
                        <a:ea typeface="Cambria Math" panose="02040503050406030204" pitchFamily="18" charset="0"/>
                      </a:rPr>
                      <m:t>𝜽</m:t>
                    </m:r>
                    <m:d>
                      <m:dPr>
                        <m:ctrlPr>
                          <a:rPr lang="en-US" b="1" i="1">
                            <a:solidFill>
                              <a:srgbClr val="FFFF00"/>
                            </a:solidFill>
                            <a:latin typeface="Cambria Math" panose="02040503050406030204" pitchFamily="18" charset="0"/>
                            <a:ea typeface="Cambria Math" panose="02040503050406030204" pitchFamily="18" charset="0"/>
                          </a:rPr>
                        </m:ctrlPr>
                      </m:dPr>
                      <m:e>
                        <m:r>
                          <a:rPr lang="en-US" b="1" i="1" smtClean="0">
                            <a:solidFill>
                              <a:srgbClr val="FFFF00"/>
                            </a:solidFill>
                            <a:latin typeface="Cambria Math" panose="02040503050406030204" pitchFamily="18" charset="0"/>
                            <a:ea typeface="Cambria Math" panose="02040503050406030204" pitchFamily="18" charset="0"/>
                          </a:rPr>
                          <m:t>𝒏</m:t>
                        </m:r>
                      </m:e>
                    </m:d>
                  </m:oMath>
                </a14:m>
                <a:endParaRPr lang="en-US" b="1" dirty="0">
                  <a:solidFill>
                    <a:srgbClr val="FFFF00"/>
                  </a:solidFill>
                  <a:ea typeface="Cambria Math" panose="02040503050406030204" pitchFamily="18" charset="0"/>
                </a:endParaRPr>
              </a:p>
              <a:p>
                <a:pPr lvl="1"/>
                <a14:m>
                  <m:oMath xmlns:m="http://schemas.openxmlformats.org/officeDocument/2006/math">
                    <m:r>
                      <a:rPr lang="en-US" b="1" i="1" dirty="0" smtClean="0">
                        <a:solidFill>
                          <a:srgbClr val="FFFF00"/>
                        </a:solidFill>
                        <a:latin typeface="Cambria Math" panose="02040503050406030204" pitchFamily="18" charset="0"/>
                        <a:ea typeface="Cambria Math" panose="02040503050406030204" pitchFamily="18" charset="0"/>
                      </a:rPr>
                      <m:t>𝑻</m:t>
                    </m:r>
                    <m:d>
                      <m:dPr>
                        <m:ctrlPr>
                          <a:rPr lang="en-US" b="1" i="1" dirty="0" smtClean="0">
                            <a:solidFill>
                              <a:srgbClr val="FFFF00"/>
                            </a:solidFill>
                            <a:latin typeface="Cambria Math" panose="02040503050406030204" pitchFamily="18" charset="0"/>
                            <a:ea typeface="Cambria Math" panose="02040503050406030204" pitchFamily="18" charset="0"/>
                          </a:rPr>
                        </m:ctrlPr>
                      </m:dPr>
                      <m:e>
                        <m:r>
                          <a:rPr lang="en-US" b="1" i="1" dirty="0" smtClean="0">
                            <a:solidFill>
                              <a:srgbClr val="FFFF00"/>
                            </a:solidFill>
                            <a:latin typeface="Cambria Math" panose="02040503050406030204" pitchFamily="18" charset="0"/>
                            <a:ea typeface="Cambria Math" panose="02040503050406030204" pitchFamily="18" charset="0"/>
                          </a:rPr>
                          <m:t>𝒏</m:t>
                        </m:r>
                      </m:e>
                    </m:d>
                    <m:r>
                      <a:rPr lang="en-US" b="1" i="1" dirty="0">
                        <a:solidFill>
                          <a:srgbClr val="FFFF00"/>
                        </a:solidFill>
                        <a:latin typeface="Cambria Math" panose="02040503050406030204" pitchFamily="18" charset="0"/>
                        <a:ea typeface="Cambria Math" panose="02040503050406030204" pitchFamily="18" charset="0"/>
                      </a:rPr>
                      <m:t>=</m:t>
                    </m:r>
                    <m:r>
                      <a:rPr lang="en-US" b="1" i="1" dirty="0" smtClean="0">
                        <a:solidFill>
                          <a:srgbClr val="FFFF00"/>
                        </a:solidFill>
                        <a:latin typeface="Cambria Math" panose="02040503050406030204" pitchFamily="18" charset="0"/>
                        <a:ea typeface="Cambria Math" panose="02040503050406030204" pitchFamily="18" charset="0"/>
                      </a:rPr>
                      <m:t>𝜽</m:t>
                    </m:r>
                    <m:d>
                      <m:dPr>
                        <m:ctrlPr>
                          <a:rPr lang="en-US" b="1" i="1" dirty="0" smtClean="0">
                            <a:solidFill>
                              <a:srgbClr val="FFFF00"/>
                            </a:solidFill>
                            <a:latin typeface="Cambria Math" panose="02040503050406030204" pitchFamily="18" charset="0"/>
                            <a:ea typeface="Cambria Math" panose="02040503050406030204" pitchFamily="18" charset="0"/>
                          </a:rPr>
                        </m:ctrlPr>
                      </m:dPr>
                      <m:e>
                        <m:r>
                          <a:rPr lang="en-US" b="1" i="1" dirty="0" smtClean="0">
                            <a:solidFill>
                              <a:srgbClr val="FFFF00"/>
                            </a:solidFill>
                            <a:latin typeface="Cambria Math" panose="02040503050406030204" pitchFamily="18" charset="0"/>
                            <a:ea typeface="Cambria Math" panose="02040503050406030204" pitchFamily="18" charset="0"/>
                          </a:rPr>
                          <m:t>𝟐</m:t>
                        </m:r>
                        <m:r>
                          <a:rPr lang="en-US" b="1" i="1" dirty="0" smtClean="0">
                            <a:solidFill>
                              <a:srgbClr val="FFFF00"/>
                            </a:solidFill>
                            <a:latin typeface="Cambria Math" panose="02040503050406030204" pitchFamily="18" charset="0"/>
                            <a:ea typeface="Cambria Math" panose="02040503050406030204" pitchFamily="18" charset="0"/>
                          </a:rPr>
                          <m:t>𝒏</m:t>
                        </m:r>
                      </m:e>
                    </m:d>
                    <m:r>
                      <a:rPr lang="en-US" b="1" i="1" dirty="0" smtClean="0">
                        <a:solidFill>
                          <a:srgbClr val="FFFF00"/>
                        </a:solidFill>
                        <a:latin typeface="Cambria Math" panose="02040503050406030204" pitchFamily="18" charset="0"/>
                        <a:ea typeface="Cambria Math" panose="02040503050406030204" pitchFamily="18" charset="0"/>
                      </a:rPr>
                      <m:t>=</m:t>
                    </m:r>
                    <m:r>
                      <a:rPr lang="en-US" b="1" i="1" dirty="0" smtClean="0">
                        <a:solidFill>
                          <a:srgbClr val="FFFF00"/>
                        </a:solidFill>
                        <a:latin typeface="Cambria Math" panose="02040503050406030204" pitchFamily="18" charset="0"/>
                        <a:ea typeface="Cambria Math" panose="02040503050406030204" pitchFamily="18" charset="0"/>
                      </a:rPr>
                      <m:t>𝜽</m:t>
                    </m:r>
                    <m:r>
                      <a:rPr lang="en-US" b="1" i="1" dirty="0" smtClean="0">
                        <a:solidFill>
                          <a:srgbClr val="FFFF00"/>
                        </a:solidFill>
                        <a:latin typeface="Cambria Math" panose="02040503050406030204" pitchFamily="18" charset="0"/>
                        <a:ea typeface="Cambria Math" panose="02040503050406030204" pitchFamily="18" charset="0"/>
                      </a:rPr>
                      <m:t>(</m:t>
                    </m:r>
                    <m:r>
                      <a:rPr lang="en-US" b="1" i="1" dirty="0" smtClean="0">
                        <a:solidFill>
                          <a:srgbClr val="FFFF00"/>
                        </a:solidFill>
                        <a:latin typeface="Cambria Math" panose="02040503050406030204" pitchFamily="18" charset="0"/>
                        <a:ea typeface="Cambria Math" panose="02040503050406030204" pitchFamily="18" charset="0"/>
                      </a:rPr>
                      <m:t>𝒏</m:t>
                    </m:r>
                    <m:r>
                      <a:rPr lang="en-US" b="1" i="1" dirty="0" smtClean="0">
                        <a:solidFill>
                          <a:srgbClr val="FFFF00"/>
                        </a:solidFill>
                        <a:latin typeface="Cambria Math" panose="02040503050406030204" pitchFamily="18" charset="0"/>
                        <a:ea typeface="Cambria Math" panose="02040503050406030204" pitchFamily="18" charset="0"/>
                      </a:rPr>
                      <m:t>)</m:t>
                    </m:r>
                  </m:oMath>
                </a14:m>
                <a:endParaRPr lang="en-US" b="1" dirty="0">
                  <a:solidFill>
                    <a:srgbClr val="FFFF00"/>
                  </a:solidFill>
                  <a:ea typeface="Cambria Math" panose="02040503050406030204" pitchFamily="18" charset="0"/>
                </a:endParaRPr>
              </a:p>
              <a:p>
                <a:r>
                  <a:rPr lang="en-US" dirty="0">
                    <a:latin typeface="Cambria Math" panose="02040503050406030204" pitchFamily="18" charset="0"/>
                  </a:rPr>
                  <a:t>Space Complexity</a:t>
                </a:r>
              </a:p>
              <a:p>
                <a:pPr lvl="1"/>
                <a14:m>
                  <m:oMath xmlns:m="http://schemas.openxmlformats.org/officeDocument/2006/math">
                    <m:r>
                      <a:rPr lang="en-US" b="1" i="1" dirty="0" smtClean="0">
                        <a:solidFill>
                          <a:srgbClr val="FFFF00"/>
                        </a:solidFill>
                        <a:latin typeface="Cambria Math" panose="02040503050406030204" pitchFamily="18" charset="0"/>
                        <a:ea typeface="Cambria Math" panose="02040503050406030204" pitchFamily="18" charset="0"/>
                      </a:rPr>
                      <m:t>𝜽</m:t>
                    </m:r>
                    <m:r>
                      <a:rPr lang="en-US" b="1" i="1" dirty="0" smtClean="0">
                        <a:solidFill>
                          <a:srgbClr val="FFFF00"/>
                        </a:solidFill>
                        <a:latin typeface="Cambria Math" panose="02040503050406030204" pitchFamily="18" charset="0"/>
                        <a:ea typeface="Cambria Math" panose="02040503050406030204" pitchFamily="18" charset="0"/>
                      </a:rPr>
                      <m:t>(</m:t>
                    </m:r>
                    <m:r>
                      <a:rPr lang="en-US" b="1" i="1" dirty="0" smtClean="0">
                        <a:solidFill>
                          <a:srgbClr val="FFFF00"/>
                        </a:solidFill>
                        <a:latin typeface="Cambria Math" panose="02040503050406030204" pitchFamily="18" charset="0"/>
                        <a:ea typeface="Cambria Math" panose="02040503050406030204" pitchFamily="18" charset="0"/>
                      </a:rPr>
                      <m:t>𝒌</m:t>
                    </m:r>
                    <m:r>
                      <a:rPr lang="en-US" b="1" i="1" dirty="0" smtClean="0">
                        <a:solidFill>
                          <a:srgbClr val="FFFF00"/>
                        </a:solidFill>
                        <a:latin typeface="Cambria Math" panose="02040503050406030204" pitchFamily="18" charset="0"/>
                        <a:ea typeface="Cambria Math" panose="02040503050406030204" pitchFamily="18" charset="0"/>
                      </a:rPr>
                      <m:t>)</m:t>
                    </m:r>
                  </m:oMath>
                </a14:m>
                <a:r>
                  <a:rPr lang="en-US" b="1" dirty="0">
                    <a:solidFill>
                      <a:srgbClr val="FFFF00"/>
                    </a:solidFill>
                    <a:ea typeface="Cambria Math" panose="02040503050406030204" pitchFamily="18" charset="0"/>
                  </a:rPr>
                  <a:t> </a:t>
                </a:r>
                <a:r>
                  <a:rPr lang="en-US" dirty="0">
                    <a:ea typeface="Cambria Math" panose="02040503050406030204" pitchFamily="18" charset="0"/>
                  </a:rPr>
                  <a:t>where k is the maximum element in </a:t>
                </a:r>
                <a14:m>
                  <m:oMath xmlns:m="http://schemas.openxmlformats.org/officeDocument/2006/math">
                    <m:r>
                      <a:rPr lang="en-US" b="1" i="1" dirty="0" smtClean="0">
                        <a:solidFill>
                          <a:srgbClr val="FFFF00"/>
                        </a:solidFill>
                        <a:latin typeface="Cambria Math" panose="02040503050406030204" pitchFamily="18" charset="0"/>
                        <a:ea typeface="Cambria Math" panose="02040503050406030204" pitchFamily="18" charset="0"/>
                      </a:rPr>
                      <m:t>𝑨</m:t>
                    </m:r>
                  </m:oMath>
                </a14:m>
                <a:endParaRPr lang="en-US" b="1" dirty="0">
                  <a:solidFill>
                    <a:srgbClr val="FFFF00"/>
                  </a:solidFill>
                  <a:ea typeface="Cambria Math" panose="02040503050406030204" pitchFamily="18" charset="0"/>
                </a:endParaRPr>
              </a:p>
              <a:p>
                <a:pPr lvl="1"/>
                <a:endParaRPr lang="en-US" b="1" dirty="0">
                  <a:solidFill>
                    <a:srgbClr val="FFFF00"/>
                  </a:solidFill>
                  <a:ea typeface="Cambria Math" panose="02040503050406030204" pitchFamily="18" charset="0"/>
                </a:endParaRPr>
              </a:p>
              <a:p>
                <a:endParaRPr lang="en-US" b="1" dirty="0">
                  <a:solidFill>
                    <a:srgbClr val="FFFF00"/>
                  </a:solidFill>
                  <a:ea typeface="Cambria Math" panose="020405030504060302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C0AFE6E9-017F-4816-BD49-3C723A9C7C02}"/>
                  </a:ext>
                </a:extLst>
              </p:cNvPr>
              <p:cNvSpPr>
                <a:spLocks noGrp="1" noRot="1" noChangeAspect="1" noMove="1" noResize="1" noEditPoints="1" noAdjustHandles="1" noChangeArrowheads="1" noChangeShapeType="1" noTextEdit="1"/>
              </p:cNvSpPr>
              <p:nvPr>
                <p:ph idx="1"/>
              </p:nvPr>
            </p:nvSpPr>
            <p:spPr>
              <a:xfrm>
                <a:off x="1003301" y="1657453"/>
                <a:ext cx="6469982" cy="4195481"/>
              </a:xfrm>
              <a:blipFill>
                <a:blip r:embed="rId2"/>
                <a:stretch>
                  <a:fillRect l="-471" t="-87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00BB4DC3-57CE-4D92-B387-F01EF72925A0}"/>
              </a:ext>
            </a:extLst>
          </p:cNvPr>
          <p:cNvSpPr>
            <a:spLocks noGrp="1"/>
          </p:cNvSpPr>
          <p:nvPr>
            <p:ph type="ftr" sz="quarter" idx="11"/>
          </p:nvPr>
        </p:nvSpPr>
        <p:spPr/>
        <p:txBody>
          <a:bodyPr/>
          <a:lstStyle/>
          <a:p>
            <a:r>
              <a:rPr lang="en-US"/>
              <a:t>By: Dr. Sajid Iqbal, COMputer EDucation eXplaineD - COMEDXD</a:t>
            </a:r>
          </a:p>
        </p:txBody>
      </p:sp>
      <p:sp>
        <p:nvSpPr>
          <p:cNvPr id="5" name="Slide Number Placeholder 4">
            <a:extLst>
              <a:ext uri="{FF2B5EF4-FFF2-40B4-BE49-F238E27FC236}">
                <a16:creationId xmlns:a16="http://schemas.microsoft.com/office/drawing/2014/main" id="{0C853180-E077-4E2B-A3FF-C63199FE9285}"/>
              </a:ext>
            </a:extLst>
          </p:cNvPr>
          <p:cNvSpPr>
            <a:spLocks noGrp="1"/>
          </p:cNvSpPr>
          <p:nvPr>
            <p:ph type="sldNum" sz="quarter" idx="12"/>
          </p:nvPr>
        </p:nvSpPr>
        <p:spPr/>
        <p:txBody>
          <a:bodyPr/>
          <a:lstStyle/>
          <a:p>
            <a:fld id="{C9330682-99BE-4071-AC2E-0FDA91FFAE9F}" type="slidenum">
              <a:rPr lang="en-US" smtClean="0"/>
              <a:t>8</a:t>
            </a:fld>
            <a:endParaRPr lang="en-US"/>
          </a:p>
        </p:txBody>
      </p:sp>
      <mc:AlternateContent xmlns:mc="http://schemas.openxmlformats.org/markup-compatibility/2006">
        <mc:Choice xmlns:a14="http://schemas.microsoft.com/office/drawing/2010/main" Requires="a14">
          <p:graphicFrame>
            <p:nvGraphicFramePr>
              <p:cNvPr id="7" name="Table 6">
                <a:extLst>
                  <a:ext uri="{FF2B5EF4-FFF2-40B4-BE49-F238E27FC236}">
                    <a16:creationId xmlns:a16="http://schemas.microsoft.com/office/drawing/2014/main" id="{F15BCD2F-CA15-4E4D-BF9D-841349C8E3B2}"/>
                  </a:ext>
                </a:extLst>
              </p:cNvPr>
              <p:cNvGraphicFramePr>
                <a:graphicFrameLocks noGrp="1"/>
              </p:cNvGraphicFramePr>
              <p:nvPr>
                <p:extLst>
                  <p:ext uri="{D42A27DB-BD31-4B8C-83A1-F6EECF244321}">
                    <p14:modId xmlns:p14="http://schemas.microsoft.com/office/powerpoint/2010/main" val="2382907579"/>
                  </p:ext>
                </p:extLst>
              </p:nvPr>
            </p:nvGraphicFramePr>
            <p:xfrm>
              <a:off x="7473283" y="1614372"/>
              <a:ext cx="4571080" cy="4238562"/>
            </p:xfrm>
            <a:graphic>
              <a:graphicData uri="http://schemas.openxmlformats.org/drawingml/2006/table">
                <a:tbl>
                  <a:tblPr firstRow="1" bandRow="1">
                    <a:tableStyleId>{00A15C55-8517-42AA-B614-E9B94910E393}</a:tableStyleId>
                  </a:tblPr>
                  <a:tblGrid>
                    <a:gridCol w="570581">
                      <a:extLst>
                        <a:ext uri="{9D8B030D-6E8A-4147-A177-3AD203B41FA5}">
                          <a16:colId xmlns:a16="http://schemas.microsoft.com/office/drawing/2014/main" val="1458594246"/>
                        </a:ext>
                      </a:extLst>
                    </a:gridCol>
                    <a:gridCol w="3114675">
                      <a:extLst>
                        <a:ext uri="{9D8B030D-6E8A-4147-A177-3AD203B41FA5}">
                          <a16:colId xmlns:a16="http://schemas.microsoft.com/office/drawing/2014/main" val="4248192415"/>
                        </a:ext>
                      </a:extLst>
                    </a:gridCol>
                    <a:gridCol w="885824">
                      <a:extLst>
                        <a:ext uri="{9D8B030D-6E8A-4147-A177-3AD203B41FA5}">
                          <a16:colId xmlns:a16="http://schemas.microsoft.com/office/drawing/2014/main" val="87778666"/>
                        </a:ext>
                      </a:extLst>
                    </a:gridCol>
                  </a:tblGrid>
                  <a:tr h="370840">
                    <a:tc gridSpan="2">
                      <a:txBody>
                        <a:bodyPr/>
                        <a:lstStyle/>
                        <a:p>
                          <a:r>
                            <a:rPr lang="en-US" dirty="0" err="1"/>
                            <a:t>Counting_Sort</a:t>
                          </a:r>
                          <a:r>
                            <a:rPr lang="en-US" dirty="0"/>
                            <a:t>(</a:t>
                          </a:r>
                          <a:r>
                            <a:rPr lang="en-US" dirty="0" err="1"/>
                            <a:t>A,B,k</a:t>
                          </a:r>
                          <a:r>
                            <a:rPr lang="en-US" dirty="0"/>
                            <a:t>)</a:t>
                          </a:r>
                        </a:p>
                      </a:txBody>
                      <a:tcPr/>
                    </a:tc>
                    <a:tc hMerge="1">
                      <a:txBody>
                        <a:bodyPr/>
                        <a:lstStyle/>
                        <a:p>
                          <a:endParaRPr lang="en-US" dirty="0"/>
                        </a:p>
                      </a:txBody>
                      <a:tcPr/>
                    </a:tc>
                    <a:tc>
                      <a:txBody>
                        <a:bodyPr/>
                        <a:lstStyle/>
                        <a:p>
                          <a:r>
                            <a:rPr lang="en-US" dirty="0"/>
                            <a:t>T(n)</a:t>
                          </a:r>
                        </a:p>
                      </a:txBody>
                      <a:tcPr/>
                    </a:tc>
                    <a:extLst>
                      <a:ext uri="{0D108BD9-81ED-4DB2-BD59-A6C34878D82A}">
                        <a16:rowId xmlns:a16="http://schemas.microsoft.com/office/drawing/2014/main" val="1447897074"/>
                      </a:ext>
                    </a:extLst>
                  </a:tr>
                  <a:tr h="370840">
                    <a:tc>
                      <a:txBody>
                        <a:bodyPr/>
                        <a:lstStyle/>
                        <a:p>
                          <a:r>
                            <a:rPr lang="en-US" dirty="0"/>
                            <a:t>1</a:t>
                          </a:r>
                        </a:p>
                      </a:txBody>
                      <a:tcPr/>
                    </a:tc>
                    <a:tc>
                      <a:txBody>
                        <a:bodyPr/>
                        <a:lstStyle/>
                        <a:p>
                          <a:pPr algn="l"/>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𝐿𝑒𝑡</m:t>
                                </m:r>
                                <m:r>
                                  <a:rPr lang="en-US" i="1" dirty="0" smtClean="0">
                                    <a:latin typeface="Cambria Math" panose="02040503050406030204" pitchFamily="18" charset="0"/>
                                  </a:rPr>
                                  <m:t>  </m:t>
                                </m:r>
                                <m:r>
                                  <a:rPr lang="en-US" b="0" i="1" dirty="0" smtClean="0">
                                    <a:latin typeface="Cambria Math" panose="02040503050406030204" pitchFamily="18" charset="0"/>
                                  </a:rPr>
                                  <m:t>𝐶</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0,…,</m:t>
                                    </m:r>
                                    <m:r>
                                      <a:rPr lang="en-US" b="0" i="1" dirty="0" smtClean="0">
                                        <a:latin typeface="Cambria Math" panose="02040503050406030204" pitchFamily="18" charset="0"/>
                                      </a:rPr>
                                      <m:t>𝑘</m:t>
                                    </m:r>
                                  </m:e>
                                </m:d>
                                <m:r>
                                  <a:rPr lang="en-US" b="0" i="1" dirty="0" smtClean="0">
                                    <a:latin typeface="Cambria Math" panose="02040503050406030204" pitchFamily="18" charset="0"/>
                                  </a:rPr>
                                  <m:t> </m:t>
                                </m:r>
                                <m:r>
                                  <a:rPr lang="en-US" b="0" i="1" dirty="0" smtClean="0">
                                    <a:latin typeface="Cambria Math" panose="02040503050406030204" pitchFamily="18" charset="0"/>
                                  </a:rPr>
                                  <m:t>𝑏𝑒</m:t>
                                </m:r>
                                <m:r>
                                  <a:rPr lang="en-US" b="0" i="1" dirty="0" smtClean="0">
                                    <a:latin typeface="Cambria Math" panose="02040503050406030204" pitchFamily="18" charset="0"/>
                                  </a:rPr>
                                  <m:t> </m:t>
                                </m:r>
                                <m:r>
                                  <a:rPr lang="en-US" b="0" i="1" dirty="0" smtClean="0">
                                    <a:latin typeface="Cambria Math" panose="02040503050406030204" pitchFamily="18" charset="0"/>
                                  </a:rPr>
                                  <m:t>𝑎</m:t>
                                </m:r>
                                <m:r>
                                  <a:rPr lang="en-US" b="0" i="1" dirty="0" smtClean="0">
                                    <a:latin typeface="Cambria Math" panose="02040503050406030204" pitchFamily="18" charset="0"/>
                                  </a:rPr>
                                  <m:t> </m:t>
                                </m:r>
                                <m:r>
                                  <a:rPr lang="en-US" b="0" i="1" dirty="0" smtClean="0">
                                    <a:latin typeface="Cambria Math" panose="02040503050406030204" pitchFamily="18" charset="0"/>
                                  </a:rPr>
                                  <m:t>𝑛𝑒𝑤</m:t>
                                </m:r>
                                <m:r>
                                  <a:rPr lang="en-US" b="0" i="1" dirty="0" smtClean="0">
                                    <a:latin typeface="Cambria Math" panose="02040503050406030204" pitchFamily="18" charset="0"/>
                                  </a:rPr>
                                  <m:t> </m:t>
                                </m:r>
                                <m:r>
                                  <a:rPr lang="en-US" b="0" i="1" dirty="0" smtClean="0">
                                    <a:latin typeface="Cambria Math" panose="02040503050406030204" pitchFamily="18" charset="0"/>
                                  </a:rPr>
                                  <m:t>𝑎𝑟𝑟𝑎𝑦</m:t>
                                </m:r>
                              </m:oMath>
                            </m:oMathPara>
                          </a14:m>
                          <a:endParaRPr lang="en-US" dirty="0"/>
                        </a:p>
                      </a:txBody>
                      <a:tcPr/>
                    </a:tc>
                    <a:tc>
                      <a:txBody>
                        <a:bodyPr/>
                        <a:lstStyle/>
                        <a:p>
                          <a:pPr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1</m:t>
                                </m:r>
                              </m:oMath>
                            </m:oMathPara>
                          </a14:m>
                          <a:endParaRPr lang="en-US" dirty="0"/>
                        </a:p>
                      </a:txBody>
                      <a:tcPr/>
                    </a:tc>
                    <a:extLst>
                      <a:ext uri="{0D108BD9-81ED-4DB2-BD59-A6C34878D82A}">
                        <a16:rowId xmlns:a16="http://schemas.microsoft.com/office/drawing/2014/main" val="2161598270"/>
                      </a:ext>
                    </a:extLst>
                  </a:tr>
                  <a:tr h="370840">
                    <a:tc>
                      <a:txBody>
                        <a:bodyPr/>
                        <a:lstStyle/>
                        <a:p>
                          <a:r>
                            <a:rPr lang="en-US" dirty="0"/>
                            <a:t>2</a:t>
                          </a:r>
                        </a:p>
                      </a:txBody>
                      <a:tcPr/>
                    </a:tc>
                    <a:tc>
                      <a:txBody>
                        <a:bodyPr/>
                        <a:lstStyle/>
                        <a:p>
                          <a:pPr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=0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𝑘</m:t>
                                </m:r>
                              </m:oMath>
                            </m:oMathPara>
                          </a14:m>
                          <a:endParaRPr lang="en-US" dirty="0"/>
                        </a:p>
                      </a:txBody>
                      <a:tcPr/>
                    </a:tc>
                    <a:tc>
                      <a:txBody>
                        <a:bodyPr/>
                        <a:lstStyle/>
                        <a:p>
                          <a:pPr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m:oMathPara>
                          </a14:m>
                          <a:endParaRPr lang="en-US" dirty="0"/>
                        </a:p>
                      </a:txBody>
                      <a:tcPr/>
                    </a:tc>
                    <a:extLst>
                      <a:ext uri="{0D108BD9-81ED-4DB2-BD59-A6C34878D82A}">
                        <a16:rowId xmlns:a16="http://schemas.microsoft.com/office/drawing/2014/main" val="262053654"/>
                      </a:ext>
                    </a:extLst>
                  </a:tr>
                  <a:tr h="370840">
                    <a:tc>
                      <a:txBody>
                        <a:bodyPr/>
                        <a:lstStyle/>
                        <a:p>
                          <a:r>
                            <a:rPr lang="en-US" dirty="0"/>
                            <a:t>3</a:t>
                          </a:r>
                        </a:p>
                      </a:txBody>
                      <a:tcPr/>
                    </a:tc>
                    <a:tc>
                      <a:txBody>
                        <a:bodyPr/>
                        <a:lstStyle/>
                        <a:p>
                          <a:pPr lvl="1"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𝑐</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=0</m:t>
                                </m:r>
                              </m:oMath>
                            </m:oMathPara>
                          </a14:m>
                          <a:endParaRPr lang="en-US" dirty="0"/>
                        </a:p>
                      </a:txBody>
                      <a:tcPr/>
                    </a:tc>
                    <a:tc>
                      <a:txBody>
                        <a:bodyPr/>
                        <a:lstStyle/>
                        <a:p>
                          <a:pPr lvl="0"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𝑘</m:t>
                                </m:r>
                              </m:oMath>
                            </m:oMathPara>
                          </a14:m>
                          <a:endParaRPr lang="en-US" dirty="0"/>
                        </a:p>
                      </a:txBody>
                      <a:tcPr/>
                    </a:tc>
                    <a:extLst>
                      <a:ext uri="{0D108BD9-81ED-4DB2-BD59-A6C34878D82A}">
                        <a16:rowId xmlns:a16="http://schemas.microsoft.com/office/drawing/2014/main" val="3259618788"/>
                      </a:ext>
                    </a:extLst>
                  </a:tr>
                  <a:tr h="370840">
                    <a:tc>
                      <a:txBody>
                        <a:bodyPr/>
                        <a:lstStyle/>
                        <a:p>
                          <a:r>
                            <a:rPr lang="en-US" dirty="0"/>
                            <a:t>4</a:t>
                          </a:r>
                        </a:p>
                      </a:txBody>
                      <a:tcPr/>
                    </a:tc>
                    <a:tc>
                      <a:txBody>
                        <a:bodyPr/>
                        <a:lstStyle/>
                        <a:p>
                          <a:pPr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=0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𝑙𝑒𝑛𝑔𝑡h</m:t>
                                </m:r>
                              </m:oMath>
                            </m:oMathPara>
                          </a14:m>
                          <a:endParaRPr lang="en-US" dirty="0"/>
                        </a:p>
                      </a:txBody>
                      <a:tcPr/>
                    </a:tc>
                    <a:tc>
                      <a:txBody>
                        <a:bodyPr/>
                        <a:lstStyle/>
                        <a:p>
                          <a:pPr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m:oMathPara>
                          </a14:m>
                          <a:endParaRPr lang="en-US" dirty="0"/>
                        </a:p>
                      </a:txBody>
                      <a:tcPr/>
                    </a:tc>
                    <a:extLst>
                      <a:ext uri="{0D108BD9-81ED-4DB2-BD59-A6C34878D82A}">
                        <a16:rowId xmlns:a16="http://schemas.microsoft.com/office/drawing/2014/main" val="2960784168"/>
                      </a:ext>
                    </a:extLst>
                  </a:tr>
                  <a:tr h="370840">
                    <a:tc>
                      <a:txBody>
                        <a:bodyPr/>
                        <a:lstStyle/>
                        <a:p>
                          <a:r>
                            <a:rPr lang="en-US" dirty="0"/>
                            <a:t>5</a:t>
                          </a:r>
                        </a:p>
                      </a:txBody>
                      <a:tcPr/>
                    </a:tc>
                    <a:tc>
                      <a:txBody>
                        <a:bodyPr/>
                        <a:lstStyle/>
                        <a:p>
                          <a:pPr lvl="1"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𝐶</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e>
                                </m:d>
                                <m:r>
                                  <a:rPr lang="en-US" b="0" i="1" smtClean="0">
                                    <a:latin typeface="Cambria Math" panose="02040503050406030204" pitchFamily="18" charset="0"/>
                                  </a:rPr>
                                  <m:t>=</m:t>
                                </m:r>
                                <m:r>
                                  <a:rPr lang="en-US" b="0" i="1" smtClean="0">
                                    <a:latin typeface="Cambria Math" panose="02040503050406030204" pitchFamily="18" charset="0"/>
                                  </a:rPr>
                                  <m:t>𝐶</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e>
                                </m:d>
                                <m:r>
                                  <a:rPr lang="en-US" b="0" i="1" smtClean="0">
                                    <a:latin typeface="Cambria Math" panose="02040503050406030204" pitchFamily="18" charset="0"/>
                                  </a:rPr>
                                  <m:t>+1</m:t>
                                </m:r>
                              </m:oMath>
                            </m:oMathPara>
                          </a14:m>
                          <a:endParaRPr lang="en-US" dirty="0"/>
                        </a:p>
                      </a:txBody>
                      <a:tcPr/>
                    </a:tc>
                    <a:tc>
                      <a:txBody>
                        <a:bodyPr/>
                        <a:lstStyle/>
                        <a:p>
                          <a:pPr lvl="0"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𝑛</m:t>
                                </m:r>
                              </m:oMath>
                            </m:oMathPara>
                          </a14:m>
                          <a:endParaRPr lang="en-US" dirty="0"/>
                        </a:p>
                      </a:txBody>
                      <a:tcPr/>
                    </a:tc>
                    <a:extLst>
                      <a:ext uri="{0D108BD9-81ED-4DB2-BD59-A6C34878D82A}">
                        <a16:rowId xmlns:a16="http://schemas.microsoft.com/office/drawing/2014/main" val="2191006115"/>
                      </a:ext>
                    </a:extLst>
                  </a:tr>
                  <a:tr h="370840">
                    <a:tc>
                      <a:txBody>
                        <a:bodyPr/>
                        <a:lstStyle/>
                        <a:p>
                          <a:r>
                            <a:rPr lang="en-US" dirty="0"/>
                            <a:t>6</a:t>
                          </a:r>
                        </a:p>
                      </a:txBody>
                      <a:tcPr/>
                    </a:tc>
                    <a:tc>
                      <a:txBody>
                        <a:bodyPr/>
                        <a:lstStyle/>
                        <a:p>
                          <a:pPr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𝑘</m:t>
                                </m:r>
                              </m:oMath>
                            </m:oMathPara>
                          </a14:m>
                          <a:endParaRPr lang="en-US" dirty="0"/>
                        </a:p>
                      </a:txBody>
                      <a:tcPr/>
                    </a:tc>
                    <a:tc>
                      <a:txBody>
                        <a:bodyPr/>
                        <a:lstStyle/>
                        <a:p>
                          <a:pPr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m:oMathPara>
                          </a14:m>
                          <a:endParaRPr lang="en-US" dirty="0"/>
                        </a:p>
                      </a:txBody>
                      <a:tcPr/>
                    </a:tc>
                    <a:extLst>
                      <a:ext uri="{0D108BD9-81ED-4DB2-BD59-A6C34878D82A}">
                        <a16:rowId xmlns:a16="http://schemas.microsoft.com/office/drawing/2014/main" val="2737342375"/>
                      </a:ext>
                    </a:extLst>
                  </a:tr>
                  <a:tr h="370840">
                    <a:tc>
                      <a:txBody>
                        <a:bodyPr/>
                        <a:lstStyle/>
                        <a:p>
                          <a:r>
                            <a:rPr lang="en-US" dirty="0"/>
                            <a:t>7</a:t>
                          </a:r>
                        </a:p>
                      </a:txBody>
                      <a:tcPr/>
                    </a:tc>
                    <a:tc>
                      <a:txBody>
                        <a:bodyPr/>
                        <a:lstStyle/>
                        <a:p>
                          <a:pPr lvl="1"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𝐶</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𝐶</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oMath>
                            </m:oMathPara>
                          </a14:m>
                          <a:endParaRPr lang="en-US" dirty="0"/>
                        </a:p>
                      </a:txBody>
                      <a:tcPr/>
                    </a:tc>
                    <a:tc>
                      <a:txBody>
                        <a:bodyPr/>
                        <a:lstStyle/>
                        <a:p>
                          <a:pPr lvl="0"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𝑘</m:t>
                                </m:r>
                              </m:oMath>
                            </m:oMathPara>
                          </a14:m>
                          <a:endParaRPr lang="en-US" dirty="0"/>
                        </a:p>
                      </a:txBody>
                      <a:tcPr/>
                    </a:tc>
                    <a:extLst>
                      <a:ext uri="{0D108BD9-81ED-4DB2-BD59-A6C34878D82A}">
                        <a16:rowId xmlns:a16="http://schemas.microsoft.com/office/drawing/2014/main" val="2296614495"/>
                      </a:ext>
                    </a:extLst>
                  </a:tr>
                  <a:tr h="370840">
                    <a:tc>
                      <a:txBody>
                        <a:bodyPr/>
                        <a:lstStyle/>
                        <a:p>
                          <a:r>
                            <a:rPr lang="en-US" dirty="0"/>
                            <a:t>8</a:t>
                          </a:r>
                        </a:p>
                      </a:txBody>
                      <a:tcPr/>
                    </a:tc>
                    <a:tc>
                      <a:txBody>
                        <a:bodyPr/>
                        <a:lstStyle/>
                        <a:p>
                          <a:pPr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𝑙𝑒𝑛𝑔𝑡h</m:t>
                                </m:r>
                                <m:r>
                                  <a:rPr lang="en-US" b="0" i="1" smtClean="0">
                                    <a:latin typeface="Cambria Math" panose="02040503050406030204" pitchFamily="18" charset="0"/>
                                  </a:rPr>
                                  <m:t> </m:t>
                                </m:r>
                                <m:r>
                                  <a:rPr lang="en-US" b="0" i="1" smtClean="0">
                                    <a:latin typeface="Cambria Math" panose="02040503050406030204" pitchFamily="18" charset="0"/>
                                  </a:rPr>
                                  <m:t>𝑑𝑜𝑤𝑛𝑡𝑜</m:t>
                                </m:r>
                                <m:r>
                                  <a:rPr lang="en-US" b="0" i="1" smtClean="0">
                                    <a:latin typeface="Cambria Math" panose="02040503050406030204" pitchFamily="18" charset="0"/>
                                  </a:rPr>
                                  <m:t> 1</m:t>
                                </m:r>
                              </m:oMath>
                            </m:oMathPara>
                          </a14:m>
                          <a:endParaRPr lang="en-US" dirty="0"/>
                        </a:p>
                      </a:txBody>
                      <a:tcPr/>
                    </a:tc>
                    <a:tc>
                      <a:txBody>
                        <a:bodyPr/>
                        <a:lstStyle/>
                        <a:p>
                          <a:pPr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m:oMathPara>
                          </a14:m>
                          <a:endParaRPr lang="en-US" dirty="0"/>
                        </a:p>
                      </a:txBody>
                      <a:tcPr/>
                    </a:tc>
                    <a:extLst>
                      <a:ext uri="{0D108BD9-81ED-4DB2-BD59-A6C34878D82A}">
                        <a16:rowId xmlns:a16="http://schemas.microsoft.com/office/drawing/2014/main" val="3239813927"/>
                      </a:ext>
                    </a:extLst>
                  </a:tr>
                  <a:tr h="370840">
                    <a:tc>
                      <a:txBody>
                        <a:bodyPr/>
                        <a:lstStyle/>
                        <a:p>
                          <a:r>
                            <a:rPr lang="en-US" dirty="0"/>
                            <a:t>9</a:t>
                          </a:r>
                        </a:p>
                      </a:txBody>
                      <a:tcPr/>
                    </a:tc>
                    <a:tc>
                      <a:txBody>
                        <a:bodyPr/>
                        <a:lstStyle/>
                        <a:p>
                          <a:pPr lvl="1"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𝐶</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e>
                                    </m:d>
                                  </m:e>
                                </m:d>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a:txBody>
                      <a:tcPr/>
                    </a:tc>
                    <a:tc>
                      <a:txBody>
                        <a:bodyPr/>
                        <a:lstStyle/>
                        <a:p>
                          <a:pPr lvl="0"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𝑛</m:t>
                                </m:r>
                              </m:oMath>
                            </m:oMathPara>
                          </a14:m>
                          <a:endParaRPr lang="en-US" dirty="0"/>
                        </a:p>
                      </a:txBody>
                      <a:tcPr/>
                    </a:tc>
                    <a:extLst>
                      <a:ext uri="{0D108BD9-81ED-4DB2-BD59-A6C34878D82A}">
                        <a16:rowId xmlns:a16="http://schemas.microsoft.com/office/drawing/2014/main" val="3723042821"/>
                      </a:ext>
                    </a:extLst>
                  </a:tr>
                  <a:tr h="370840">
                    <a:tc>
                      <a:txBody>
                        <a:bodyPr/>
                        <a:lstStyle/>
                        <a:p>
                          <a:r>
                            <a:rPr lang="en-US" dirty="0"/>
                            <a:t>10</a:t>
                          </a:r>
                        </a:p>
                      </a:txBody>
                      <a:tcPr/>
                    </a:tc>
                    <a:tc>
                      <a:txBody>
                        <a:bodyPr/>
                        <a:lstStyle/>
                        <a:p>
                          <a:pPr lvl="1"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]]−1</m:t>
                                </m:r>
                              </m:oMath>
                            </m:oMathPara>
                          </a14:m>
                          <a:endParaRPr lang="en-US" dirty="0"/>
                        </a:p>
                      </a:txBody>
                      <a:tcPr/>
                    </a:tc>
                    <a:tc>
                      <a:txBody>
                        <a:bodyPr/>
                        <a:lstStyle/>
                        <a:p>
                          <a:pPr lvl="0"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𝑛</m:t>
                                </m:r>
                              </m:oMath>
                            </m:oMathPara>
                          </a14:m>
                          <a:endParaRPr lang="en-US" dirty="0"/>
                        </a:p>
                      </a:txBody>
                      <a:tcPr/>
                    </a:tc>
                    <a:extLst>
                      <a:ext uri="{0D108BD9-81ED-4DB2-BD59-A6C34878D82A}">
                        <a16:rowId xmlns:a16="http://schemas.microsoft.com/office/drawing/2014/main" val="2420769883"/>
                      </a:ext>
                    </a:extLst>
                  </a:tr>
                </a:tbl>
              </a:graphicData>
            </a:graphic>
          </p:graphicFrame>
        </mc:Choice>
        <mc:Fallback>
          <p:graphicFrame>
            <p:nvGraphicFramePr>
              <p:cNvPr id="7" name="Table 6">
                <a:extLst>
                  <a:ext uri="{FF2B5EF4-FFF2-40B4-BE49-F238E27FC236}">
                    <a16:creationId xmlns:a16="http://schemas.microsoft.com/office/drawing/2014/main" id="{F15BCD2F-CA15-4E4D-BF9D-841349C8E3B2}"/>
                  </a:ext>
                </a:extLst>
              </p:cNvPr>
              <p:cNvGraphicFramePr>
                <a:graphicFrameLocks noGrp="1"/>
              </p:cNvGraphicFramePr>
              <p:nvPr>
                <p:extLst>
                  <p:ext uri="{D42A27DB-BD31-4B8C-83A1-F6EECF244321}">
                    <p14:modId xmlns:p14="http://schemas.microsoft.com/office/powerpoint/2010/main" val="2382907579"/>
                  </p:ext>
                </p:extLst>
              </p:nvPr>
            </p:nvGraphicFramePr>
            <p:xfrm>
              <a:off x="7473283" y="1614372"/>
              <a:ext cx="4571080" cy="4238562"/>
            </p:xfrm>
            <a:graphic>
              <a:graphicData uri="http://schemas.openxmlformats.org/drawingml/2006/table">
                <a:tbl>
                  <a:tblPr firstRow="1" bandRow="1">
                    <a:tableStyleId>{00A15C55-8517-42AA-B614-E9B94910E393}</a:tableStyleId>
                  </a:tblPr>
                  <a:tblGrid>
                    <a:gridCol w="570581">
                      <a:extLst>
                        <a:ext uri="{9D8B030D-6E8A-4147-A177-3AD203B41FA5}">
                          <a16:colId xmlns:a16="http://schemas.microsoft.com/office/drawing/2014/main" val="1458594246"/>
                        </a:ext>
                      </a:extLst>
                    </a:gridCol>
                    <a:gridCol w="3114675">
                      <a:extLst>
                        <a:ext uri="{9D8B030D-6E8A-4147-A177-3AD203B41FA5}">
                          <a16:colId xmlns:a16="http://schemas.microsoft.com/office/drawing/2014/main" val="4248192415"/>
                        </a:ext>
                      </a:extLst>
                    </a:gridCol>
                    <a:gridCol w="885824">
                      <a:extLst>
                        <a:ext uri="{9D8B030D-6E8A-4147-A177-3AD203B41FA5}">
                          <a16:colId xmlns:a16="http://schemas.microsoft.com/office/drawing/2014/main" val="87778666"/>
                        </a:ext>
                      </a:extLst>
                    </a:gridCol>
                  </a:tblGrid>
                  <a:tr h="370840">
                    <a:tc gridSpan="2">
                      <a:txBody>
                        <a:bodyPr/>
                        <a:lstStyle/>
                        <a:p>
                          <a:r>
                            <a:rPr lang="en-US" dirty="0" err="1"/>
                            <a:t>Counting_Sort</a:t>
                          </a:r>
                          <a:r>
                            <a:rPr lang="en-US" dirty="0"/>
                            <a:t>(</a:t>
                          </a:r>
                          <a:r>
                            <a:rPr lang="en-US" dirty="0" err="1"/>
                            <a:t>A,B,k</a:t>
                          </a:r>
                          <a:r>
                            <a:rPr lang="en-US" dirty="0"/>
                            <a:t>)</a:t>
                          </a:r>
                        </a:p>
                      </a:txBody>
                      <a:tcPr/>
                    </a:tc>
                    <a:tc hMerge="1">
                      <a:txBody>
                        <a:bodyPr/>
                        <a:lstStyle/>
                        <a:p>
                          <a:endParaRPr lang="en-US" dirty="0"/>
                        </a:p>
                      </a:txBody>
                      <a:tcPr/>
                    </a:tc>
                    <a:tc>
                      <a:txBody>
                        <a:bodyPr/>
                        <a:lstStyle/>
                        <a:p>
                          <a:r>
                            <a:rPr lang="en-US" dirty="0"/>
                            <a:t>T(n)</a:t>
                          </a:r>
                        </a:p>
                      </a:txBody>
                      <a:tcPr/>
                    </a:tc>
                    <a:extLst>
                      <a:ext uri="{0D108BD9-81ED-4DB2-BD59-A6C34878D82A}">
                        <a16:rowId xmlns:a16="http://schemas.microsoft.com/office/drawing/2014/main" val="1447897074"/>
                      </a:ext>
                    </a:extLst>
                  </a:tr>
                  <a:tr h="370840">
                    <a:tc>
                      <a:txBody>
                        <a:bodyPr/>
                        <a:lstStyle/>
                        <a:p>
                          <a:r>
                            <a:rPr lang="en-US" dirty="0"/>
                            <a:t>1</a:t>
                          </a:r>
                        </a:p>
                      </a:txBody>
                      <a:tcPr/>
                    </a:tc>
                    <a:tc>
                      <a:txBody>
                        <a:bodyPr/>
                        <a:lstStyle/>
                        <a:p>
                          <a:endParaRPr lang="en-US"/>
                        </a:p>
                      </a:txBody>
                      <a:tcPr>
                        <a:blipFill>
                          <a:blip r:embed="rId3"/>
                          <a:stretch>
                            <a:fillRect l="-18591" t="-108197" r="-29354" b="-965574"/>
                          </a:stretch>
                        </a:blipFill>
                      </a:tcPr>
                    </a:tc>
                    <a:tc>
                      <a:txBody>
                        <a:bodyPr/>
                        <a:lstStyle/>
                        <a:p>
                          <a:endParaRPr lang="en-US"/>
                        </a:p>
                      </a:txBody>
                      <a:tcPr>
                        <a:blipFill>
                          <a:blip r:embed="rId3"/>
                          <a:stretch>
                            <a:fillRect l="-415068" t="-108197" r="-2740" b="-965574"/>
                          </a:stretch>
                        </a:blipFill>
                      </a:tcPr>
                    </a:tc>
                    <a:extLst>
                      <a:ext uri="{0D108BD9-81ED-4DB2-BD59-A6C34878D82A}">
                        <a16:rowId xmlns:a16="http://schemas.microsoft.com/office/drawing/2014/main" val="2161598270"/>
                      </a:ext>
                    </a:extLst>
                  </a:tr>
                  <a:tr h="370840">
                    <a:tc>
                      <a:txBody>
                        <a:bodyPr/>
                        <a:lstStyle/>
                        <a:p>
                          <a:r>
                            <a:rPr lang="en-US" dirty="0"/>
                            <a:t>2</a:t>
                          </a:r>
                        </a:p>
                      </a:txBody>
                      <a:tcPr/>
                    </a:tc>
                    <a:tc>
                      <a:txBody>
                        <a:bodyPr/>
                        <a:lstStyle/>
                        <a:p>
                          <a:endParaRPr lang="en-US"/>
                        </a:p>
                      </a:txBody>
                      <a:tcPr>
                        <a:blipFill>
                          <a:blip r:embed="rId3"/>
                          <a:stretch>
                            <a:fillRect l="-18591" t="-208197" r="-29354" b="-865574"/>
                          </a:stretch>
                        </a:blipFill>
                      </a:tcPr>
                    </a:tc>
                    <a:tc>
                      <a:txBody>
                        <a:bodyPr/>
                        <a:lstStyle/>
                        <a:p>
                          <a:endParaRPr lang="en-US"/>
                        </a:p>
                      </a:txBody>
                      <a:tcPr>
                        <a:blipFill>
                          <a:blip r:embed="rId3"/>
                          <a:stretch>
                            <a:fillRect l="-415068" t="-208197" r="-2740" b="-865574"/>
                          </a:stretch>
                        </a:blipFill>
                      </a:tcPr>
                    </a:tc>
                    <a:extLst>
                      <a:ext uri="{0D108BD9-81ED-4DB2-BD59-A6C34878D82A}">
                        <a16:rowId xmlns:a16="http://schemas.microsoft.com/office/drawing/2014/main" val="262053654"/>
                      </a:ext>
                    </a:extLst>
                  </a:tr>
                  <a:tr h="370840">
                    <a:tc>
                      <a:txBody>
                        <a:bodyPr/>
                        <a:lstStyle/>
                        <a:p>
                          <a:r>
                            <a:rPr lang="en-US" dirty="0"/>
                            <a:t>3</a:t>
                          </a:r>
                        </a:p>
                      </a:txBody>
                      <a:tcPr/>
                    </a:tc>
                    <a:tc>
                      <a:txBody>
                        <a:bodyPr/>
                        <a:lstStyle/>
                        <a:p>
                          <a:endParaRPr lang="en-US"/>
                        </a:p>
                      </a:txBody>
                      <a:tcPr>
                        <a:blipFill>
                          <a:blip r:embed="rId3"/>
                          <a:stretch>
                            <a:fillRect l="-18591" t="-308197" r="-29354" b="-765574"/>
                          </a:stretch>
                        </a:blipFill>
                      </a:tcPr>
                    </a:tc>
                    <a:tc>
                      <a:txBody>
                        <a:bodyPr/>
                        <a:lstStyle/>
                        <a:p>
                          <a:endParaRPr lang="en-US"/>
                        </a:p>
                      </a:txBody>
                      <a:tcPr>
                        <a:blipFill>
                          <a:blip r:embed="rId3"/>
                          <a:stretch>
                            <a:fillRect l="-415068" t="-308197" r="-2740" b="-765574"/>
                          </a:stretch>
                        </a:blipFill>
                      </a:tcPr>
                    </a:tc>
                    <a:extLst>
                      <a:ext uri="{0D108BD9-81ED-4DB2-BD59-A6C34878D82A}">
                        <a16:rowId xmlns:a16="http://schemas.microsoft.com/office/drawing/2014/main" val="3259618788"/>
                      </a:ext>
                    </a:extLst>
                  </a:tr>
                  <a:tr h="370840">
                    <a:tc>
                      <a:txBody>
                        <a:bodyPr/>
                        <a:lstStyle/>
                        <a:p>
                          <a:r>
                            <a:rPr lang="en-US" dirty="0"/>
                            <a:t>4</a:t>
                          </a:r>
                        </a:p>
                      </a:txBody>
                      <a:tcPr/>
                    </a:tc>
                    <a:tc>
                      <a:txBody>
                        <a:bodyPr/>
                        <a:lstStyle/>
                        <a:p>
                          <a:endParaRPr lang="en-US"/>
                        </a:p>
                      </a:txBody>
                      <a:tcPr>
                        <a:blipFill>
                          <a:blip r:embed="rId3"/>
                          <a:stretch>
                            <a:fillRect l="-18591" t="-408197" r="-29354" b="-665574"/>
                          </a:stretch>
                        </a:blipFill>
                      </a:tcPr>
                    </a:tc>
                    <a:tc>
                      <a:txBody>
                        <a:bodyPr/>
                        <a:lstStyle/>
                        <a:p>
                          <a:endParaRPr lang="en-US"/>
                        </a:p>
                      </a:txBody>
                      <a:tcPr>
                        <a:blipFill>
                          <a:blip r:embed="rId3"/>
                          <a:stretch>
                            <a:fillRect l="-415068" t="-408197" r="-2740" b="-665574"/>
                          </a:stretch>
                        </a:blipFill>
                      </a:tcPr>
                    </a:tc>
                    <a:extLst>
                      <a:ext uri="{0D108BD9-81ED-4DB2-BD59-A6C34878D82A}">
                        <a16:rowId xmlns:a16="http://schemas.microsoft.com/office/drawing/2014/main" val="2960784168"/>
                      </a:ext>
                    </a:extLst>
                  </a:tr>
                  <a:tr h="401066">
                    <a:tc>
                      <a:txBody>
                        <a:bodyPr/>
                        <a:lstStyle/>
                        <a:p>
                          <a:r>
                            <a:rPr lang="en-US" dirty="0"/>
                            <a:t>5</a:t>
                          </a:r>
                        </a:p>
                      </a:txBody>
                      <a:tcPr/>
                    </a:tc>
                    <a:tc>
                      <a:txBody>
                        <a:bodyPr/>
                        <a:lstStyle/>
                        <a:p>
                          <a:endParaRPr lang="en-US"/>
                        </a:p>
                      </a:txBody>
                      <a:tcPr>
                        <a:blipFill>
                          <a:blip r:embed="rId3"/>
                          <a:stretch>
                            <a:fillRect l="-18591" t="-469697" r="-29354" b="-515152"/>
                          </a:stretch>
                        </a:blipFill>
                      </a:tcPr>
                    </a:tc>
                    <a:tc>
                      <a:txBody>
                        <a:bodyPr/>
                        <a:lstStyle/>
                        <a:p>
                          <a:endParaRPr lang="en-US"/>
                        </a:p>
                      </a:txBody>
                      <a:tcPr>
                        <a:blipFill>
                          <a:blip r:embed="rId3"/>
                          <a:stretch>
                            <a:fillRect l="-415068" t="-469697" r="-2740" b="-515152"/>
                          </a:stretch>
                        </a:blipFill>
                      </a:tcPr>
                    </a:tc>
                    <a:extLst>
                      <a:ext uri="{0D108BD9-81ED-4DB2-BD59-A6C34878D82A}">
                        <a16:rowId xmlns:a16="http://schemas.microsoft.com/office/drawing/2014/main" val="2191006115"/>
                      </a:ext>
                    </a:extLst>
                  </a:tr>
                  <a:tr h="370840">
                    <a:tc>
                      <a:txBody>
                        <a:bodyPr/>
                        <a:lstStyle/>
                        <a:p>
                          <a:r>
                            <a:rPr lang="en-US" dirty="0"/>
                            <a:t>6</a:t>
                          </a:r>
                        </a:p>
                      </a:txBody>
                      <a:tcPr/>
                    </a:tc>
                    <a:tc>
                      <a:txBody>
                        <a:bodyPr/>
                        <a:lstStyle/>
                        <a:p>
                          <a:endParaRPr lang="en-US"/>
                        </a:p>
                      </a:txBody>
                      <a:tcPr>
                        <a:blipFill>
                          <a:blip r:embed="rId3"/>
                          <a:stretch>
                            <a:fillRect l="-18591" t="-616393" r="-29354" b="-457377"/>
                          </a:stretch>
                        </a:blipFill>
                      </a:tcPr>
                    </a:tc>
                    <a:tc>
                      <a:txBody>
                        <a:bodyPr/>
                        <a:lstStyle/>
                        <a:p>
                          <a:endParaRPr lang="en-US"/>
                        </a:p>
                      </a:txBody>
                      <a:tcPr>
                        <a:blipFill>
                          <a:blip r:embed="rId3"/>
                          <a:stretch>
                            <a:fillRect l="-415068" t="-616393" r="-2740" b="-457377"/>
                          </a:stretch>
                        </a:blipFill>
                      </a:tcPr>
                    </a:tc>
                    <a:extLst>
                      <a:ext uri="{0D108BD9-81ED-4DB2-BD59-A6C34878D82A}">
                        <a16:rowId xmlns:a16="http://schemas.microsoft.com/office/drawing/2014/main" val="2737342375"/>
                      </a:ext>
                    </a:extLst>
                  </a:tr>
                  <a:tr h="370840">
                    <a:tc>
                      <a:txBody>
                        <a:bodyPr/>
                        <a:lstStyle/>
                        <a:p>
                          <a:r>
                            <a:rPr lang="en-US" dirty="0"/>
                            <a:t>7</a:t>
                          </a:r>
                        </a:p>
                      </a:txBody>
                      <a:tcPr/>
                    </a:tc>
                    <a:tc>
                      <a:txBody>
                        <a:bodyPr/>
                        <a:lstStyle/>
                        <a:p>
                          <a:endParaRPr lang="en-US"/>
                        </a:p>
                      </a:txBody>
                      <a:tcPr>
                        <a:blipFill>
                          <a:blip r:embed="rId3"/>
                          <a:stretch>
                            <a:fillRect l="-18591" t="-716393" r="-29354" b="-357377"/>
                          </a:stretch>
                        </a:blipFill>
                      </a:tcPr>
                    </a:tc>
                    <a:tc>
                      <a:txBody>
                        <a:bodyPr/>
                        <a:lstStyle/>
                        <a:p>
                          <a:endParaRPr lang="en-US"/>
                        </a:p>
                      </a:txBody>
                      <a:tcPr>
                        <a:blipFill>
                          <a:blip r:embed="rId3"/>
                          <a:stretch>
                            <a:fillRect l="-415068" t="-716393" r="-2740" b="-357377"/>
                          </a:stretch>
                        </a:blipFill>
                      </a:tcPr>
                    </a:tc>
                    <a:extLst>
                      <a:ext uri="{0D108BD9-81ED-4DB2-BD59-A6C34878D82A}">
                        <a16:rowId xmlns:a16="http://schemas.microsoft.com/office/drawing/2014/main" val="2296614495"/>
                      </a:ext>
                    </a:extLst>
                  </a:tr>
                  <a:tr h="370840">
                    <a:tc>
                      <a:txBody>
                        <a:bodyPr/>
                        <a:lstStyle/>
                        <a:p>
                          <a:r>
                            <a:rPr lang="en-US" dirty="0"/>
                            <a:t>8</a:t>
                          </a:r>
                        </a:p>
                      </a:txBody>
                      <a:tcPr/>
                    </a:tc>
                    <a:tc>
                      <a:txBody>
                        <a:bodyPr/>
                        <a:lstStyle/>
                        <a:p>
                          <a:endParaRPr lang="en-US"/>
                        </a:p>
                      </a:txBody>
                      <a:tcPr>
                        <a:blipFill>
                          <a:blip r:embed="rId3"/>
                          <a:stretch>
                            <a:fillRect l="-18591" t="-816393" r="-29354" b="-257377"/>
                          </a:stretch>
                        </a:blipFill>
                      </a:tcPr>
                    </a:tc>
                    <a:tc>
                      <a:txBody>
                        <a:bodyPr/>
                        <a:lstStyle/>
                        <a:p>
                          <a:endParaRPr lang="en-US"/>
                        </a:p>
                      </a:txBody>
                      <a:tcPr>
                        <a:blipFill>
                          <a:blip r:embed="rId3"/>
                          <a:stretch>
                            <a:fillRect l="-415068" t="-816393" r="-2740" b="-257377"/>
                          </a:stretch>
                        </a:blipFill>
                      </a:tcPr>
                    </a:tc>
                    <a:extLst>
                      <a:ext uri="{0D108BD9-81ED-4DB2-BD59-A6C34878D82A}">
                        <a16:rowId xmlns:a16="http://schemas.microsoft.com/office/drawing/2014/main" val="3239813927"/>
                      </a:ext>
                    </a:extLst>
                  </a:tr>
                  <a:tr h="499936">
                    <a:tc>
                      <a:txBody>
                        <a:bodyPr/>
                        <a:lstStyle/>
                        <a:p>
                          <a:r>
                            <a:rPr lang="en-US" dirty="0"/>
                            <a:t>9</a:t>
                          </a:r>
                        </a:p>
                      </a:txBody>
                      <a:tcPr/>
                    </a:tc>
                    <a:tc>
                      <a:txBody>
                        <a:bodyPr/>
                        <a:lstStyle/>
                        <a:p>
                          <a:endParaRPr lang="en-US"/>
                        </a:p>
                      </a:txBody>
                      <a:tcPr>
                        <a:blipFill>
                          <a:blip r:embed="rId3"/>
                          <a:stretch>
                            <a:fillRect l="-18591" t="-681707" r="-29354" b="-91463"/>
                          </a:stretch>
                        </a:blipFill>
                      </a:tcPr>
                    </a:tc>
                    <a:tc>
                      <a:txBody>
                        <a:bodyPr/>
                        <a:lstStyle/>
                        <a:p>
                          <a:endParaRPr lang="en-US"/>
                        </a:p>
                      </a:txBody>
                      <a:tcPr>
                        <a:blipFill>
                          <a:blip r:embed="rId3"/>
                          <a:stretch>
                            <a:fillRect l="-415068" t="-681707" r="-2740" b="-91463"/>
                          </a:stretch>
                        </a:blipFill>
                      </a:tcPr>
                    </a:tc>
                    <a:extLst>
                      <a:ext uri="{0D108BD9-81ED-4DB2-BD59-A6C34878D82A}">
                        <a16:rowId xmlns:a16="http://schemas.microsoft.com/office/drawing/2014/main" val="3723042821"/>
                      </a:ext>
                    </a:extLst>
                  </a:tr>
                  <a:tr h="370840">
                    <a:tc>
                      <a:txBody>
                        <a:bodyPr/>
                        <a:lstStyle/>
                        <a:p>
                          <a:r>
                            <a:rPr lang="en-US" dirty="0"/>
                            <a:t>10</a:t>
                          </a:r>
                        </a:p>
                      </a:txBody>
                      <a:tcPr/>
                    </a:tc>
                    <a:tc>
                      <a:txBody>
                        <a:bodyPr/>
                        <a:lstStyle/>
                        <a:p>
                          <a:endParaRPr lang="en-US"/>
                        </a:p>
                      </a:txBody>
                      <a:tcPr>
                        <a:blipFill>
                          <a:blip r:embed="rId3"/>
                          <a:stretch>
                            <a:fillRect l="-18591" t="-1050820" r="-29354" b="-22951"/>
                          </a:stretch>
                        </a:blipFill>
                      </a:tcPr>
                    </a:tc>
                    <a:tc>
                      <a:txBody>
                        <a:bodyPr/>
                        <a:lstStyle/>
                        <a:p>
                          <a:endParaRPr lang="en-US"/>
                        </a:p>
                      </a:txBody>
                      <a:tcPr>
                        <a:blipFill>
                          <a:blip r:embed="rId3"/>
                          <a:stretch>
                            <a:fillRect l="-415068" t="-1050820" r="-2740" b="-22951"/>
                          </a:stretch>
                        </a:blipFill>
                      </a:tcPr>
                    </a:tc>
                    <a:extLst>
                      <a:ext uri="{0D108BD9-81ED-4DB2-BD59-A6C34878D82A}">
                        <a16:rowId xmlns:a16="http://schemas.microsoft.com/office/drawing/2014/main" val="2420769883"/>
                      </a:ext>
                    </a:extLst>
                  </a:tr>
                </a:tbl>
              </a:graphicData>
            </a:graphic>
          </p:graphicFrame>
        </mc:Fallback>
      </mc:AlternateContent>
    </p:spTree>
    <p:extLst>
      <p:ext uri="{BB962C8B-B14F-4D97-AF65-F5344CB8AC3E}">
        <p14:creationId xmlns:p14="http://schemas.microsoft.com/office/powerpoint/2010/main" val="1336547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184F0-650C-468F-9D95-216F3CEE1D66}"/>
              </a:ext>
            </a:extLst>
          </p:cNvPr>
          <p:cNvSpPr>
            <a:spLocks noGrp="1"/>
          </p:cNvSpPr>
          <p:nvPr>
            <p:ph type="title"/>
          </p:nvPr>
        </p:nvSpPr>
        <p:spPr/>
        <p:txBody>
          <a:bodyPr/>
          <a:lstStyle/>
          <a:p>
            <a:r>
              <a:rPr lang="en-US" dirty="0"/>
              <a:t>Analysis Counting Sort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049603-4ABE-466E-9FB6-C4584FAE0FBF}"/>
                  </a:ext>
                </a:extLst>
              </p:cNvPr>
              <p:cNvSpPr>
                <a:spLocks noGrp="1"/>
              </p:cNvSpPr>
              <p:nvPr>
                <p:ph idx="1"/>
              </p:nvPr>
            </p:nvSpPr>
            <p:spPr/>
            <p:txBody>
              <a:bodyPr/>
              <a:lstStyle/>
              <a:p>
                <a:r>
                  <a:rPr lang="en-US" dirty="0"/>
                  <a:t>Counting sort is not comparison sort and beats the lower bound </a:t>
                </a:r>
                <a14:m>
                  <m:oMath xmlns:m="http://schemas.openxmlformats.org/officeDocument/2006/math">
                    <m:r>
                      <a:rPr lang="el-GR" b="1" i="1" smtClean="0">
                        <a:solidFill>
                          <a:srgbClr val="FFFF00"/>
                        </a:solidFill>
                        <a:latin typeface="Cambria Math" panose="02040503050406030204" pitchFamily="18" charset="0"/>
                        <a:ea typeface="Cambria Math" panose="02040503050406030204" pitchFamily="18" charset="0"/>
                      </a:rPr>
                      <m:t>𝜴</m:t>
                    </m:r>
                    <m:d>
                      <m:dPr>
                        <m:ctrlPr>
                          <a:rPr lang="en-US" b="1" i="1" smtClean="0">
                            <a:solidFill>
                              <a:srgbClr val="FFFF00"/>
                            </a:solidFill>
                            <a:latin typeface="Cambria Math" panose="02040503050406030204" pitchFamily="18" charset="0"/>
                            <a:ea typeface="Cambria Math" panose="02040503050406030204" pitchFamily="18" charset="0"/>
                          </a:rPr>
                        </m:ctrlPr>
                      </m:dPr>
                      <m:e>
                        <m:r>
                          <a:rPr lang="en-US" b="1" i="1" smtClean="0">
                            <a:solidFill>
                              <a:srgbClr val="FFFF00"/>
                            </a:solidFill>
                            <a:latin typeface="Cambria Math" panose="02040503050406030204" pitchFamily="18" charset="0"/>
                            <a:ea typeface="Cambria Math" panose="02040503050406030204" pitchFamily="18" charset="0"/>
                          </a:rPr>
                          <m:t>𝒏𝒍𝒐𝒈𝒏</m:t>
                        </m:r>
                      </m:e>
                    </m:d>
                  </m:oMath>
                </a14:m>
                <a:r>
                  <a:rPr lang="en-US" dirty="0"/>
                  <a:t> of comparison sorts</a:t>
                </a:r>
              </a:p>
              <a:p>
                <a:r>
                  <a:rPr lang="en-US" dirty="0"/>
                  <a:t>Counting sort is stable sort</a:t>
                </a:r>
              </a:p>
              <a:p>
                <a:pPr lvl="1"/>
                <a:r>
                  <a:rPr lang="en-US" dirty="0"/>
                  <a:t>Numbers with the same value appear in the output array n the same order as they do in the input array</a:t>
                </a:r>
              </a:p>
              <a:p>
                <a:pPr lvl="1"/>
                <a:r>
                  <a:rPr lang="en-US" dirty="0"/>
                  <a:t>Counting sort works as subroutine for radix sort</a:t>
                </a:r>
              </a:p>
              <a:p>
                <a:pPr lvl="2"/>
                <a:r>
                  <a:rPr lang="en-US" dirty="0"/>
                  <a:t>It must be stable for proper working of counting sort</a:t>
                </a:r>
              </a:p>
              <a:p>
                <a:endParaRPr lang="en-US" dirty="0"/>
              </a:p>
            </p:txBody>
          </p:sp>
        </mc:Choice>
        <mc:Fallback xmlns="">
          <p:sp>
            <p:nvSpPr>
              <p:cNvPr id="3" name="Content Placeholder 2">
                <a:extLst>
                  <a:ext uri="{FF2B5EF4-FFF2-40B4-BE49-F238E27FC236}">
                    <a16:creationId xmlns:a16="http://schemas.microsoft.com/office/drawing/2014/main" id="{3E049603-4ABE-466E-9FB6-C4584FAE0FBF}"/>
                  </a:ext>
                </a:extLst>
              </p:cNvPr>
              <p:cNvSpPr>
                <a:spLocks noGrp="1" noRot="1" noChangeAspect="1" noMove="1" noResize="1" noEditPoints="1" noAdjustHandles="1" noChangeArrowheads="1" noChangeShapeType="1" noTextEdit="1"/>
              </p:cNvSpPr>
              <p:nvPr>
                <p:ph idx="1"/>
              </p:nvPr>
            </p:nvSpPr>
            <p:spPr>
              <a:blipFill>
                <a:blip r:embed="rId2"/>
                <a:stretch>
                  <a:fillRect l="-341" t="-87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46188F0-E31C-41F3-ADD6-EC583552C9DD}"/>
              </a:ext>
            </a:extLst>
          </p:cNvPr>
          <p:cNvSpPr>
            <a:spLocks noGrp="1"/>
          </p:cNvSpPr>
          <p:nvPr>
            <p:ph type="ftr" sz="quarter" idx="11"/>
          </p:nvPr>
        </p:nvSpPr>
        <p:spPr/>
        <p:txBody>
          <a:bodyPr/>
          <a:lstStyle/>
          <a:p>
            <a:r>
              <a:rPr lang="en-US"/>
              <a:t>By: Dr. Sajid Iqbal, COMputer EDucation eXplaineD - COMEDXD</a:t>
            </a:r>
          </a:p>
        </p:txBody>
      </p:sp>
      <p:sp>
        <p:nvSpPr>
          <p:cNvPr id="5" name="Slide Number Placeholder 4">
            <a:extLst>
              <a:ext uri="{FF2B5EF4-FFF2-40B4-BE49-F238E27FC236}">
                <a16:creationId xmlns:a16="http://schemas.microsoft.com/office/drawing/2014/main" id="{187D4C27-5757-446D-9BB6-840CE8FF641C}"/>
              </a:ext>
            </a:extLst>
          </p:cNvPr>
          <p:cNvSpPr>
            <a:spLocks noGrp="1"/>
          </p:cNvSpPr>
          <p:nvPr>
            <p:ph type="sldNum" sz="quarter" idx="12"/>
          </p:nvPr>
        </p:nvSpPr>
        <p:spPr/>
        <p:txBody>
          <a:bodyPr/>
          <a:lstStyle/>
          <a:p>
            <a:fld id="{C9330682-99BE-4071-AC2E-0FDA91FFAE9F}" type="slidenum">
              <a:rPr lang="en-US" smtClean="0"/>
              <a:t>9</a:t>
            </a:fld>
            <a:endParaRPr lang="en-US"/>
          </a:p>
        </p:txBody>
      </p:sp>
    </p:spTree>
    <p:extLst>
      <p:ext uri="{BB962C8B-B14F-4D97-AF65-F5344CB8AC3E}">
        <p14:creationId xmlns:p14="http://schemas.microsoft.com/office/powerpoint/2010/main" val="20457793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3290</TotalTime>
  <Words>2230</Words>
  <Application>Microsoft Office PowerPoint</Application>
  <PresentationFormat>Widescreen</PresentationFormat>
  <Paragraphs>695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Cambria Math</vt:lpstr>
      <vt:lpstr>Century Gothic</vt:lpstr>
      <vt:lpstr>JetBrains Mono</vt:lpstr>
      <vt:lpstr>Wingdings 3</vt:lpstr>
      <vt:lpstr>Ion</vt:lpstr>
      <vt:lpstr>Design and Analysis of Algorithms</vt:lpstr>
      <vt:lpstr>Counting Sort</vt:lpstr>
      <vt:lpstr>Introduction</vt:lpstr>
      <vt:lpstr>Counting Sort</vt:lpstr>
      <vt:lpstr>Counting Sort Functioning</vt:lpstr>
      <vt:lpstr>Step by Step Description</vt:lpstr>
      <vt:lpstr>PowerPoint Presentation</vt:lpstr>
      <vt:lpstr>Analysis of Counting Sort</vt:lpstr>
      <vt:lpstr>Analysis Counting Sort</vt:lpstr>
      <vt:lpstr>Stable Sort</vt:lpstr>
      <vt:lpstr>Stability Example</vt:lpstr>
      <vt:lpstr>Python Implementation of Counting Sort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368</cp:revision>
  <dcterms:created xsi:type="dcterms:W3CDTF">2020-04-04T05:11:36Z</dcterms:created>
  <dcterms:modified xsi:type="dcterms:W3CDTF">2020-06-05T07:52:44Z</dcterms:modified>
</cp:coreProperties>
</file>