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7" r:id="rId2"/>
    <p:sldId id="256" r:id="rId3"/>
    <p:sldId id="283" r:id="rId4"/>
    <p:sldId id="288" r:id="rId5"/>
    <p:sldId id="286" r:id="rId6"/>
    <p:sldId id="284" r:id="rId7"/>
    <p:sldId id="285" r:id="rId8"/>
    <p:sldId id="287" r:id="rId9"/>
    <p:sldId id="289" r:id="rId10"/>
    <p:sldId id="290" r:id="rId11"/>
    <p:sldId id="282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jo79/Design_and_Analysis_of_Algorithms" TargetMode="External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CE54-71F9-454F-96A3-8C42B895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56D73-2CD6-4085-BD40-6C104CDF9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5201" y="1422897"/>
                <a:ext cx="8946541" cy="419548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+6)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+6)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+6)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+6)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)+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cn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cn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56D73-2CD6-4085-BD40-6C104CDF9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422897"/>
                <a:ext cx="8946541" cy="4195481"/>
              </a:xfrm>
              <a:blipFill>
                <a:blip r:embed="rId2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91A8-DC37-41AA-903F-D46C44FD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E8062-A288-4E92-B527-E1AEF70F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4054CFC6-73E8-4A93-BDBF-E6E880D5E00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3159529"/>
                  </p:ext>
                </p:extLst>
              </p:nvPr>
            </p:nvGraphicFramePr>
            <p:xfrm>
              <a:off x="9688901" y="1743809"/>
              <a:ext cx="2165476" cy="378362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97149">
                      <a:extLst>
                        <a:ext uri="{9D8B030D-6E8A-4147-A177-3AD203B41FA5}">
                          <a16:colId xmlns:a16="http://schemas.microsoft.com/office/drawing/2014/main" val="3297657187"/>
                        </a:ext>
                      </a:extLst>
                    </a:gridCol>
                    <a:gridCol w="1068327">
                      <a:extLst>
                        <a:ext uri="{9D8B030D-6E8A-4147-A177-3AD203B41FA5}">
                          <a16:colId xmlns:a16="http://schemas.microsoft.com/office/drawing/2014/main" val="2766541640"/>
                        </a:ext>
                      </a:extLst>
                    </a:gridCol>
                  </a:tblGrid>
                  <a:tr h="2785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438784"/>
                      </a:ext>
                    </a:extLst>
                  </a:tr>
                  <a:tr h="6950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219678"/>
                      </a:ext>
                    </a:extLst>
                  </a:tr>
                  <a:tr h="5635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891862"/>
                      </a:ext>
                    </a:extLst>
                  </a:tr>
                  <a:tr h="3877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515905"/>
                      </a:ext>
                    </a:extLst>
                  </a:tr>
                  <a:tr h="2553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39330"/>
                      </a:ext>
                    </a:extLst>
                  </a:tr>
                  <a:tr h="13149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735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4054CFC6-73E8-4A93-BDBF-E6E880D5E00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3159529"/>
                  </p:ext>
                </p:extLst>
              </p:nvPr>
            </p:nvGraphicFramePr>
            <p:xfrm>
              <a:off x="9688901" y="1743809"/>
              <a:ext cx="2165476" cy="378362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97149">
                      <a:extLst>
                        <a:ext uri="{9D8B030D-6E8A-4147-A177-3AD203B41FA5}">
                          <a16:colId xmlns:a16="http://schemas.microsoft.com/office/drawing/2014/main" val="3297657187"/>
                        </a:ext>
                      </a:extLst>
                    </a:gridCol>
                    <a:gridCol w="1068327">
                      <a:extLst>
                        <a:ext uri="{9D8B030D-6E8A-4147-A177-3AD203B41FA5}">
                          <a16:colId xmlns:a16="http://schemas.microsoft.com/office/drawing/2014/main" val="27665416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438784"/>
                      </a:ext>
                    </a:extLst>
                  </a:tr>
                  <a:tr h="6950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57018" r="-100000" b="-393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1" t="-57018" r="-2273" b="-393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219678"/>
                      </a:ext>
                    </a:extLst>
                  </a:tr>
                  <a:tr h="5635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92473" r="-100000" b="-382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1" t="-192473" r="-2273" b="-382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891862"/>
                      </a:ext>
                    </a:extLst>
                  </a:tr>
                  <a:tr h="50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327711" r="-100000" b="-3289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1" t="-327711" r="-2273" b="-3289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5159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645455" r="-100000" b="-3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1" t="-645455" r="-2273" b="-39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39330"/>
                      </a:ext>
                    </a:extLst>
                  </a:tr>
                  <a:tr h="13149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89815" r="-100000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841" t="-189815" r="-2273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735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B303A97-57A0-4A1F-A2B0-1138A941DC17}"/>
              </a:ext>
            </a:extLst>
          </p:cNvPr>
          <p:cNvSpPr/>
          <p:nvPr/>
        </p:nvSpPr>
        <p:spPr>
          <a:xfrm>
            <a:off x="2150320" y="5618378"/>
            <a:ext cx="6396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Hence, worst case is also linear</a:t>
            </a:r>
          </a:p>
        </p:txBody>
      </p:sp>
    </p:spTree>
    <p:extLst>
      <p:ext uri="{BB962C8B-B14F-4D97-AF65-F5344CB8AC3E}">
        <p14:creationId xmlns:p14="http://schemas.microsoft.com/office/powerpoint/2010/main" val="37673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4090" y="4713483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1C9D-750A-4FDD-8E27-71E7F6EE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3F69-CA22-459D-8D3D-AE66FAA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6B838-4B83-4543-8A72-96A8DAB3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A20CF-26D1-444C-9445-A922FF1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FBC29363-9452-4B78-9265-A6C295B1F92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9720335"/>
                  </p:ext>
                </p:extLst>
              </p:nvPr>
            </p:nvGraphicFramePr>
            <p:xfrm>
              <a:off x="645927" y="914399"/>
              <a:ext cx="9706612" cy="575811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05865">
                      <a:extLst>
                        <a:ext uri="{9D8B030D-6E8A-4147-A177-3AD203B41FA5}">
                          <a16:colId xmlns:a16="http://schemas.microsoft.com/office/drawing/2014/main" val="3297657187"/>
                        </a:ext>
                      </a:extLst>
                    </a:gridCol>
                    <a:gridCol w="605390">
                      <a:extLst>
                        <a:ext uri="{9D8B030D-6E8A-4147-A177-3AD203B41FA5}">
                          <a16:colId xmlns:a16="http://schemas.microsoft.com/office/drawing/2014/main" val="2757282544"/>
                        </a:ext>
                      </a:extLst>
                    </a:gridCol>
                    <a:gridCol w="8195357">
                      <a:extLst>
                        <a:ext uri="{9D8B030D-6E8A-4147-A177-3AD203B41FA5}">
                          <a16:colId xmlns:a16="http://schemas.microsoft.com/office/drawing/2014/main" val="2381088235"/>
                        </a:ext>
                      </a:extLst>
                    </a:gridCol>
                  </a:tblGrid>
                  <a:tr h="29594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SELECT(</a:t>
                          </a:r>
                          <a:r>
                            <a:rPr lang="en-US" dirty="0" err="1"/>
                            <a:t>A,p,r,i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438784"/>
                      </a:ext>
                    </a:extLst>
                  </a:tr>
                  <a:tr h="246624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219678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// to each group of five elements, you may choose it as per your data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00248"/>
                      </a:ext>
                    </a:extLst>
                  </a:tr>
                  <a:tr h="419261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[0: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−1],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:3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−1],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:4</m:t>
                              </m:r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[4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332065"/>
                      </a:ext>
                    </a:extLst>
                  </a:tr>
                  <a:tr h="246624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𝑓𝑜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891862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𝐼𝑛𝑠𝑒𝑟𝑡𝑖𝑜𝑛𝑆𝑜𝑟𝑡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46674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 </a:t>
                          </a:r>
                          <a:r>
                            <a:rPr lang="en-US" sz="1400" dirty="0"/>
                            <a:t>// in case of even elements, lower median is returned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062708"/>
                      </a:ext>
                    </a:extLst>
                  </a:tr>
                  <a:tr h="24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𝑚𝑒𝑑𝑖𝑎𝑛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515905"/>
                      </a:ext>
                    </a:extLst>
                  </a:tr>
                  <a:tr h="24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600" i="1" kern="1200" dirty="0" err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Pval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𝑃𝑎𝑟𝑡𝑖𝑡𝑖𝑜𝑛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39330"/>
                      </a:ext>
                    </a:extLst>
                  </a:tr>
                  <a:tr h="246624">
                    <a:tc rowSpan="7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73500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672928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284302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𝑒𝑙𝑠𝑒𝑖𝑓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6394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𝑅𝑎𝑛𝑑𝑜𝑚𝑖𝑧𝑒𝑑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𝑆𝑒𝑙𝑒𝑐𝑡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13911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𝑒𝑙𝑎𝑠𝑒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116288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𝑅𝑎𝑛𝑑𝑜𝑚𝑖𝑧𝑒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𝑆𝑒𝑙𝑒𝑐𝑡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152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FBC29363-9452-4B78-9265-A6C295B1F92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9720335"/>
                  </p:ext>
                </p:extLst>
              </p:nvPr>
            </p:nvGraphicFramePr>
            <p:xfrm>
              <a:off x="645927" y="914399"/>
              <a:ext cx="9706612" cy="575811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05865">
                      <a:extLst>
                        <a:ext uri="{9D8B030D-6E8A-4147-A177-3AD203B41FA5}">
                          <a16:colId xmlns:a16="http://schemas.microsoft.com/office/drawing/2014/main" val="3297657187"/>
                        </a:ext>
                      </a:extLst>
                    </a:gridCol>
                    <a:gridCol w="605390">
                      <a:extLst>
                        <a:ext uri="{9D8B030D-6E8A-4147-A177-3AD203B41FA5}">
                          <a16:colId xmlns:a16="http://schemas.microsoft.com/office/drawing/2014/main" val="2757282544"/>
                        </a:ext>
                      </a:extLst>
                    </a:gridCol>
                    <a:gridCol w="8195357">
                      <a:extLst>
                        <a:ext uri="{9D8B030D-6E8A-4147-A177-3AD203B41FA5}">
                          <a16:colId xmlns:a16="http://schemas.microsoft.com/office/drawing/2014/main" val="23810882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SELECT(</a:t>
                          </a:r>
                          <a:r>
                            <a:rPr lang="en-US" dirty="0" err="1"/>
                            <a:t>A,p,r,i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43878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28444" r="-972483" b="-2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16364" r="-1363636" b="-15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16364" r="-297" b="-15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219678"/>
                      </a:ext>
                    </a:extLst>
                  </a:tr>
                  <a:tr h="454597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58667" r="-1363636" b="-10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58667" r="-297" b="-10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800248"/>
                      </a:ext>
                    </a:extLst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204211" r="-1363636" b="-7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204211" r="-297" b="-7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332065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75152" r="-972483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525455" r="-1363636" b="-1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525455" r="-297" b="-11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89186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625455" r="-1363636" b="-10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625455" r="-297" b="-10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46674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725455" r="-1363636" b="-9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725455" r="-297" b="-9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0627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825455" r="-972483" b="-8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825455" r="-1363636" b="-8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825455" r="-297" b="-8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5159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925455" r="-972483" b="-7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925455" r="-1363636" b="-7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925455" r="-297" b="-7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39330"/>
                      </a:ext>
                    </a:extLst>
                  </a:tr>
                  <a:tr h="335280"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46114" r="-972483" b="-20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007143" r="-1363636" b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007143" r="-297" b="-6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73500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127273" r="-1363636" b="-5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127273" r="-297" b="-5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72928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227273" r="-1363636" b="-4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227273" r="-297" b="-4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28430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327273" r="-1363636" b="-3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327273" r="-297" b="-3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36394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427273" r="-1363636" b="-2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427273" r="-297" b="-2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11391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527273" r="-1363636" b="-1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527273" r="-297" b="-1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6288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627273" r="-1363636" b="-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627273" r="-297" b="-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1522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757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Order Statistics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Worst case running time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8FC8-114F-4333-8C38-B463C6F1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2E3D-24B7-488C-83B0-46D5A75A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SELECT: A selection algorithm whose running time is O(n) in the worst case. </a:t>
            </a:r>
          </a:p>
          <a:p>
            <a:r>
              <a:rPr lang="en-US" dirty="0"/>
              <a:t>This algorithm finds </a:t>
            </a:r>
            <a:r>
              <a:rPr lang="en-US" dirty="0" err="1"/>
              <a:t>ith</a:t>
            </a:r>
            <a:r>
              <a:rPr lang="en-US" dirty="0"/>
              <a:t> order statistic by recursively partitioning the input array. </a:t>
            </a:r>
          </a:p>
          <a:p>
            <a:r>
              <a:rPr lang="en-US" dirty="0"/>
              <a:t>SELECT </a:t>
            </a:r>
            <a:r>
              <a:rPr lang="en-US" i="1" dirty="0"/>
              <a:t>guarantees that a </a:t>
            </a:r>
            <a:r>
              <a:rPr lang="en-US" dirty="0"/>
              <a:t>good split will be produced upon partitioning the array. </a:t>
            </a:r>
          </a:p>
          <a:p>
            <a:r>
              <a:rPr lang="en-US" dirty="0"/>
              <a:t>SELECT uses the deterministic partitioning algorithm PARTITION from quicksort and modifies it and takes pivot element as an input too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4903F-2CE2-46E4-BB34-42829369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058F-818A-4C28-BB8B-C8C221B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DF67-A71C-40F7-BD25-8CD65197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C4A09-4653-4412-9794-526EF4A23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747" y="1331259"/>
                <a:ext cx="8946541" cy="507402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Step 1: Divide n-input elements  into </a:t>
                </a:r>
                <a:r>
                  <a:rPr lang="en-US" b="1" i="0" dirty="0">
                    <a:solidFill>
                      <a:srgbClr val="FFFF00"/>
                    </a:solidFill>
                    <a:latin typeface="+mj-lt"/>
                  </a:rPr>
                  <a:t>⌊n/5⌋</a:t>
                </a:r>
                <a:r>
                  <a:rPr lang="en-US" dirty="0"/>
                  <a:t> groups of 5 elements each</a:t>
                </a:r>
              </a:p>
              <a:p>
                <a:pPr lvl="1"/>
                <a:r>
                  <a:rPr lang="en-US" dirty="0"/>
                  <a:t>At most one group can contain </a:t>
                </a:r>
                <a:r>
                  <a:rPr lang="en-US" b="1" i="0" dirty="0">
                    <a:solidFill>
                      <a:srgbClr val="FFFF00"/>
                    </a:solidFill>
                    <a:latin typeface="+mj-lt"/>
                  </a:rPr>
                  <a:t>n % 5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elements (less than 5 elements)</a:t>
                </a:r>
              </a:p>
              <a:p>
                <a:pPr lvl="1"/>
                <a:r>
                  <a:rPr lang="en-US" dirty="0"/>
                  <a:t>The number of groups formed are </a:t>
                </a:r>
                <a:r>
                  <a:rPr lang="en-US" b="1" i="0" dirty="0">
                    <a:solidFill>
                      <a:srgbClr val="FFFF00"/>
                    </a:solidFill>
                    <a:latin typeface="+mj-lt"/>
                  </a:rPr>
                  <a:t>⌈n/5⌉</a:t>
                </a:r>
                <a:endParaRPr lang="en-US" b="1" dirty="0"/>
              </a:p>
              <a:p>
                <a:r>
                  <a:rPr lang="en-US" dirty="0"/>
                  <a:t>Step 2: </a:t>
                </a:r>
              </a:p>
              <a:p>
                <a:pPr lvl="1"/>
                <a:r>
                  <a:rPr lang="en-US" dirty="0"/>
                  <a:t>sort the elements of each group using insertion sort. </a:t>
                </a:r>
              </a:p>
              <a:p>
                <a:pPr lvl="1"/>
                <a:r>
                  <a:rPr lang="en-US" dirty="0"/>
                  <a:t>Find median of each group </a:t>
                </a:r>
              </a:p>
              <a:p>
                <a:r>
                  <a:rPr lang="en-US" dirty="0"/>
                  <a:t>Step 3: </a:t>
                </a:r>
              </a:p>
              <a:p>
                <a:pPr lvl="1"/>
                <a:r>
                  <a:rPr lang="en-US" dirty="0"/>
                  <a:t>Find median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of medians of all groups</a:t>
                </a:r>
              </a:p>
              <a:p>
                <a:r>
                  <a:rPr lang="en-US" dirty="0"/>
                  <a:t>Step 4:</a:t>
                </a:r>
              </a:p>
              <a:p>
                <a:pPr lvl="1"/>
                <a:r>
                  <a:rPr lang="en-US" dirty="0"/>
                  <a:t>Partition the input array around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using modified version of partition. 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𝒌𝒕𝒉</m:t>
                    </m:r>
                  </m:oMath>
                </a14:m>
                <a:r>
                  <a:rPr lang="en-US" dirty="0"/>
                  <a:t> smallest element of the array such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The partition of elements is as follows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and k=q</a:t>
                </a:r>
              </a:p>
              <a:p>
                <a:r>
                  <a:rPr lang="en-US" dirty="0"/>
                  <a:t>Step 5: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then return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search recursively in lower sub-array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search recursively in upper sub-array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C4A09-4653-4412-9794-526EF4A23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747" y="1331259"/>
                <a:ext cx="8946541" cy="5074023"/>
              </a:xfrm>
              <a:blipFill>
                <a:blip r:embed="rId2"/>
                <a:stretch>
                  <a:fillRect l="-68" t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09817-A9DC-4802-8DFD-D9E177CE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D01AA-D7F0-417F-BA7A-CB76E97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10FA-80CD-433C-972B-ECC1F7CE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1F27-729D-4689-B70E-881340E0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90253" cy="4195481"/>
          </a:xfrm>
        </p:spPr>
        <p:txBody>
          <a:bodyPr/>
          <a:lstStyle/>
          <a:p>
            <a:r>
              <a:rPr lang="en-US" dirty="0"/>
              <a:t>This algorithm returns the kth smallest element A[k]</a:t>
            </a:r>
          </a:p>
          <a:p>
            <a:r>
              <a:rPr lang="en-US" dirty="0"/>
              <a:t>The algorithm also re-arranges the array </a:t>
            </a:r>
          </a:p>
          <a:p>
            <a:pPr lvl="1"/>
            <a:r>
              <a:rPr lang="en-US" dirty="0"/>
              <a:t>Example: For an Array </a:t>
            </a:r>
          </a:p>
          <a:p>
            <a:pPr lvl="2"/>
            <a:r>
              <a:rPr lang="en-US" altLang="en-US" b="1" dirty="0">
                <a:latin typeface="JetBrains Mono"/>
              </a:rPr>
              <a:t>A = [2, 8, 7, 1, 3, 5, 6, 4]</a:t>
            </a:r>
          </a:p>
          <a:p>
            <a:pPr lvl="2"/>
            <a:r>
              <a:rPr lang="en-US" b="1" dirty="0"/>
              <a:t>[1, 2, 8, 7, 3, 5, 6, 4] after </a:t>
            </a:r>
            <a:r>
              <a:rPr lang="en-US" altLang="en-US" dirty="0">
                <a:latin typeface="JetBrains Mono"/>
              </a:rPr>
              <a:t>Partition(A,p,r,2)</a:t>
            </a:r>
            <a:endParaRPr lang="en-US" b="1" dirty="0"/>
          </a:p>
          <a:p>
            <a:pPr lvl="2"/>
            <a:r>
              <a:rPr lang="en-US" b="1" dirty="0"/>
              <a:t>[1, 2, 3, 4, 8, 7, 6, 5] after </a:t>
            </a:r>
            <a:r>
              <a:rPr lang="en-US" altLang="en-US" dirty="0">
                <a:latin typeface="JetBrains Mono"/>
              </a:rPr>
              <a:t>Partition(A,p,r,4)</a:t>
            </a:r>
          </a:p>
          <a:p>
            <a:pPr lvl="2"/>
            <a:r>
              <a:rPr lang="en-US" altLang="en-US" b="1" dirty="0"/>
              <a:t>[1, 2, 3, 4, 5, 8, 7, 6] </a:t>
            </a:r>
            <a:r>
              <a:rPr lang="en-US" b="1" dirty="0"/>
              <a:t>after </a:t>
            </a:r>
            <a:r>
              <a:rPr lang="en-US" altLang="en-US" dirty="0">
                <a:latin typeface="JetBrains Mono"/>
              </a:rPr>
              <a:t>Partition(A,p,r,5)</a:t>
            </a:r>
          </a:p>
          <a:p>
            <a:pPr lvl="2"/>
            <a:r>
              <a:rPr lang="en-US" altLang="en-US" b="1" dirty="0"/>
              <a:t>[1, 2, 3, 4, 5, 6, 7, 8] </a:t>
            </a:r>
            <a:r>
              <a:rPr lang="en-US" b="1" dirty="0"/>
              <a:t>after </a:t>
            </a:r>
            <a:r>
              <a:rPr lang="en-US" altLang="en-US" dirty="0">
                <a:latin typeface="JetBrains Mono"/>
              </a:rPr>
              <a:t>Partition(A,p,r,7)</a:t>
            </a:r>
          </a:p>
          <a:p>
            <a:pPr lvl="2"/>
            <a:endParaRPr lang="en-US" altLang="en-US" dirty="0">
              <a:latin typeface="JetBrains Mono"/>
            </a:endParaRPr>
          </a:p>
          <a:p>
            <a:pPr lvl="2"/>
            <a:endParaRPr lang="en-US" altLang="en-US" b="1" dirty="0"/>
          </a:p>
          <a:p>
            <a:pPr lvl="2"/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0B416-6FFE-41D0-95DE-04B51046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5E5B7-C44F-4468-88C7-EBA80C1B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351AD4F-72D1-4F19-A3E0-ED8028490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846930"/>
                  </p:ext>
                </p:extLst>
              </p:nvPr>
            </p:nvGraphicFramePr>
            <p:xfrm>
              <a:off x="6688609" y="2164790"/>
              <a:ext cx="4628747" cy="397173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6338">
                      <a:extLst>
                        <a:ext uri="{9D8B030D-6E8A-4147-A177-3AD203B41FA5}">
                          <a16:colId xmlns:a16="http://schemas.microsoft.com/office/drawing/2014/main" val="1431446703"/>
                        </a:ext>
                      </a:extLst>
                    </a:gridCol>
                    <a:gridCol w="4122409">
                      <a:extLst>
                        <a:ext uri="{9D8B030D-6E8A-4147-A177-3AD203B41FA5}">
                          <a16:colId xmlns:a16="http://schemas.microsoft.com/office/drawing/2014/main" val="93944294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238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𝒇𝒐𝒓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𝑟𝑎𝑛𝑔𝑒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):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8294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808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𝑚𝑖𝑛𝐼𝑛𝑑𝑒𝑥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altLang="en-US" sz="18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648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𝑚𝑖𝑛𝑉𝑎𝑙𝑢𝑒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0" lang="en-US" altLang="en-US" sz="18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19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𝒇𝒐𝒓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𝑟𝑎𝑛𝑔𝑒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477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3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]&lt;</m:t>
                                </m:r>
                                <m:r>
                                  <a:rPr kumimoji="0" lang="en-US" altLang="en-US" sz="18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𝑚𝑖𝑛𝑉𝑎𝑙𝑢𝑒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591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4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𝑚𝑖𝑛𝐼𝑛𝑑𝑒𝑥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96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4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𝑚𝑖𝑛𝑉𝑎𝑙𝑢𝑒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7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4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0" lang="en-US" altLang="en-US" sz="18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0" lang="en-US" altLang="en-US" sz="18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𝑚𝑖𝑛𝐼𝑛𝑑𝑒𝑥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0" lang="en-US" altLang="en-US" sz="18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𝑚𝑖𝑛𝐼𝑛𝑑𝑒𝑥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0" lang="en-US" altLang="en-US" sz="18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b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JetBrains Mono"/>
                            </a:rPr>
                          </a:b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164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𝒓𝒆𝒕𝒖𝒓𝒏</m:t>
                                </m:r>
                                <m:r>
                                  <a:rPr kumimoji="0" lang="en-US" altLang="en-US" sz="18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8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0" lang="en-US" altLang="en-US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046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351AD4F-72D1-4F19-A3E0-ED8028490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846930"/>
                  </p:ext>
                </p:extLst>
              </p:nvPr>
            </p:nvGraphicFramePr>
            <p:xfrm>
              <a:off x="6688609" y="2164790"/>
              <a:ext cx="4628747" cy="397173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06338">
                      <a:extLst>
                        <a:ext uri="{9D8B030D-6E8A-4147-A177-3AD203B41FA5}">
                          <a16:colId xmlns:a16="http://schemas.microsoft.com/office/drawing/2014/main" val="1431446703"/>
                        </a:ext>
                      </a:extLst>
                    </a:gridCol>
                    <a:gridCol w="4122409">
                      <a:extLst>
                        <a:ext uri="{9D8B030D-6E8A-4147-A177-3AD203B41FA5}">
                          <a16:colId xmlns:a16="http://schemas.microsoft.com/office/drawing/2014/main" val="93944294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Partition(</a:t>
                          </a:r>
                          <a:r>
                            <a:rPr lang="en-US" dirty="0" err="1"/>
                            <a:t>A,p,r,k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238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108197" r="-820482" b="-8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108197" r="-591" b="-8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8294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208197" r="-820482" b="-7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208197" r="-591" b="-7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648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308197" r="-820482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308197" r="-591" b="-6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93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415000" r="-820482" b="-5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415000" r="-591" b="-59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6477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506557" r="-820482" b="-4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506557" r="-591" b="-4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591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606557" r="-820482" b="-3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606557" r="-591" b="-3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96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706557" r="-820482" b="-2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706557" r="-591" b="-2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7459"/>
                      </a:ext>
                    </a:extLst>
                  </a:tr>
                  <a:tr h="6341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473077" r="-820482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473077" r="-591" b="-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164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977049" r="-820482" b="-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08" t="-977049" r="-591" b="-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0463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4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A4CF2-9840-4809-9040-EB900D8A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AC30-E297-4DCD-8167-DA7669C9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26" y="174422"/>
            <a:ext cx="9404723" cy="1400530"/>
          </a:xfrm>
        </p:spPr>
        <p:txBody>
          <a:bodyPr/>
          <a:lstStyle/>
          <a:p>
            <a:r>
              <a:rPr lang="en-US" dirty="0"/>
              <a:t>SELECT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F6A24835-6A64-4477-BA68-DD451B3021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9846670"/>
                  </p:ext>
                </p:extLst>
              </p:nvPr>
            </p:nvGraphicFramePr>
            <p:xfrm>
              <a:off x="645928" y="340485"/>
              <a:ext cx="9706612" cy="636511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05865">
                      <a:extLst>
                        <a:ext uri="{9D8B030D-6E8A-4147-A177-3AD203B41FA5}">
                          <a16:colId xmlns:a16="http://schemas.microsoft.com/office/drawing/2014/main" val="3297657187"/>
                        </a:ext>
                      </a:extLst>
                    </a:gridCol>
                    <a:gridCol w="605390">
                      <a:extLst>
                        <a:ext uri="{9D8B030D-6E8A-4147-A177-3AD203B41FA5}">
                          <a16:colId xmlns:a16="http://schemas.microsoft.com/office/drawing/2014/main" val="2757282544"/>
                        </a:ext>
                      </a:extLst>
                    </a:gridCol>
                    <a:gridCol w="8195357">
                      <a:extLst>
                        <a:ext uri="{9D8B030D-6E8A-4147-A177-3AD203B41FA5}">
                          <a16:colId xmlns:a16="http://schemas.microsoft.com/office/drawing/2014/main" val="2381088235"/>
                        </a:ext>
                      </a:extLst>
                    </a:gridCol>
                  </a:tblGrid>
                  <a:tr h="29594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SELECT(</a:t>
                          </a:r>
                          <a:r>
                            <a:rPr lang="en-US" dirty="0" err="1"/>
                            <a:t>A,p,r,i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438784"/>
                      </a:ext>
                    </a:extLst>
                  </a:tr>
                  <a:tr h="246624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219678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// to each group of five elements, you may choose it as per your data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00248"/>
                      </a:ext>
                    </a:extLst>
                  </a:tr>
                  <a:tr h="419261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𝑆𝑡𝑎𝑟𝑡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-1</a:t>
                          </a:r>
                        </a:p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+1)∗(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𝑠𝑧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−1)]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𝑆𝑡𝑎𝑟𝑡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+1)∗(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𝑠𝑧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332065"/>
                      </a:ext>
                    </a:extLst>
                  </a:tr>
                  <a:tr h="246624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𝑓𝑜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891862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𝐼𝑛𝑠𝑒𝑟𝑡𝑖𝑜𝑛𝑆𝑜𝑟𝑡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46674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 </a:t>
                          </a:r>
                          <a:r>
                            <a:rPr lang="en-US" sz="1400" dirty="0"/>
                            <a:t>// in case of even elements, lower median is returned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062708"/>
                      </a:ext>
                    </a:extLst>
                  </a:tr>
                  <a:tr h="24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𝑚𝑒𝑑𝑖𝑎𝑛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515905"/>
                      </a:ext>
                    </a:extLst>
                  </a:tr>
                  <a:tr h="24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600" i="1" kern="1200" dirty="0" err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Pval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𝑃𝑎𝑟𝑡𝑖𝑡𝑖𝑜𝑛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39330"/>
                      </a:ext>
                    </a:extLst>
                  </a:tr>
                  <a:tr h="246624">
                    <a:tc rowSpan="7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73500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672928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284302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𝑒𝑙𝑠𝑒𝑖𝑓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6394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𝑅𝑎𝑛𝑑𝑜𝑚𝑖𝑧𝑒𝑑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𝑆𝑒𝑙𝑒𝑐𝑡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13911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𝑒𝑙𝑎𝑠𝑒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116288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𝑅𝑎𝑛𝑑𝑜𝑚𝑖𝑧𝑒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𝑆𝑒𝑙𝑒𝑐𝑡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152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F6A24835-6A64-4477-BA68-DD451B3021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9846670"/>
                  </p:ext>
                </p:extLst>
              </p:nvPr>
            </p:nvGraphicFramePr>
            <p:xfrm>
              <a:off x="645928" y="340485"/>
              <a:ext cx="9706612" cy="636511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05865">
                      <a:extLst>
                        <a:ext uri="{9D8B030D-6E8A-4147-A177-3AD203B41FA5}">
                          <a16:colId xmlns:a16="http://schemas.microsoft.com/office/drawing/2014/main" val="3297657187"/>
                        </a:ext>
                      </a:extLst>
                    </a:gridCol>
                    <a:gridCol w="605390">
                      <a:extLst>
                        <a:ext uri="{9D8B030D-6E8A-4147-A177-3AD203B41FA5}">
                          <a16:colId xmlns:a16="http://schemas.microsoft.com/office/drawing/2014/main" val="2757282544"/>
                        </a:ext>
                      </a:extLst>
                    </a:gridCol>
                    <a:gridCol w="8195357">
                      <a:extLst>
                        <a:ext uri="{9D8B030D-6E8A-4147-A177-3AD203B41FA5}">
                          <a16:colId xmlns:a16="http://schemas.microsoft.com/office/drawing/2014/main" val="23810882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SELECT(</a:t>
                          </a:r>
                          <a:r>
                            <a:rPr lang="en-US" dirty="0" err="1"/>
                            <a:t>A,p,r,i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43878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20062" r="-972483" b="-206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18182" r="-1363636" b="-17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18182" r="-297" b="-17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219678"/>
                      </a:ext>
                    </a:extLst>
                  </a:tr>
                  <a:tr h="454597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60000" r="-1363636" b="-11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60000" r="-297" b="-115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800248"/>
                      </a:ext>
                    </a:extLst>
                  </a:tr>
                  <a:tr h="1186117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00515" r="-1363636" b="-344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00515" r="-297" b="-3448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332065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234337" r="-972483" b="-3030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694643" r="-1363636" b="-10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694643" r="-297" b="-1094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89186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809091" r="-1363636" b="-10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809091" r="-297" b="-10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46674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909091" r="-1363636" b="-9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909091" r="-297" b="-9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0627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009091" r="-972483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009091" r="-1363636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009091" r="-297" b="-8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5159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109091" r="-972483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109091" r="-1363636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109091" r="-297" b="-7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39330"/>
                      </a:ext>
                    </a:extLst>
                  </a:tr>
                  <a:tr h="335280"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1" t="-172727" r="-972483" b="-2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209091" r="-1363636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209091" r="-297" b="-6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73500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309091" r="-1363636" b="-5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309091" r="-297" b="-5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672928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409091" r="-1363636" b="-4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409091" r="-297" b="-4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28430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509091" r="-1363636" b="-3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509091" r="-297" b="-3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36394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609091" r="-1363636" b="-2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609091" r="-297" b="-2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11391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709091" r="-1363636" b="-1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709091" r="-297" b="-1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6288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1809091" r="-1363636" b="-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99" t="-1809091" r="-297" b="-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152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73F5-099F-4BB4-9AEE-10EE15F9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B9C-9896-4311-9728-8B62358E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CEFFF-0603-4223-94CD-F39B621C9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298" y="1502886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Find the lower bound on the number of elements that are less than pivot element</a:t>
                </a:r>
              </a:p>
              <a:p>
                <a:pPr lvl="1"/>
                <a:r>
                  <a:rPr lang="en-US" dirty="0"/>
                  <a:t>n-elements are represented by circles</a:t>
                </a:r>
              </a:p>
              <a:p>
                <a:pPr lvl="1"/>
                <a:r>
                  <a:rPr lang="en-US" dirty="0"/>
                  <a:t>Each group of elements forms a column with white circle as median</a:t>
                </a:r>
              </a:p>
              <a:p>
                <a:pPr lvl="1"/>
                <a:r>
                  <a:rPr lang="en-US" dirty="0"/>
                  <a:t>Median of medians is labeled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Arrows go from larger elements to smaller elements</a:t>
                </a:r>
              </a:p>
              <a:p>
                <a:pPr lvl="1"/>
                <a:r>
                  <a:rPr lang="en-US" dirty="0"/>
                  <a:t>We can see that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out of each group on left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are less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out of each group on right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are greater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Elements greater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 each group are shaded</a:t>
                </a:r>
              </a:p>
              <a:p>
                <a:pPr lvl="2"/>
                <a:r>
                  <a:rPr lang="en-US" dirty="0"/>
                  <a:t>The conditions may vary for last group and group containing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CEFFF-0603-4223-94CD-F39B621C9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298" y="1502886"/>
                <a:ext cx="8946541" cy="4195481"/>
              </a:xfrm>
              <a:blipFill>
                <a:blip r:embed="rId2"/>
                <a:stretch>
                  <a:fillRect l="-272" t="-872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F7A35-4FC5-47D6-9CF2-FC67CD8B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36518-22CA-4913-8B90-27F12589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1C904-5CB7-4F3A-8F2C-F973E5003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83" y="3274247"/>
            <a:ext cx="3555291" cy="29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9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DD73-0CD7-40B1-B6D6-F943C63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/>
          <a:lstStyle/>
          <a:p>
            <a:r>
              <a:rPr lang="en-US" dirty="0"/>
              <a:t>Worse 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8173C-1DE6-4691-928D-33D329575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00200"/>
                <a:ext cx="8946541" cy="46481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At least half </a:t>
                </a:r>
                <a:r>
                  <a:rPr lang="en-US" b="1" dirty="0">
                    <a:solidFill>
                      <a:srgbClr val="FFFF0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) </a:t>
                </a:r>
                <a:r>
                  <a:rPr lang="en-US" dirty="0"/>
                  <a:t>of the medians found in step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are greater than or equal to the median-of-medians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At least half of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groups contribute at least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elements that are greater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Except for the group that has fewer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 elements if 5 does not divide n exactly and</a:t>
                </a:r>
              </a:p>
              <a:p>
                <a:pPr lvl="1"/>
                <a:r>
                  <a:rPr lang="en-US" dirty="0"/>
                  <a:t>The one group containing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itself</a:t>
                </a:r>
              </a:p>
              <a:p>
                <a:r>
                  <a:rPr lang="en-US" dirty="0"/>
                  <a:t>The number of elements greater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are at least</a:t>
                </a:r>
              </a:p>
              <a:p>
                <a:pPr lvl="1"/>
                <a:r>
                  <a:rPr lang="en-US" dirty="0"/>
                  <a:t>Half of the all groups minus two contribute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d>
                          <m:dPr>
                            <m:begChr m:val="⌈"/>
                            <m:endChr m:val="⌉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den>
                            </m:f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dirty="0"/>
                  <a:t>Similarly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 </a:t>
                </a:r>
                <a:r>
                  <a:rPr lang="en-US" dirty="0"/>
                  <a:t>elements are less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In worst case, we need to search either sub-array and leave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dirty="0"/>
                  <a:t>So items to be searched are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endParaRPr lang="en-US" b="1" dirty="0"/>
              </a:p>
              <a:p>
                <a:r>
                  <a:rPr lang="en-US" dirty="0"/>
                  <a:t>In worst case step-5 is called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8173C-1DE6-4691-928D-33D329575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00200"/>
                <a:ext cx="8946541" cy="4648199"/>
              </a:xfrm>
              <a:blipFill>
                <a:blip r:embed="rId2"/>
                <a:stretch>
                  <a:fillRect l="-136" t="-525" b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E1D6-99A5-4341-B6D4-7D3B9497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94F4A-BD9D-40B4-ACCE-3B6B92FF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CC1C-DFA5-4698-AA16-E2A1E0B7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876D-1A7A-4886-BC49-832E904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DA0A-83C3-41FB-AC13-DAA3C30C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D4CAB-0531-4A4D-8761-561E6804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D060A26E-B1EB-4562-8F9F-2D1A65AF6E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2161869"/>
                  </p:ext>
                </p:extLst>
              </p:nvPr>
            </p:nvGraphicFramePr>
            <p:xfrm>
              <a:off x="645926" y="462697"/>
              <a:ext cx="10899963" cy="593191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97149">
                      <a:extLst>
                        <a:ext uri="{9D8B030D-6E8A-4147-A177-3AD203B41FA5}">
                          <a16:colId xmlns:a16="http://schemas.microsoft.com/office/drawing/2014/main" val="3297657187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757282544"/>
                        </a:ext>
                      </a:extLst>
                    </a:gridCol>
                    <a:gridCol w="8020112">
                      <a:extLst>
                        <a:ext uri="{9D8B030D-6E8A-4147-A177-3AD203B41FA5}">
                          <a16:colId xmlns:a16="http://schemas.microsoft.com/office/drawing/2014/main" val="2381088235"/>
                        </a:ext>
                      </a:extLst>
                    </a:gridCol>
                    <a:gridCol w="1068327">
                      <a:extLst>
                        <a:ext uri="{9D8B030D-6E8A-4147-A177-3AD203B41FA5}">
                          <a16:colId xmlns:a16="http://schemas.microsoft.com/office/drawing/2014/main" val="2766541640"/>
                        </a:ext>
                      </a:extLst>
                    </a:gridCol>
                  </a:tblGrid>
                  <a:tr h="29594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SELECT(</a:t>
                          </a:r>
                          <a:r>
                            <a:rPr lang="en-US" dirty="0" err="1"/>
                            <a:t>A,p,r,i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438784"/>
                      </a:ext>
                    </a:extLst>
                  </a:tr>
                  <a:tr h="246624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219678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// to each group of five elements, you may choose it as per your data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00248"/>
                      </a:ext>
                    </a:extLst>
                  </a:tr>
                  <a:tr h="419261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[0: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−1],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:3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−1],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:4</m:t>
                              </m:r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[4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332065"/>
                      </a:ext>
                    </a:extLst>
                  </a:tr>
                  <a:tr h="246624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𝑓𝑜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891862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𝐼𝑛𝑠𝑒𝑟𝑡𝑖𝑜𝑛𝑆𝑜𝑟𝑡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vl="1" algn="l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46674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 </a:t>
                          </a:r>
                          <a:r>
                            <a:rPr lang="en-US" sz="1400" dirty="0"/>
                            <a:t>// in case of even elements, lower median is returned</a:t>
                          </a:r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vl="1" algn="l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062708"/>
                      </a:ext>
                    </a:extLst>
                  </a:tr>
                  <a:tr h="24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𝑚𝑒𝑑𝑖𝑎𝑛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515905"/>
                      </a:ext>
                    </a:extLst>
                  </a:tr>
                  <a:tr h="246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/>
                          <a:r>
                            <a:rPr lang="en-US" sz="1600" i="1" kern="1200" dirty="0" err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Pval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𝑃𝑎𝑟𝑡𝑖𝑡𝑖𝑜𝑛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600" i="1" kern="12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lang="en-US" sz="16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39330"/>
                      </a:ext>
                    </a:extLst>
                  </a:tr>
                  <a:tr h="246624">
                    <a:tc rowSpan="7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𝑆𝑡𝑒𝑝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73500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672928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vl="1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284302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𝑒𝑙𝑠𝑒𝑖𝑓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6394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𝑅𝑎𝑛𝑑𝑜𝑚𝑖𝑧𝑒𝑑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𝑆𝑒𝑙𝑒𝑐𝑡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vl="1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13911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𝑒𝑙𝑎𝑠𝑒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1162887"/>
                      </a:ext>
                    </a:extLst>
                  </a:tr>
                  <a:tr h="246624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𝑅𝑎𝑛𝑑𝑜𝑚𝑖𝑧𝑒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𝑆𝑒𝑙𝑒𝑐𝑡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vl="1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152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D060A26E-B1EB-4562-8F9F-2D1A65AF6E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2161869"/>
                  </p:ext>
                </p:extLst>
              </p:nvPr>
            </p:nvGraphicFramePr>
            <p:xfrm>
              <a:off x="645926" y="462697"/>
              <a:ext cx="10899963" cy="593191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97149">
                      <a:extLst>
                        <a:ext uri="{9D8B030D-6E8A-4147-A177-3AD203B41FA5}">
                          <a16:colId xmlns:a16="http://schemas.microsoft.com/office/drawing/2014/main" val="3297657187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2757282544"/>
                        </a:ext>
                      </a:extLst>
                    </a:gridCol>
                    <a:gridCol w="8020112">
                      <a:extLst>
                        <a:ext uri="{9D8B030D-6E8A-4147-A177-3AD203B41FA5}">
                          <a16:colId xmlns:a16="http://schemas.microsoft.com/office/drawing/2014/main" val="2381088235"/>
                        </a:ext>
                      </a:extLst>
                    </a:gridCol>
                    <a:gridCol w="1068327">
                      <a:extLst>
                        <a:ext uri="{9D8B030D-6E8A-4147-A177-3AD203B41FA5}">
                          <a16:colId xmlns:a16="http://schemas.microsoft.com/office/drawing/2014/main" val="27665416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SELECT(</a:t>
                          </a:r>
                          <a:r>
                            <a:rPr lang="en-US" dirty="0" err="1"/>
                            <a:t>A,p,r,i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743878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28889" r="-896667" b="-309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18182" r="-1279487" b="-157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18182" r="-13581" b="-1576364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3429" t="-28889" r="-2286" b="-309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219678"/>
                      </a:ext>
                    </a:extLst>
                  </a:tr>
                  <a:tr h="454597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60000" r="-1279487" b="-105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60000" r="-13581" b="-1056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00248"/>
                      </a:ext>
                    </a:extLst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205263" r="-1279487" b="-7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205263" r="-13581" b="-73368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332065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175758" r="-896667" b="-32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527273" r="-1279487" b="-11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527273" r="-13581" b="-116727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3429" t="-175758" r="-2286" b="-32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89186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627273" r="-1279487" b="-10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627273" r="-13581" b="-106727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vl="1" algn="l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46674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727273" r="-1279487" b="-96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727273" r="-13581" b="-96727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vl="1" algn="l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062708"/>
                      </a:ext>
                    </a:extLst>
                  </a:tr>
                  <a:tr h="50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541667" r="-896667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541667" r="-1279487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541667" r="-13581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3429" t="-541667" r="-2286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5159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980000" r="-896667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980000" r="-1279487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980000" r="-13581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3429" t="-980000" r="-2286" b="-7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39330"/>
                      </a:ext>
                    </a:extLst>
                  </a:tr>
                  <a:tr h="335280"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154286" r="-896667" b="-2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080000" r="-1279487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080000" r="-13581" b="-614545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3429" t="-154286" r="-2286" b="-20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73500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180000" r="-1279487" b="-5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180000" r="-13581" b="-51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672928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280000" r="-1279487" b="-4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280000" r="-13581" b="-41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vl="1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28430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380000" r="-1279487" b="-3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380000" r="-13581" b="-31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6394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480000" r="-1279487" b="-2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480000" r="-13581" b="-21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vl="1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1391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580000" r="-1279487" b="-1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580000" r="-13581" b="-11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116288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4701" t="-1680000" r="-1279487" b="-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10" t="-1680000" r="-13581" b="-14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vl="1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1522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021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3913</TotalTime>
  <Words>1833</Words>
  <Application>Microsoft Office PowerPoint</Application>
  <PresentationFormat>Widescreen</PresentationFormat>
  <Paragraphs>260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JetBrains Mono</vt:lpstr>
      <vt:lpstr>Wingdings 3</vt:lpstr>
      <vt:lpstr>Ion</vt:lpstr>
      <vt:lpstr>Design and Analysis of Algorithms</vt:lpstr>
      <vt:lpstr>Order Statistics</vt:lpstr>
      <vt:lpstr>Introduction</vt:lpstr>
      <vt:lpstr>The SELECT Algorithm</vt:lpstr>
      <vt:lpstr>Modified Partition</vt:lpstr>
      <vt:lpstr>SELECT Algorithm</vt:lpstr>
      <vt:lpstr>Time Complexity Analysis</vt:lpstr>
      <vt:lpstr>Worse case analysis</vt:lpstr>
      <vt:lpstr>PowerPoint Presentation</vt:lpstr>
      <vt:lpstr>Time Complexity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453</cp:revision>
  <dcterms:created xsi:type="dcterms:W3CDTF">2020-04-04T05:11:36Z</dcterms:created>
  <dcterms:modified xsi:type="dcterms:W3CDTF">2020-06-20T10:35:09Z</dcterms:modified>
</cp:coreProperties>
</file>