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5"/>
  </p:notesMasterIdLst>
  <p:sldIdLst>
    <p:sldId id="279" r:id="rId2"/>
    <p:sldId id="277" r:id="rId3"/>
    <p:sldId id="256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76" r:id="rId12"/>
    <p:sldId id="28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159E6-2D44-4EC0-B955-856133DC1DF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D8EC8D-C23F-4495-BEA7-4AFD3D96AC7C}">
      <dgm:prSet phldrT="[Text]"/>
      <dgm:spPr/>
      <dgm:t>
        <a:bodyPr/>
        <a:lstStyle/>
        <a:p>
          <a:r>
            <a:rPr lang="en-US" dirty="0"/>
            <a:t>Sequential Logic Circuit</a:t>
          </a:r>
        </a:p>
      </dgm:t>
    </dgm:pt>
    <dgm:pt modelId="{E3BC3D25-C511-4DD7-83EC-2B39EB264131}" type="parTrans" cxnId="{9FCB423F-08AB-4439-955E-9B57F38E616E}">
      <dgm:prSet/>
      <dgm:spPr/>
      <dgm:t>
        <a:bodyPr/>
        <a:lstStyle/>
        <a:p>
          <a:endParaRPr lang="en-US"/>
        </a:p>
      </dgm:t>
    </dgm:pt>
    <dgm:pt modelId="{EC196ABF-39DD-46F7-AAC6-A2788B921D91}" type="sibTrans" cxnId="{9FCB423F-08AB-4439-955E-9B57F38E616E}">
      <dgm:prSet/>
      <dgm:spPr/>
      <dgm:t>
        <a:bodyPr/>
        <a:lstStyle/>
        <a:p>
          <a:endParaRPr lang="en-US"/>
        </a:p>
      </dgm:t>
    </dgm:pt>
    <dgm:pt modelId="{B4515D36-3ADA-424E-BCF9-C63ECCE33C2D}">
      <dgm:prSet phldrT="[Text]"/>
      <dgm:spPr/>
      <dgm:t>
        <a:bodyPr/>
        <a:lstStyle/>
        <a:p>
          <a:r>
            <a:rPr lang="en-US" dirty="0"/>
            <a:t>Event Driven Circuits</a:t>
          </a:r>
        </a:p>
        <a:p>
          <a:r>
            <a:rPr lang="en-US" dirty="0"/>
            <a:t>(Asynchronous)</a:t>
          </a:r>
        </a:p>
      </dgm:t>
    </dgm:pt>
    <dgm:pt modelId="{95A889A9-BADC-4E17-BE2A-339E4C0FE8D4}" type="parTrans" cxnId="{399B1F63-6212-4951-8BC4-06A85A83DBB8}">
      <dgm:prSet/>
      <dgm:spPr/>
      <dgm:t>
        <a:bodyPr/>
        <a:lstStyle/>
        <a:p>
          <a:endParaRPr lang="en-US"/>
        </a:p>
      </dgm:t>
    </dgm:pt>
    <dgm:pt modelId="{4354E246-D9C7-4090-94C3-D311E5E9E811}" type="sibTrans" cxnId="{399B1F63-6212-4951-8BC4-06A85A83DBB8}">
      <dgm:prSet/>
      <dgm:spPr/>
      <dgm:t>
        <a:bodyPr/>
        <a:lstStyle/>
        <a:p>
          <a:endParaRPr lang="en-US"/>
        </a:p>
      </dgm:t>
    </dgm:pt>
    <dgm:pt modelId="{CF64B0A3-D992-4A56-9546-890A731BE2DC}">
      <dgm:prSet phldrT="[Text]"/>
      <dgm:spPr/>
      <dgm:t>
        <a:bodyPr/>
        <a:lstStyle/>
        <a:p>
          <a:r>
            <a:rPr lang="en-US" dirty="0"/>
            <a:t>Clock Driven Circuit</a:t>
          </a:r>
        </a:p>
        <a:p>
          <a:r>
            <a:rPr lang="en-US" dirty="0"/>
            <a:t>(Synchronous)</a:t>
          </a:r>
        </a:p>
      </dgm:t>
    </dgm:pt>
    <dgm:pt modelId="{B1096B0E-80FE-4587-9A4D-B8ACCE803558}" type="parTrans" cxnId="{4648DF05-D449-4172-8675-CB1FF7102D58}">
      <dgm:prSet/>
      <dgm:spPr/>
      <dgm:t>
        <a:bodyPr/>
        <a:lstStyle/>
        <a:p>
          <a:endParaRPr lang="en-US"/>
        </a:p>
      </dgm:t>
    </dgm:pt>
    <dgm:pt modelId="{488D133A-0A5E-4E3D-BE17-7A08E8D8CDFA}" type="sibTrans" cxnId="{4648DF05-D449-4172-8675-CB1FF7102D58}">
      <dgm:prSet/>
      <dgm:spPr/>
      <dgm:t>
        <a:bodyPr/>
        <a:lstStyle/>
        <a:p>
          <a:endParaRPr lang="en-US"/>
        </a:p>
      </dgm:t>
    </dgm:pt>
    <dgm:pt modelId="{490695C0-B05A-49FF-9CEA-73F5863DE87F}">
      <dgm:prSet phldrT="[Text]"/>
      <dgm:spPr/>
      <dgm:t>
        <a:bodyPr/>
        <a:lstStyle/>
        <a:p>
          <a:r>
            <a:rPr lang="en-US" dirty="0"/>
            <a:t>Pulse Driven</a:t>
          </a:r>
        </a:p>
      </dgm:t>
    </dgm:pt>
    <dgm:pt modelId="{FA4D322C-CF3F-452B-A1C3-F30D97F53094}" type="parTrans" cxnId="{3D3105BD-079E-4F15-B175-07E604717CBC}">
      <dgm:prSet/>
      <dgm:spPr/>
      <dgm:t>
        <a:bodyPr/>
        <a:lstStyle/>
        <a:p>
          <a:endParaRPr lang="en-US"/>
        </a:p>
      </dgm:t>
    </dgm:pt>
    <dgm:pt modelId="{7DBDBF42-2062-4829-BEF8-FC472D098E2B}" type="sibTrans" cxnId="{3D3105BD-079E-4F15-B175-07E604717CBC}">
      <dgm:prSet/>
      <dgm:spPr/>
      <dgm:t>
        <a:bodyPr/>
        <a:lstStyle/>
        <a:p>
          <a:endParaRPr lang="en-US"/>
        </a:p>
      </dgm:t>
    </dgm:pt>
    <dgm:pt modelId="{C3AC91B2-1B42-4E6E-A6B5-A3F533572ED2}" type="pres">
      <dgm:prSet presAssocID="{FEE159E6-2D44-4EC0-B955-856133DC1D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E6830B-D82D-4FC1-9C07-AEE85C11FA2B}" type="pres">
      <dgm:prSet presAssocID="{52D8EC8D-C23F-4495-BEA7-4AFD3D96AC7C}" presName="hierRoot1" presStyleCnt="0">
        <dgm:presLayoutVars>
          <dgm:hierBranch val="init"/>
        </dgm:presLayoutVars>
      </dgm:prSet>
      <dgm:spPr/>
    </dgm:pt>
    <dgm:pt modelId="{D7E2D898-64FF-44E3-90C2-B4B30CDB59DD}" type="pres">
      <dgm:prSet presAssocID="{52D8EC8D-C23F-4495-BEA7-4AFD3D96AC7C}" presName="rootComposite1" presStyleCnt="0"/>
      <dgm:spPr/>
    </dgm:pt>
    <dgm:pt modelId="{083D3E3D-63F3-4479-8DB4-9F6CFA8FD3AB}" type="pres">
      <dgm:prSet presAssocID="{52D8EC8D-C23F-4495-BEA7-4AFD3D96AC7C}" presName="rootText1" presStyleLbl="node0" presStyleIdx="0" presStyleCnt="1" custScaleX="308994">
        <dgm:presLayoutVars>
          <dgm:chPref val="3"/>
        </dgm:presLayoutVars>
      </dgm:prSet>
      <dgm:spPr/>
    </dgm:pt>
    <dgm:pt modelId="{F18764B3-30CA-42C1-858C-C4BD8B78EF76}" type="pres">
      <dgm:prSet presAssocID="{52D8EC8D-C23F-4495-BEA7-4AFD3D96AC7C}" presName="rootConnector1" presStyleLbl="node1" presStyleIdx="0" presStyleCnt="0"/>
      <dgm:spPr/>
    </dgm:pt>
    <dgm:pt modelId="{A5697E44-8951-4896-A8A0-70FE70B0D280}" type="pres">
      <dgm:prSet presAssocID="{52D8EC8D-C23F-4495-BEA7-4AFD3D96AC7C}" presName="hierChild2" presStyleCnt="0"/>
      <dgm:spPr/>
    </dgm:pt>
    <dgm:pt modelId="{19BD4685-3A7B-4E7B-BC26-D5D9D0B49DA5}" type="pres">
      <dgm:prSet presAssocID="{95A889A9-BADC-4E17-BE2A-339E4C0FE8D4}" presName="Name37" presStyleLbl="parChTrans1D2" presStyleIdx="0" presStyleCnt="3"/>
      <dgm:spPr/>
    </dgm:pt>
    <dgm:pt modelId="{058FFF38-E52B-4A39-85F4-449CD43D533C}" type="pres">
      <dgm:prSet presAssocID="{B4515D36-3ADA-424E-BCF9-C63ECCE33C2D}" presName="hierRoot2" presStyleCnt="0">
        <dgm:presLayoutVars>
          <dgm:hierBranch val="init"/>
        </dgm:presLayoutVars>
      </dgm:prSet>
      <dgm:spPr/>
    </dgm:pt>
    <dgm:pt modelId="{88C4FEBC-14BD-41F1-917A-49C7F0CBD78A}" type="pres">
      <dgm:prSet presAssocID="{B4515D36-3ADA-424E-BCF9-C63ECCE33C2D}" presName="rootComposite" presStyleCnt="0"/>
      <dgm:spPr/>
    </dgm:pt>
    <dgm:pt modelId="{C4D0ABBA-A93E-4F00-8305-DF6DA4FF445C}" type="pres">
      <dgm:prSet presAssocID="{B4515D36-3ADA-424E-BCF9-C63ECCE33C2D}" presName="rootText" presStyleLbl="node2" presStyleIdx="0" presStyleCnt="3" custScaleX="123285">
        <dgm:presLayoutVars>
          <dgm:chPref val="3"/>
        </dgm:presLayoutVars>
      </dgm:prSet>
      <dgm:spPr/>
    </dgm:pt>
    <dgm:pt modelId="{E69713C9-0ED7-472A-871C-2104E88B99C0}" type="pres">
      <dgm:prSet presAssocID="{B4515D36-3ADA-424E-BCF9-C63ECCE33C2D}" presName="rootConnector" presStyleLbl="node2" presStyleIdx="0" presStyleCnt="3"/>
      <dgm:spPr/>
    </dgm:pt>
    <dgm:pt modelId="{D53F1656-768B-4CB9-B4B7-56366D9859BD}" type="pres">
      <dgm:prSet presAssocID="{B4515D36-3ADA-424E-BCF9-C63ECCE33C2D}" presName="hierChild4" presStyleCnt="0"/>
      <dgm:spPr/>
    </dgm:pt>
    <dgm:pt modelId="{8541D923-966F-4224-A38C-38971FCC69F1}" type="pres">
      <dgm:prSet presAssocID="{B4515D36-3ADA-424E-BCF9-C63ECCE33C2D}" presName="hierChild5" presStyleCnt="0"/>
      <dgm:spPr/>
    </dgm:pt>
    <dgm:pt modelId="{0921CE28-556F-45E9-9FEF-2115F9A1BD1C}" type="pres">
      <dgm:prSet presAssocID="{B1096B0E-80FE-4587-9A4D-B8ACCE803558}" presName="Name37" presStyleLbl="parChTrans1D2" presStyleIdx="1" presStyleCnt="3"/>
      <dgm:spPr/>
    </dgm:pt>
    <dgm:pt modelId="{027A17B3-3DD6-4924-B49C-3D037CDB2777}" type="pres">
      <dgm:prSet presAssocID="{CF64B0A3-D992-4A56-9546-890A731BE2DC}" presName="hierRoot2" presStyleCnt="0">
        <dgm:presLayoutVars>
          <dgm:hierBranch val="init"/>
        </dgm:presLayoutVars>
      </dgm:prSet>
      <dgm:spPr/>
    </dgm:pt>
    <dgm:pt modelId="{7B3DB08B-CF0D-4FBC-B02F-B1FEE964FAC9}" type="pres">
      <dgm:prSet presAssocID="{CF64B0A3-D992-4A56-9546-890A731BE2DC}" presName="rootComposite" presStyleCnt="0"/>
      <dgm:spPr/>
    </dgm:pt>
    <dgm:pt modelId="{D0F13336-9053-4915-896C-6B58B548D973}" type="pres">
      <dgm:prSet presAssocID="{CF64B0A3-D992-4A56-9546-890A731BE2DC}" presName="rootText" presStyleLbl="node2" presStyleIdx="1" presStyleCnt="3" custScaleX="123778">
        <dgm:presLayoutVars>
          <dgm:chPref val="3"/>
        </dgm:presLayoutVars>
      </dgm:prSet>
      <dgm:spPr/>
    </dgm:pt>
    <dgm:pt modelId="{6F6CDB3C-EEFC-44C9-81B8-CAEC6877514E}" type="pres">
      <dgm:prSet presAssocID="{CF64B0A3-D992-4A56-9546-890A731BE2DC}" presName="rootConnector" presStyleLbl="node2" presStyleIdx="1" presStyleCnt="3"/>
      <dgm:spPr/>
    </dgm:pt>
    <dgm:pt modelId="{11042C3C-71B2-4673-8FB6-CF6EA0B90C86}" type="pres">
      <dgm:prSet presAssocID="{CF64B0A3-D992-4A56-9546-890A731BE2DC}" presName="hierChild4" presStyleCnt="0"/>
      <dgm:spPr/>
    </dgm:pt>
    <dgm:pt modelId="{5704088C-FBAE-4907-93CA-8106D5CB617A}" type="pres">
      <dgm:prSet presAssocID="{CF64B0A3-D992-4A56-9546-890A731BE2DC}" presName="hierChild5" presStyleCnt="0"/>
      <dgm:spPr/>
    </dgm:pt>
    <dgm:pt modelId="{BF5893CC-6579-4FF0-AB51-D94043BF6233}" type="pres">
      <dgm:prSet presAssocID="{FA4D322C-CF3F-452B-A1C3-F30D97F53094}" presName="Name37" presStyleLbl="parChTrans1D2" presStyleIdx="2" presStyleCnt="3"/>
      <dgm:spPr/>
    </dgm:pt>
    <dgm:pt modelId="{0B28B58F-4166-48B2-9263-C6AEAE1B7000}" type="pres">
      <dgm:prSet presAssocID="{490695C0-B05A-49FF-9CEA-73F5863DE87F}" presName="hierRoot2" presStyleCnt="0">
        <dgm:presLayoutVars>
          <dgm:hierBranch val="init"/>
        </dgm:presLayoutVars>
      </dgm:prSet>
      <dgm:spPr/>
    </dgm:pt>
    <dgm:pt modelId="{616DCA62-45B3-4F71-AAB6-ED58E014C757}" type="pres">
      <dgm:prSet presAssocID="{490695C0-B05A-49FF-9CEA-73F5863DE87F}" presName="rootComposite" presStyleCnt="0"/>
      <dgm:spPr/>
    </dgm:pt>
    <dgm:pt modelId="{89D9A211-C6BC-45D9-A735-FAFE4F949836}" type="pres">
      <dgm:prSet presAssocID="{490695C0-B05A-49FF-9CEA-73F5863DE87F}" presName="rootText" presStyleLbl="node2" presStyleIdx="2" presStyleCnt="3">
        <dgm:presLayoutVars>
          <dgm:chPref val="3"/>
        </dgm:presLayoutVars>
      </dgm:prSet>
      <dgm:spPr/>
    </dgm:pt>
    <dgm:pt modelId="{F963C09C-0965-4846-B8DD-6D5AD3053B1B}" type="pres">
      <dgm:prSet presAssocID="{490695C0-B05A-49FF-9CEA-73F5863DE87F}" presName="rootConnector" presStyleLbl="node2" presStyleIdx="2" presStyleCnt="3"/>
      <dgm:spPr/>
    </dgm:pt>
    <dgm:pt modelId="{FCF0B590-328D-4B8D-8032-E5771ED876CE}" type="pres">
      <dgm:prSet presAssocID="{490695C0-B05A-49FF-9CEA-73F5863DE87F}" presName="hierChild4" presStyleCnt="0"/>
      <dgm:spPr/>
    </dgm:pt>
    <dgm:pt modelId="{22DD9EDF-C238-4BCA-A5FA-4219314B318F}" type="pres">
      <dgm:prSet presAssocID="{490695C0-B05A-49FF-9CEA-73F5863DE87F}" presName="hierChild5" presStyleCnt="0"/>
      <dgm:spPr/>
    </dgm:pt>
    <dgm:pt modelId="{14D9C94E-2407-422F-99E3-7E31C396DAFF}" type="pres">
      <dgm:prSet presAssocID="{52D8EC8D-C23F-4495-BEA7-4AFD3D96AC7C}" presName="hierChild3" presStyleCnt="0"/>
      <dgm:spPr/>
    </dgm:pt>
  </dgm:ptLst>
  <dgm:cxnLst>
    <dgm:cxn modelId="{F2C32C02-50A5-4B55-BC9B-4713F23B6252}" type="presOf" srcId="{52D8EC8D-C23F-4495-BEA7-4AFD3D96AC7C}" destId="{F18764B3-30CA-42C1-858C-C4BD8B78EF76}" srcOrd="1" destOrd="0" presId="urn:microsoft.com/office/officeart/2005/8/layout/orgChart1"/>
    <dgm:cxn modelId="{4648DF05-D449-4172-8675-CB1FF7102D58}" srcId="{52D8EC8D-C23F-4495-BEA7-4AFD3D96AC7C}" destId="{CF64B0A3-D992-4A56-9546-890A731BE2DC}" srcOrd="1" destOrd="0" parTransId="{B1096B0E-80FE-4587-9A4D-B8ACCE803558}" sibTransId="{488D133A-0A5E-4E3D-BE17-7A08E8D8CDFA}"/>
    <dgm:cxn modelId="{EEFCBA1F-1394-4E92-9D66-070D471313A7}" type="presOf" srcId="{FEE159E6-2D44-4EC0-B955-856133DC1DF6}" destId="{C3AC91B2-1B42-4E6E-A6B5-A3F533572ED2}" srcOrd="0" destOrd="0" presId="urn:microsoft.com/office/officeart/2005/8/layout/orgChart1"/>
    <dgm:cxn modelId="{199B5423-B87B-4A7F-B74B-471F8D8E2C99}" type="presOf" srcId="{52D8EC8D-C23F-4495-BEA7-4AFD3D96AC7C}" destId="{083D3E3D-63F3-4479-8DB4-9F6CFA8FD3AB}" srcOrd="0" destOrd="0" presId="urn:microsoft.com/office/officeart/2005/8/layout/orgChart1"/>
    <dgm:cxn modelId="{B79B3D29-90FF-498D-8D7D-EF18CD5829DB}" type="presOf" srcId="{CF64B0A3-D992-4A56-9546-890A731BE2DC}" destId="{D0F13336-9053-4915-896C-6B58B548D973}" srcOrd="0" destOrd="0" presId="urn:microsoft.com/office/officeart/2005/8/layout/orgChart1"/>
    <dgm:cxn modelId="{9FCB423F-08AB-4439-955E-9B57F38E616E}" srcId="{FEE159E6-2D44-4EC0-B955-856133DC1DF6}" destId="{52D8EC8D-C23F-4495-BEA7-4AFD3D96AC7C}" srcOrd="0" destOrd="0" parTransId="{E3BC3D25-C511-4DD7-83EC-2B39EB264131}" sibTransId="{EC196ABF-39DD-46F7-AAC6-A2788B921D91}"/>
    <dgm:cxn modelId="{4F09935C-6617-4741-A6A6-DB2553896C6E}" type="presOf" srcId="{B4515D36-3ADA-424E-BCF9-C63ECCE33C2D}" destId="{E69713C9-0ED7-472A-871C-2104E88B99C0}" srcOrd="1" destOrd="0" presId="urn:microsoft.com/office/officeart/2005/8/layout/orgChart1"/>
    <dgm:cxn modelId="{63BC0A60-6561-4D87-99BF-B02DAA6F4798}" type="presOf" srcId="{490695C0-B05A-49FF-9CEA-73F5863DE87F}" destId="{89D9A211-C6BC-45D9-A735-FAFE4F949836}" srcOrd="0" destOrd="0" presId="urn:microsoft.com/office/officeart/2005/8/layout/orgChart1"/>
    <dgm:cxn modelId="{399B1F63-6212-4951-8BC4-06A85A83DBB8}" srcId="{52D8EC8D-C23F-4495-BEA7-4AFD3D96AC7C}" destId="{B4515D36-3ADA-424E-BCF9-C63ECCE33C2D}" srcOrd="0" destOrd="0" parTransId="{95A889A9-BADC-4E17-BE2A-339E4C0FE8D4}" sibTransId="{4354E246-D9C7-4090-94C3-D311E5E9E811}"/>
    <dgm:cxn modelId="{7EBCD44B-81C0-4CBC-8C94-9256F29EF323}" type="presOf" srcId="{CF64B0A3-D992-4A56-9546-890A731BE2DC}" destId="{6F6CDB3C-EEFC-44C9-81B8-CAEC6877514E}" srcOrd="1" destOrd="0" presId="urn:microsoft.com/office/officeart/2005/8/layout/orgChart1"/>
    <dgm:cxn modelId="{B71AE56B-182C-4D2A-99EA-D2A2FEB60E39}" type="presOf" srcId="{FA4D322C-CF3F-452B-A1C3-F30D97F53094}" destId="{BF5893CC-6579-4FF0-AB51-D94043BF6233}" srcOrd="0" destOrd="0" presId="urn:microsoft.com/office/officeart/2005/8/layout/orgChart1"/>
    <dgm:cxn modelId="{47DAF07A-3077-4261-8DEE-72FAF5E6D5B7}" type="presOf" srcId="{95A889A9-BADC-4E17-BE2A-339E4C0FE8D4}" destId="{19BD4685-3A7B-4E7B-BC26-D5D9D0B49DA5}" srcOrd="0" destOrd="0" presId="urn:microsoft.com/office/officeart/2005/8/layout/orgChart1"/>
    <dgm:cxn modelId="{8850399B-C55A-4E3D-8D37-5DCDC3406470}" type="presOf" srcId="{490695C0-B05A-49FF-9CEA-73F5863DE87F}" destId="{F963C09C-0965-4846-B8DD-6D5AD3053B1B}" srcOrd="1" destOrd="0" presId="urn:microsoft.com/office/officeart/2005/8/layout/orgChart1"/>
    <dgm:cxn modelId="{2B8256A2-FE55-471D-A058-5947833684BC}" type="presOf" srcId="{B4515D36-3ADA-424E-BCF9-C63ECCE33C2D}" destId="{C4D0ABBA-A93E-4F00-8305-DF6DA4FF445C}" srcOrd="0" destOrd="0" presId="urn:microsoft.com/office/officeart/2005/8/layout/orgChart1"/>
    <dgm:cxn modelId="{3D3105BD-079E-4F15-B175-07E604717CBC}" srcId="{52D8EC8D-C23F-4495-BEA7-4AFD3D96AC7C}" destId="{490695C0-B05A-49FF-9CEA-73F5863DE87F}" srcOrd="2" destOrd="0" parTransId="{FA4D322C-CF3F-452B-A1C3-F30D97F53094}" sibTransId="{7DBDBF42-2062-4829-BEF8-FC472D098E2B}"/>
    <dgm:cxn modelId="{552974D2-0372-4928-85A4-C0F3B357CB41}" type="presOf" srcId="{B1096B0E-80FE-4587-9A4D-B8ACCE803558}" destId="{0921CE28-556F-45E9-9FEF-2115F9A1BD1C}" srcOrd="0" destOrd="0" presId="urn:microsoft.com/office/officeart/2005/8/layout/orgChart1"/>
    <dgm:cxn modelId="{EBA1DDAC-4D4B-496B-99F8-FFC0A8E02B49}" type="presParOf" srcId="{C3AC91B2-1B42-4E6E-A6B5-A3F533572ED2}" destId="{C6E6830B-D82D-4FC1-9C07-AEE85C11FA2B}" srcOrd="0" destOrd="0" presId="urn:microsoft.com/office/officeart/2005/8/layout/orgChart1"/>
    <dgm:cxn modelId="{3134EC51-A661-48D1-B35D-226C64BF951A}" type="presParOf" srcId="{C6E6830B-D82D-4FC1-9C07-AEE85C11FA2B}" destId="{D7E2D898-64FF-44E3-90C2-B4B30CDB59DD}" srcOrd="0" destOrd="0" presId="urn:microsoft.com/office/officeart/2005/8/layout/orgChart1"/>
    <dgm:cxn modelId="{E69D1BF6-B68F-45D2-BD42-BB7C07F5D9E5}" type="presParOf" srcId="{D7E2D898-64FF-44E3-90C2-B4B30CDB59DD}" destId="{083D3E3D-63F3-4479-8DB4-9F6CFA8FD3AB}" srcOrd="0" destOrd="0" presId="urn:microsoft.com/office/officeart/2005/8/layout/orgChart1"/>
    <dgm:cxn modelId="{E463EABA-3AF9-486D-9A6B-2BF2160C996E}" type="presParOf" srcId="{D7E2D898-64FF-44E3-90C2-B4B30CDB59DD}" destId="{F18764B3-30CA-42C1-858C-C4BD8B78EF76}" srcOrd="1" destOrd="0" presId="urn:microsoft.com/office/officeart/2005/8/layout/orgChart1"/>
    <dgm:cxn modelId="{4F4C1CAA-FAE9-4BE2-BEFB-0E086367EAC7}" type="presParOf" srcId="{C6E6830B-D82D-4FC1-9C07-AEE85C11FA2B}" destId="{A5697E44-8951-4896-A8A0-70FE70B0D280}" srcOrd="1" destOrd="0" presId="urn:microsoft.com/office/officeart/2005/8/layout/orgChart1"/>
    <dgm:cxn modelId="{01B3FC51-8E15-4630-B0BF-6A217918E5FA}" type="presParOf" srcId="{A5697E44-8951-4896-A8A0-70FE70B0D280}" destId="{19BD4685-3A7B-4E7B-BC26-D5D9D0B49DA5}" srcOrd="0" destOrd="0" presId="urn:microsoft.com/office/officeart/2005/8/layout/orgChart1"/>
    <dgm:cxn modelId="{B0BB1505-EC7C-4109-8AA4-C6B34C701F3A}" type="presParOf" srcId="{A5697E44-8951-4896-A8A0-70FE70B0D280}" destId="{058FFF38-E52B-4A39-85F4-449CD43D533C}" srcOrd="1" destOrd="0" presId="urn:microsoft.com/office/officeart/2005/8/layout/orgChart1"/>
    <dgm:cxn modelId="{709B623F-AE28-4847-95BB-3B1D1CC5C1C5}" type="presParOf" srcId="{058FFF38-E52B-4A39-85F4-449CD43D533C}" destId="{88C4FEBC-14BD-41F1-917A-49C7F0CBD78A}" srcOrd="0" destOrd="0" presId="urn:microsoft.com/office/officeart/2005/8/layout/orgChart1"/>
    <dgm:cxn modelId="{3D404757-8441-4F61-A201-E971E6E90948}" type="presParOf" srcId="{88C4FEBC-14BD-41F1-917A-49C7F0CBD78A}" destId="{C4D0ABBA-A93E-4F00-8305-DF6DA4FF445C}" srcOrd="0" destOrd="0" presId="urn:microsoft.com/office/officeart/2005/8/layout/orgChart1"/>
    <dgm:cxn modelId="{519592D6-ADE6-45FC-8A9A-D393A0FC1595}" type="presParOf" srcId="{88C4FEBC-14BD-41F1-917A-49C7F0CBD78A}" destId="{E69713C9-0ED7-472A-871C-2104E88B99C0}" srcOrd="1" destOrd="0" presId="urn:microsoft.com/office/officeart/2005/8/layout/orgChart1"/>
    <dgm:cxn modelId="{E4D11248-886A-4ABB-A47F-48DD8E2AB69E}" type="presParOf" srcId="{058FFF38-E52B-4A39-85F4-449CD43D533C}" destId="{D53F1656-768B-4CB9-B4B7-56366D9859BD}" srcOrd="1" destOrd="0" presId="urn:microsoft.com/office/officeart/2005/8/layout/orgChart1"/>
    <dgm:cxn modelId="{323BDBBD-0FD1-4A49-AA73-565CB89AF8A8}" type="presParOf" srcId="{058FFF38-E52B-4A39-85F4-449CD43D533C}" destId="{8541D923-966F-4224-A38C-38971FCC69F1}" srcOrd="2" destOrd="0" presId="urn:microsoft.com/office/officeart/2005/8/layout/orgChart1"/>
    <dgm:cxn modelId="{D83A594A-F0A9-476D-A465-066E9EF52A46}" type="presParOf" srcId="{A5697E44-8951-4896-A8A0-70FE70B0D280}" destId="{0921CE28-556F-45E9-9FEF-2115F9A1BD1C}" srcOrd="2" destOrd="0" presId="urn:microsoft.com/office/officeart/2005/8/layout/orgChart1"/>
    <dgm:cxn modelId="{7630EEB8-0F44-4A58-9774-63E593B91C9D}" type="presParOf" srcId="{A5697E44-8951-4896-A8A0-70FE70B0D280}" destId="{027A17B3-3DD6-4924-B49C-3D037CDB2777}" srcOrd="3" destOrd="0" presId="urn:microsoft.com/office/officeart/2005/8/layout/orgChart1"/>
    <dgm:cxn modelId="{A34F694A-BC52-479E-8AC3-443C67A2C26B}" type="presParOf" srcId="{027A17B3-3DD6-4924-B49C-3D037CDB2777}" destId="{7B3DB08B-CF0D-4FBC-B02F-B1FEE964FAC9}" srcOrd="0" destOrd="0" presId="urn:microsoft.com/office/officeart/2005/8/layout/orgChart1"/>
    <dgm:cxn modelId="{CBEEC88E-F6D4-4CF9-B27D-D6D3B0DEA1EA}" type="presParOf" srcId="{7B3DB08B-CF0D-4FBC-B02F-B1FEE964FAC9}" destId="{D0F13336-9053-4915-896C-6B58B548D973}" srcOrd="0" destOrd="0" presId="urn:microsoft.com/office/officeart/2005/8/layout/orgChart1"/>
    <dgm:cxn modelId="{3622BDC4-B883-4AEB-BFF7-64A4FE453650}" type="presParOf" srcId="{7B3DB08B-CF0D-4FBC-B02F-B1FEE964FAC9}" destId="{6F6CDB3C-EEFC-44C9-81B8-CAEC6877514E}" srcOrd="1" destOrd="0" presId="urn:microsoft.com/office/officeart/2005/8/layout/orgChart1"/>
    <dgm:cxn modelId="{460FB5CA-17DE-4F00-A9D4-7A730C558CC1}" type="presParOf" srcId="{027A17B3-3DD6-4924-B49C-3D037CDB2777}" destId="{11042C3C-71B2-4673-8FB6-CF6EA0B90C86}" srcOrd="1" destOrd="0" presId="urn:microsoft.com/office/officeart/2005/8/layout/orgChart1"/>
    <dgm:cxn modelId="{60A25A84-BC38-457D-A38B-4236A742C5AB}" type="presParOf" srcId="{027A17B3-3DD6-4924-B49C-3D037CDB2777}" destId="{5704088C-FBAE-4907-93CA-8106D5CB617A}" srcOrd="2" destOrd="0" presId="urn:microsoft.com/office/officeart/2005/8/layout/orgChart1"/>
    <dgm:cxn modelId="{CA2910EB-E06A-4C2E-AB2F-076F2957580F}" type="presParOf" srcId="{A5697E44-8951-4896-A8A0-70FE70B0D280}" destId="{BF5893CC-6579-4FF0-AB51-D94043BF6233}" srcOrd="4" destOrd="0" presId="urn:microsoft.com/office/officeart/2005/8/layout/orgChart1"/>
    <dgm:cxn modelId="{033A8B47-CB20-46E8-964B-E1C15DDB6A6F}" type="presParOf" srcId="{A5697E44-8951-4896-A8A0-70FE70B0D280}" destId="{0B28B58F-4166-48B2-9263-C6AEAE1B7000}" srcOrd="5" destOrd="0" presId="urn:microsoft.com/office/officeart/2005/8/layout/orgChart1"/>
    <dgm:cxn modelId="{F350838A-88CB-464D-AA9B-6CBD3520C001}" type="presParOf" srcId="{0B28B58F-4166-48B2-9263-C6AEAE1B7000}" destId="{616DCA62-45B3-4F71-AAB6-ED58E014C757}" srcOrd="0" destOrd="0" presId="urn:microsoft.com/office/officeart/2005/8/layout/orgChart1"/>
    <dgm:cxn modelId="{ADDEA805-9663-4CB4-AFC6-5C6188921826}" type="presParOf" srcId="{616DCA62-45B3-4F71-AAB6-ED58E014C757}" destId="{89D9A211-C6BC-45D9-A735-FAFE4F949836}" srcOrd="0" destOrd="0" presId="urn:microsoft.com/office/officeart/2005/8/layout/orgChart1"/>
    <dgm:cxn modelId="{71AB3CB6-8461-4C38-BC5F-3076D5F6ACF5}" type="presParOf" srcId="{616DCA62-45B3-4F71-AAB6-ED58E014C757}" destId="{F963C09C-0965-4846-B8DD-6D5AD3053B1B}" srcOrd="1" destOrd="0" presId="urn:microsoft.com/office/officeart/2005/8/layout/orgChart1"/>
    <dgm:cxn modelId="{1CA19C94-CE2D-4E93-A036-FFE0F3172F48}" type="presParOf" srcId="{0B28B58F-4166-48B2-9263-C6AEAE1B7000}" destId="{FCF0B590-328D-4B8D-8032-E5771ED876CE}" srcOrd="1" destOrd="0" presId="urn:microsoft.com/office/officeart/2005/8/layout/orgChart1"/>
    <dgm:cxn modelId="{FA4F6CC4-5F81-4B84-9F6B-DEF44BF070A0}" type="presParOf" srcId="{0B28B58F-4166-48B2-9263-C6AEAE1B7000}" destId="{22DD9EDF-C238-4BCA-A5FA-4219314B318F}" srcOrd="2" destOrd="0" presId="urn:microsoft.com/office/officeart/2005/8/layout/orgChart1"/>
    <dgm:cxn modelId="{7AF0CE4B-BFAA-4F07-898C-EB6C1942393B}" type="presParOf" srcId="{C6E6830B-D82D-4FC1-9C07-AEE85C11FA2B}" destId="{14D9C94E-2407-422F-99E3-7E31C396DA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893CC-6579-4FF0-AB51-D94043BF6233}">
      <dsp:nvSpPr>
        <dsp:cNvPr id="0" name=""/>
        <dsp:cNvSpPr/>
      </dsp:nvSpPr>
      <dsp:spPr>
        <a:xfrm>
          <a:off x="5260105" y="1424308"/>
          <a:ext cx="3907051" cy="56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41"/>
              </a:lnTo>
              <a:lnTo>
                <a:pt x="3907051" y="283841"/>
              </a:lnTo>
              <a:lnTo>
                <a:pt x="3907051" y="567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1CE28-556F-45E9-9FEF-2115F9A1BD1C}">
      <dsp:nvSpPr>
        <dsp:cNvPr id="0" name=""/>
        <dsp:cNvSpPr/>
      </dsp:nvSpPr>
      <dsp:spPr>
        <a:xfrm>
          <a:off x="5260105" y="1424308"/>
          <a:ext cx="314726" cy="56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41"/>
              </a:lnTo>
              <a:lnTo>
                <a:pt x="314726" y="283841"/>
              </a:lnTo>
              <a:lnTo>
                <a:pt x="314726" y="567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D4685-3A7B-4E7B-BC26-D5D9D0B49DA5}">
      <dsp:nvSpPr>
        <dsp:cNvPr id="0" name=""/>
        <dsp:cNvSpPr/>
      </dsp:nvSpPr>
      <dsp:spPr>
        <a:xfrm>
          <a:off x="1667780" y="1424308"/>
          <a:ext cx="3592325" cy="567683"/>
        </a:xfrm>
        <a:custGeom>
          <a:avLst/>
          <a:gdLst/>
          <a:ahLst/>
          <a:cxnLst/>
          <a:rect l="0" t="0" r="0" b="0"/>
          <a:pathLst>
            <a:path>
              <a:moveTo>
                <a:pt x="3592325" y="0"/>
              </a:moveTo>
              <a:lnTo>
                <a:pt x="3592325" y="283841"/>
              </a:lnTo>
              <a:lnTo>
                <a:pt x="0" y="283841"/>
              </a:lnTo>
              <a:lnTo>
                <a:pt x="0" y="5676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D3E3D-63F3-4479-8DB4-9F6CFA8FD3AB}">
      <dsp:nvSpPr>
        <dsp:cNvPr id="0" name=""/>
        <dsp:cNvSpPr/>
      </dsp:nvSpPr>
      <dsp:spPr>
        <a:xfrm>
          <a:off x="1083661" y="72682"/>
          <a:ext cx="8352887" cy="1351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Sequential Logic Circuit</a:t>
          </a:r>
        </a:p>
      </dsp:txBody>
      <dsp:txXfrm>
        <a:off x="1083661" y="72682"/>
        <a:ext cx="8352887" cy="1351626"/>
      </dsp:txXfrm>
    </dsp:sp>
    <dsp:sp modelId="{C4D0ABBA-A93E-4F00-8305-DF6DA4FF445C}">
      <dsp:nvSpPr>
        <dsp:cNvPr id="0" name=""/>
        <dsp:cNvSpPr/>
      </dsp:nvSpPr>
      <dsp:spPr>
        <a:xfrm>
          <a:off x="1427" y="1991991"/>
          <a:ext cx="3332704" cy="1351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Event Driven Circuits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(Asynchronous)</a:t>
          </a:r>
        </a:p>
      </dsp:txBody>
      <dsp:txXfrm>
        <a:off x="1427" y="1991991"/>
        <a:ext cx="3332704" cy="1351626"/>
      </dsp:txXfrm>
    </dsp:sp>
    <dsp:sp modelId="{D0F13336-9053-4915-896C-6B58B548D973}">
      <dsp:nvSpPr>
        <dsp:cNvPr id="0" name=""/>
        <dsp:cNvSpPr/>
      </dsp:nvSpPr>
      <dsp:spPr>
        <a:xfrm>
          <a:off x="3901815" y="1991991"/>
          <a:ext cx="3346031" cy="1351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Clock Driven Circuit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(Synchronous)</a:t>
          </a:r>
        </a:p>
      </dsp:txBody>
      <dsp:txXfrm>
        <a:off x="3901815" y="1991991"/>
        <a:ext cx="3346031" cy="1351626"/>
      </dsp:txXfrm>
    </dsp:sp>
    <dsp:sp modelId="{89D9A211-C6BC-45D9-A735-FAFE4F949836}">
      <dsp:nvSpPr>
        <dsp:cNvPr id="0" name=""/>
        <dsp:cNvSpPr/>
      </dsp:nvSpPr>
      <dsp:spPr>
        <a:xfrm>
          <a:off x="7815530" y="1991991"/>
          <a:ext cx="2703252" cy="1351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Pulse Driven</a:t>
          </a:r>
        </a:p>
      </dsp:txBody>
      <dsp:txXfrm>
        <a:off x="7815530" y="1991991"/>
        <a:ext cx="2703252" cy="135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CFE7-77F1-485A-921E-9AAB26936FC9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091-7E3D-4E0D-BC92-BA2A616B2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76009-7CBC-43A0-85C1-3D11F8DCD17D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191-0A5A-4CE1-BCC6-67CFFD81CBD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B213-6D37-40D5-B85C-65D764D4A80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E50-1C61-4EA0-A4B5-329B635AEF7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1E6A-A872-45D5-B61B-D0F77693C10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C15-01FA-4803-AD73-CEE573C6ED6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DEB-9295-4CAC-A4F1-BBC03B7AC427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C0CFA9-4255-476D-BAAC-0B3BC882519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9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046E89-E120-4073-ACB0-60F7C0C619B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B2A-B916-4D9E-A538-509AF54C9EA3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FF55-B163-4FA2-9589-6D4809075A2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2F39-9F03-40CF-A0E4-6C673200449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152-FDB6-4AB0-91C2-700C71BD030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93A-DF5E-4ED3-A913-C0A05FDD3F5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E8E8-DA61-4A62-9C57-62BA330D52F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5F4-C145-495B-8B00-9633453E50D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5E54-ED85-4232-8FA3-E1E36D6E55D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EE0231-53E4-433A-9586-4847C118887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jo79/Digital-Logic-Design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ajjo79/Digital-Logic-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990-D2F7-4F01-8083-0578ABBC5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Logic and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2374-E08F-4ADE-A3E8-55B2BCF2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26" y="3016811"/>
            <a:ext cx="2209800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72C06-0B50-42A7-BC10-1855AA9C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221" y="793253"/>
            <a:ext cx="263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FA4B-F329-4EEE-AA7E-C39EC6F9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00D2-6F43-42DD-A3F7-57064CDE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 only initiates its operation when a clock pulse arrives,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04C9D-5E40-42FD-ABB6-88DDF4E2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FDED-20D3-4FAD-8C69-C200CD55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C7A937-0A1B-480C-9608-C58532862200}"/>
              </a:ext>
            </a:extLst>
          </p:cNvPr>
          <p:cNvGrpSpPr/>
          <p:nvPr/>
        </p:nvGrpSpPr>
        <p:grpSpPr>
          <a:xfrm>
            <a:off x="3268233" y="3354920"/>
            <a:ext cx="4534853" cy="1913459"/>
            <a:chOff x="7657147" y="3080632"/>
            <a:chExt cx="4534853" cy="19134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B9B38D-8A01-4D85-962E-877E7D3E5212}"/>
                </a:ext>
              </a:extLst>
            </p:cNvPr>
            <p:cNvGrpSpPr/>
            <p:nvPr/>
          </p:nvGrpSpPr>
          <p:grpSpPr>
            <a:xfrm>
              <a:off x="7657147" y="3080632"/>
              <a:ext cx="4534853" cy="1913459"/>
              <a:chOff x="3953105" y="5000856"/>
              <a:chExt cx="4534853" cy="191345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90DC20A-84D6-4150-AB2D-3FE17E7A851D}"/>
                  </a:ext>
                </a:extLst>
              </p:cNvPr>
              <p:cNvGrpSpPr/>
              <p:nvPr/>
            </p:nvGrpSpPr>
            <p:grpSpPr>
              <a:xfrm>
                <a:off x="3953105" y="5000856"/>
                <a:ext cx="4534853" cy="1913459"/>
                <a:chOff x="3172591" y="4696055"/>
                <a:chExt cx="4534853" cy="191345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37B4A6E-5ED7-4CD7-A036-EEC706EC6F4C}"/>
                    </a:ext>
                  </a:extLst>
                </p:cNvPr>
                <p:cNvSpPr/>
                <p:nvPr/>
              </p:nvSpPr>
              <p:spPr>
                <a:xfrm>
                  <a:off x="4572000" y="4696055"/>
                  <a:ext cx="1736035" cy="922868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Combinational Circuit</a:t>
                  </a:r>
                  <a:endParaRPr lang="en-US" b="1" dirty="0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75F7307-4969-42D6-AEDA-7AD7BE87CE57}"/>
                    </a:ext>
                  </a:extLst>
                </p:cNvPr>
                <p:cNvSpPr/>
                <p:nvPr/>
              </p:nvSpPr>
              <p:spPr>
                <a:xfrm>
                  <a:off x="4572000" y="5884332"/>
                  <a:ext cx="1736035" cy="725182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Flip-flop</a:t>
                  </a:r>
                </a:p>
              </p:txBody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B9504097-5BB2-4066-9CAF-FB7F924CE141}"/>
                    </a:ext>
                  </a:extLst>
                </p:cNvPr>
                <p:cNvSpPr/>
                <p:nvPr/>
              </p:nvSpPr>
              <p:spPr>
                <a:xfrm>
                  <a:off x="3172591" y="4761450"/>
                  <a:ext cx="1399409" cy="516835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Input</a:t>
                  </a:r>
                </a:p>
              </p:txBody>
            </p:sp>
            <p:sp>
              <p:nvSpPr>
                <p:cNvPr id="16" name="Arrow: Right 15">
                  <a:extLst>
                    <a:ext uri="{FF2B5EF4-FFF2-40B4-BE49-F238E27FC236}">
                      <a16:creationId xmlns:a16="http://schemas.microsoft.com/office/drawing/2014/main" id="{32A0FF05-0B4F-474E-8699-A87CFC8D5256}"/>
                    </a:ext>
                  </a:extLst>
                </p:cNvPr>
                <p:cNvSpPr/>
                <p:nvPr/>
              </p:nvSpPr>
              <p:spPr>
                <a:xfrm>
                  <a:off x="6308035" y="4757264"/>
                  <a:ext cx="1399409" cy="516835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Output</a:t>
                  </a:r>
                </a:p>
              </p:txBody>
            </p:sp>
          </p:grpSp>
          <p:sp>
            <p:nvSpPr>
              <p:cNvPr id="11" name="Arrow: Circular 10">
                <a:extLst>
                  <a:ext uri="{FF2B5EF4-FFF2-40B4-BE49-F238E27FC236}">
                    <a16:creationId xmlns:a16="http://schemas.microsoft.com/office/drawing/2014/main" id="{68CC0CA2-E276-45A1-B9CE-29692822E196}"/>
                  </a:ext>
                </a:extLst>
              </p:cNvPr>
              <p:cNvSpPr/>
              <p:nvPr/>
            </p:nvSpPr>
            <p:spPr>
              <a:xfrm rot="16200000">
                <a:off x="4898960" y="5450493"/>
                <a:ext cx="922867" cy="1269403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row: Circular 11">
                <a:extLst>
                  <a:ext uri="{FF2B5EF4-FFF2-40B4-BE49-F238E27FC236}">
                    <a16:creationId xmlns:a16="http://schemas.microsoft.com/office/drawing/2014/main" id="{521C3BA0-C588-4A05-B14D-19E3D5DD995B}"/>
                  </a:ext>
                </a:extLst>
              </p:cNvPr>
              <p:cNvSpPr/>
              <p:nvPr/>
            </p:nvSpPr>
            <p:spPr>
              <a:xfrm rot="5400000">
                <a:off x="6555431" y="5386688"/>
                <a:ext cx="1050476" cy="1269403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07113223-7650-4DED-8DC0-052F98528B92}"/>
                </a:ext>
              </a:extLst>
            </p:cNvPr>
            <p:cNvSpPr/>
            <p:nvPr/>
          </p:nvSpPr>
          <p:spPr>
            <a:xfrm>
              <a:off x="10758387" y="4597133"/>
              <a:ext cx="1099931" cy="329133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564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B9C0-F1E6-4124-A09D-2698F02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2AC6-1FA3-4AA0-A9F1-95738EDD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5845EBB-EB0E-4536-B1CE-7EDF98626187}"/>
              </a:ext>
            </a:extLst>
          </p:cNvPr>
          <p:cNvSpPr txBox="1">
            <a:spLocks/>
          </p:cNvSpPr>
          <p:nvPr/>
        </p:nvSpPr>
        <p:spPr bwMode="gray">
          <a:xfrm>
            <a:off x="10352540" y="-2432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330682-99BE-4071-AC2E-0FDA91FFAE9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5CBF098-7F47-4EEC-92C9-9A39941FE7B4}"/>
              </a:ext>
            </a:extLst>
          </p:cNvPr>
          <p:cNvSpPr txBox="1">
            <a:spLocks/>
          </p:cNvSpPr>
          <p:nvPr/>
        </p:nvSpPr>
        <p:spPr>
          <a:xfrm>
            <a:off x="1222582" y="204407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Thanks for watching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Bahauddin Zakariya University, Multan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0D216-3354-445E-B60D-A3188901F7A0}"/>
              </a:ext>
            </a:extLst>
          </p:cNvPr>
          <p:cNvSpPr/>
          <p:nvPr/>
        </p:nvSpPr>
        <p:spPr>
          <a:xfrm>
            <a:off x="2928730" y="2625916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F10334C-827D-4116-8BA8-BB413FDB48E9}"/>
              </a:ext>
            </a:extLst>
          </p:cNvPr>
          <p:cNvSpPr txBox="1">
            <a:spLocks/>
          </p:cNvSpPr>
          <p:nvPr/>
        </p:nvSpPr>
        <p:spPr>
          <a:xfrm>
            <a:off x="6864626" y="6391838"/>
            <a:ext cx="5327375" cy="429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Slides are available at: </a:t>
            </a:r>
            <a:r>
              <a:rPr lang="en-US" sz="12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9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7DC4-8934-432C-995C-1661D772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6F46-6F3C-434E-B1AB-9134A79E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F80C7-CCF5-4FB3-85C1-60FE21EC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B7A42-F310-442C-95C2-37D0E38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2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6C0FF2-56DC-4006-B25F-0AB0AFF3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9A9D98-EE66-45A8-A0E6-BADB8EA0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4B5E2-97A0-43BF-800F-34AFAECD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66D42-52FB-492A-8571-3125B0F5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959099-1FFB-4F9C-8792-67A737428B35}"/>
              </a:ext>
            </a:extLst>
          </p:cNvPr>
          <p:cNvGrpSpPr/>
          <p:nvPr/>
        </p:nvGrpSpPr>
        <p:grpSpPr>
          <a:xfrm>
            <a:off x="7657147" y="3080632"/>
            <a:ext cx="4534853" cy="1913459"/>
            <a:chOff x="7657147" y="3080632"/>
            <a:chExt cx="4534853" cy="19134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71FD8B-CABC-4D20-A723-E9A042A563E4}"/>
                </a:ext>
              </a:extLst>
            </p:cNvPr>
            <p:cNvGrpSpPr/>
            <p:nvPr/>
          </p:nvGrpSpPr>
          <p:grpSpPr>
            <a:xfrm>
              <a:off x="7657147" y="3080632"/>
              <a:ext cx="4534853" cy="1913459"/>
              <a:chOff x="3953105" y="5000856"/>
              <a:chExt cx="4534853" cy="191345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206ABB8-B8AD-47F4-9C2B-9B2044194A0B}"/>
                  </a:ext>
                </a:extLst>
              </p:cNvPr>
              <p:cNvGrpSpPr/>
              <p:nvPr/>
            </p:nvGrpSpPr>
            <p:grpSpPr>
              <a:xfrm>
                <a:off x="3953105" y="5000856"/>
                <a:ext cx="4534853" cy="1913459"/>
                <a:chOff x="3172591" y="4696055"/>
                <a:chExt cx="4534853" cy="1913459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BE175D9-1CE2-46D5-A3E2-FCECA01014C9}"/>
                    </a:ext>
                  </a:extLst>
                </p:cNvPr>
                <p:cNvSpPr/>
                <p:nvPr/>
              </p:nvSpPr>
              <p:spPr>
                <a:xfrm>
                  <a:off x="4572000" y="4696055"/>
                  <a:ext cx="1736035" cy="922868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Combinational Circuit</a:t>
                  </a:r>
                  <a:endParaRPr lang="en-US" b="1" dirty="0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139895B8-0A65-43FB-953A-51DE2B26F34B}"/>
                    </a:ext>
                  </a:extLst>
                </p:cNvPr>
                <p:cNvSpPr/>
                <p:nvPr/>
              </p:nvSpPr>
              <p:spPr>
                <a:xfrm>
                  <a:off x="4572000" y="5884332"/>
                  <a:ext cx="1736035" cy="725182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Flip-flop</a:t>
                  </a:r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C9DC057E-2E5B-4953-A9AA-0C02AC55C315}"/>
                    </a:ext>
                  </a:extLst>
                </p:cNvPr>
                <p:cNvSpPr/>
                <p:nvPr/>
              </p:nvSpPr>
              <p:spPr>
                <a:xfrm>
                  <a:off x="3172591" y="4761450"/>
                  <a:ext cx="1399409" cy="516835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Input</a:t>
                  </a:r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F23A9FD4-71EA-4D49-ACB7-D3808AA7ECF3}"/>
                    </a:ext>
                  </a:extLst>
                </p:cNvPr>
                <p:cNvSpPr/>
                <p:nvPr/>
              </p:nvSpPr>
              <p:spPr>
                <a:xfrm>
                  <a:off x="6308035" y="4757264"/>
                  <a:ext cx="1399409" cy="516835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Output</a:t>
                  </a:r>
                </a:p>
              </p:txBody>
            </p:sp>
          </p:grpSp>
          <p:sp>
            <p:nvSpPr>
              <p:cNvPr id="22" name="Arrow: Circular 21">
                <a:extLst>
                  <a:ext uri="{FF2B5EF4-FFF2-40B4-BE49-F238E27FC236}">
                    <a16:creationId xmlns:a16="http://schemas.microsoft.com/office/drawing/2014/main" id="{BA610832-AC3B-4E93-914C-F99AB575D25B}"/>
                  </a:ext>
                </a:extLst>
              </p:cNvPr>
              <p:cNvSpPr/>
              <p:nvPr/>
            </p:nvSpPr>
            <p:spPr>
              <a:xfrm rot="16200000">
                <a:off x="4898960" y="5450493"/>
                <a:ext cx="922867" cy="1269403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Circular 22">
                <a:extLst>
                  <a:ext uri="{FF2B5EF4-FFF2-40B4-BE49-F238E27FC236}">
                    <a16:creationId xmlns:a16="http://schemas.microsoft.com/office/drawing/2014/main" id="{F775681D-23B7-4D3D-B818-4B0F3164E89F}"/>
                  </a:ext>
                </a:extLst>
              </p:cNvPr>
              <p:cNvSpPr/>
              <p:nvPr/>
            </p:nvSpPr>
            <p:spPr>
              <a:xfrm rot="5400000">
                <a:off x="6555431" y="5386688"/>
                <a:ext cx="1050476" cy="1269403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9794A028-BDB0-4F09-B433-0C9C113DA6FA}"/>
                </a:ext>
              </a:extLst>
            </p:cNvPr>
            <p:cNvSpPr/>
            <p:nvPr/>
          </p:nvSpPr>
          <p:spPr>
            <a:xfrm>
              <a:off x="10758387" y="4597133"/>
              <a:ext cx="1099931" cy="329133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512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2CA5-EBD6-4481-9357-A822192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8320-C8B1-496E-B716-683C6649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Bismillah Calligraphy Png Transparent - Bismillah Calligraphy ...">
            <a:extLst>
              <a:ext uri="{FF2B5EF4-FFF2-40B4-BE49-F238E27FC236}">
                <a16:creationId xmlns:a16="http://schemas.microsoft.com/office/drawing/2014/main" id="{CC3AACC1-40EF-42B5-9545-D6E9F272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1" y="1200375"/>
            <a:ext cx="6239497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- Assalamu Alaikum, Arabic Script Kufic Calligraphy Royalty ...">
            <a:extLst>
              <a:ext uri="{FF2B5EF4-FFF2-40B4-BE49-F238E27FC236}">
                <a16:creationId xmlns:a16="http://schemas.microsoft.com/office/drawing/2014/main" id="{B161C495-12AF-439C-BBEB-5676BB61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05" y="381519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4CA25D-3BB8-425A-AB3B-C4B4D663AE91}"/>
              </a:ext>
            </a:extLst>
          </p:cNvPr>
          <p:cNvSpPr/>
          <p:nvPr/>
        </p:nvSpPr>
        <p:spPr>
          <a:xfrm>
            <a:off x="3350538" y="6008233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18D37-1E0A-4FD4-BAF8-1E626AE003EE}"/>
              </a:ext>
            </a:extLst>
          </p:cNvPr>
          <p:cNvSpPr/>
          <p:nvPr/>
        </p:nvSpPr>
        <p:spPr>
          <a:xfrm>
            <a:off x="3363521" y="5638901"/>
            <a:ext cx="546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Slides can be found at</a:t>
            </a:r>
          </a:p>
        </p:txBody>
      </p:sp>
    </p:spTree>
    <p:extLst>
      <p:ext uri="{BB962C8B-B14F-4D97-AF65-F5344CB8AC3E}">
        <p14:creationId xmlns:p14="http://schemas.microsoft.com/office/powerpoint/2010/main" val="19372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C509-9ED8-4385-A1EC-68899DDA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39" y="2386744"/>
            <a:ext cx="10508973" cy="164592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Introduction to Sequential Circuits</a:t>
            </a:r>
            <a:endParaRPr lang="en-US" sz="4400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C1093-0768-446B-86D9-53157755C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03266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Chapter 4: 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35495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893D-DB1D-4F71-A93F-3954F9C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2903-9F67-422F-BEF7-AFDFB60A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all digital devices, now a days, can send, receive and store information in binary form</a:t>
            </a:r>
          </a:p>
          <a:p>
            <a:r>
              <a:rPr lang="en-US" dirty="0"/>
              <a:t>Such information processing and storing is based on </a:t>
            </a:r>
            <a:r>
              <a:rPr lang="en-US" b="1" dirty="0"/>
              <a:t>digital memory</a:t>
            </a:r>
          </a:p>
          <a:p>
            <a:r>
              <a:rPr lang="en-US" dirty="0"/>
              <a:t>Combinational circuits produce output based on current input with no storage elements</a:t>
            </a:r>
          </a:p>
          <a:p>
            <a:r>
              <a:rPr lang="en-US" dirty="0"/>
              <a:t>Sequential circuits have combinational logic that also involves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0CE4B-ACD6-4DFF-9C9A-6A2BD157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36E1A-B5D2-4C05-808C-34C81DC3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66F638-B19B-4429-AB3B-E04F80AC5680}"/>
              </a:ext>
            </a:extLst>
          </p:cNvPr>
          <p:cNvGrpSpPr/>
          <p:nvPr/>
        </p:nvGrpSpPr>
        <p:grpSpPr>
          <a:xfrm>
            <a:off x="3939457" y="4848455"/>
            <a:ext cx="4534853" cy="1695783"/>
            <a:chOff x="3953105" y="5000856"/>
            <a:chExt cx="4534853" cy="16957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E4631D-A665-44DD-A91B-2485094B91AC}"/>
                </a:ext>
              </a:extLst>
            </p:cNvPr>
            <p:cNvGrpSpPr/>
            <p:nvPr/>
          </p:nvGrpSpPr>
          <p:grpSpPr>
            <a:xfrm>
              <a:off x="3953105" y="5000856"/>
              <a:ext cx="4534853" cy="1695783"/>
              <a:chOff x="3172591" y="4696055"/>
              <a:chExt cx="4534853" cy="169578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7B3762-F567-4B62-9863-F460BB2FBDD2}"/>
                  </a:ext>
                </a:extLst>
              </p:cNvPr>
              <p:cNvSpPr/>
              <p:nvPr/>
            </p:nvSpPr>
            <p:spPr>
              <a:xfrm>
                <a:off x="4572000" y="4696055"/>
                <a:ext cx="1736035" cy="9228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Combinational Circuit</a:t>
                </a:r>
                <a:endParaRPr lang="en-US" b="1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14B0176-A1C7-4EAD-A239-9BCBF2FEED28}"/>
                  </a:ext>
                </a:extLst>
              </p:cNvPr>
              <p:cNvSpPr/>
              <p:nvPr/>
            </p:nvSpPr>
            <p:spPr>
              <a:xfrm>
                <a:off x="4572000" y="5884332"/>
                <a:ext cx="1736035" cy="5075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Memory</a:t>
                </a: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659927C9-3F4B-4933-BA2F-071DE4AA87A5}"/>
                  </a:ext>
                </a:extLst>
              </p:cNvPr>
              <p:cNvSpPr/>
              <p:nvPr/>
            </p:nvSpPr>
            <p:spPr>
              <a:xfrm>
                <a:off x="3172591" y="4761450"/>
                <a:ext cx="1399409" cy="516835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</a:t>
                </a:r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DD006C34-3A74-4B9B-B243-548F5E410BD8}"/>
                  </a:ext>
                </a:extLst>
              </p:cNvPr>
              <p:cNvSpPr/>
              <p:nvPr/>
            </p:nvSpPr>
            <p:spPr>
              <a:xfrm>
                <a:off x="6308035" y="4757264"/>
                <a:ext cx="1399409" cy="516835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</a:p>
            </p:txBody>
          </p:sp>
        </p:grp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828990B9-30B1-4072-A49D-27DF8E83C59F}"/>
                </a:ext>
              </a:extLst>
            </p:cNvPr>
            <p:cNvSpPr/>
            <p:nvPr/>
          </p:nvSpPr>
          <p:spPr>
            <a:xfrm rot="16200000">
              <a:off x="4898960" y="5450493"/>
              <a:ext cx="922867" cy="126940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ircular 17">
              <a:extLst>
                <a:ext uri="{FF2B5EF4-FFF2-40B4-BE49-F238E27FC236}">
                  <a16:creationId xmlns:a16="http://schemas.microsoft.com/office/drawing/2014/main" id="{0CC9CC28-5D26-4B85-BABD-8F8A63AED7D9}"/>
                </a:ext>
              </a:extLst>
            </p:cNvPr>
            <p:cNvSpPr/>
            <p:nvPr/>
          </p:nvSpPr>
          <p:spPr>
            <a:xfrm rot="5400000">
              <a:off x="6634168" y="5464059"/>
              <a:ext cx="922867" cy="126940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54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AEC5-8AB3-4566-B686-50D85ABA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85476-AE7F-418E-8A3A-827E44215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0708" y="2387786"/>
                <a:ext cx="8825659" cy="34163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sequential circuit consists of </a:t>
                </a:r>
              </a:p>
              <a:p>
                <a:pPr lvl="1"/>
                <a:r>
                  <a:rPr lang="en-US" dirty="0"/>
                  <a:t>Input signals</a:t>
                </a:r>
              </a:p>
              <a:p>
                <a:pPr lvl="1"/>
                <a:r>
                  <a:rPr lang="en-US" dirty="0"/>
                  <a:t>Combinational logic circuit</a:t>
                </a:r>
              </a:p>
              <a:p>
                <a:pPr lvl="1"/>
                <a:r>
                  <a:rPr lang="en-US" dirty="0"/>
                  <a:t>Memory element with feedback path</a:t>
                </a:r>
              </a:p>
              <a:p>
                <a:pPr lvl="1"/>
                <a:r>
                  <a:rPr lang="en-US" dirty="0"/>
                  <a:t>Output signals</a:t>
                </a:r>
              </a:p>
              <a:p>
                <a:r>
                  <a:rPr lang="en-US" b="1" dirty="0"/>
                  <a:t>State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of sequential circuit: binary information stored in memory elements at given time. </a:t>
                </a:r>
              </a:p>
              <a:p>
                <a:r>
                  <a:rPr lang="en-US" b="1" dirty="0"/>
                  <a:t>Output</a:t>
                </a:r>
                <a:r>
                  <a:rPr lang="en-US" dirty="0"/>
                  <a:t> of the circuit is formed by combined effect of circuit state and current input: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b="1" dirty="0"/>
                  <a:t>State</a:t>
                </a:r>
                <a:r>
                  <a:rPr lang="en-US" dirty="0"/>
                  <a:t> of the circuit can also be changed based on current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85476-AE7F-418E-8A3A-827E44215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708" y="2387786"/>
                <a:ext cx="8825659" cy="3416300"/>
              </a:xfrm>
              <a:blipFill>
                <a:blip r:embed="rId2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CCF3-3A34-4D2A-94EA-404DA575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22F6B-4CA0-4567-9A20-26DBF57D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A99FD9-EAE9-45B2-9993-9452C510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465" y="2267899"/>
            <a:ext cx="3831322" cy="16902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82175A-AE1D-4ADC-8ACB-30842538E48C}"/>
              </a:ext>
            </a:extLst>
          </p:cNvPr>
          <p:cNvSpPr/>
          <p:nvPr/>
        </p:nvSpPr>
        <p:spPr>
          <a:xfrm>
            <a:off x="1258956" y="5723918"/>
            <a:ext cx="101644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TenLTStd-Bold"/>
              </a:rPr>
              <a:t>A sequential circuit is specified by a time sequence of inputs, outputs, and internal states</a:t>
            </a: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86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BCC6-9AAF-4A31-8EE1-778A79B3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Sequential Circuits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5FE979-1A3C-423D-BF8B-B8E6748F7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552103"/>
              </p:ext>
            </p:extLst>
          </p:nvPr>
        </p:nvGraphicFramePr>
        <p:xfrm>
          <a:off x="835894" y="2328085"/>
          <a:ext cx="10520211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77AB-46D4-4F26-A7F2-35FA0794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F8B6-77C8-444F-95C7-5C9BFACC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3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C14B-9470-4BE0-9B8D-B9B5086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Sequential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4054-FE8B-4403-A859-FE9A5BF7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252869"/>
            <a:ext cx="7986883" cy="39491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Synchronization: is the precise coordination of multiple signals/events</a:t>
            </a:r>
          </a:p>
          <a:p>
            <a:r>
              <a:rPr lang="en-US" dirty="0"/>
              <a:t>Synchronous Sequential Circuit: A system whose behavior is defined by its signals at well defined discrete instants of time (input signals, time interval)</a:t>
            </a:r>
          </a:p>
          <a:p>
            <a:r>
              <a:rPr lang="en-US" dirty="0"/>
              <a:t>Asynchronous Sequential Circuit: A system whose behavior is defined by input signals at any instant of time and the order in which the inputs change (input signals, order of input signals)</a:t>
            </a:r>
          </a:p>
          <a:p>
            <a:pPr lvl="1"/>
            <a:r>
              <a:rPr lang="en-US" dirty="0"/>
              <a:t>For asynchronous sequential circuits storage elements are time-delay devices i.e. devices that delay the signal</a:t>
            </a:r>
          </a:p>
          <a:p>
            <a:pPr lvl="1"/>
            <a:r>
              <a:rPr lang="en-US" dirty="0"/>
              <a:t>Delays incurred due to logic gates is sufficient for signal to flow through time-delay devices hence no extra delay is required to introduce in td-devices</a:t>
            </a:r>
          </a:p>
          <a:p>
            <a:pPr lvl="1"/>
            <a:r>
              <a:rPr lang="en-US" dirty="0"/>
              <a:t>Thus, an asynchronous sequential circuit may be regarded as a combinational circuit with feedback. </a:t>
            </a:r>
          </a:p>
          <a:p>
            <a:pPr lvl="1"/>
            <a:r>
              <a:rPr lang="en-US" dirty="0"/>
              <a:t>Because of the feedback among logic gates, an asynchronous sequential circuit may become unstable at times. </a:t>
            </a:r>
          </a:p>
          <a:p>
            <a:pPr lvl="1"/>
            <a:r>
              <a:rPr lang="en-US" dirty="0"/>
              <a:t>The instability problem imposes many difficulties on circuit the designer.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66593-C2F9-4C18-B7AF-0F95AA9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75302-42AC-4A05-B77E-F1AA9AE2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9BC880-62B4-4D45-BC82-94C5978C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93" y="3578087"/>
            <a:ext cx="3258070" cy="11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91DA-8B83-4B10-BD9C-176DD4A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Sequential Circuit (SSC)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C7E7-B843-410E-A3ED-1211D101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10" y="2298699"/>
            <a:ext cx="9158978" cy="40931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these circuits memory elements are effected at discrete instants of time</a:t>
            </a:r>
          </a:p>
          <a:p>
            <a:r>
              <a:rPr lang="en-US" dirty="0"/>
              <a:t>The Synchronization is achieved by a timing device called a </a:t>
            </a:r>
            <a:r>
              <a:rPr lang="en-US" b="1" i="1" dirty="0"/>
              <a:t>clock generator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Clock generator provides a clock signal having the form of a periodic train of </a:t>
            </a:r>
            <a:r>
              <a:rPr lang="en-US" i="1" dirty="0"/>
              <a:t>clock pulses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clock signal is commonly denoted by the identifiers </a:t>
            </a:r>
            <a:r>
              <a:rPr lang="en-US" i="1" dirty="0"/>
              <a:t>clock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clk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Synchronous sequential circuits that use clock pulses to control storage elements are called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clocked sequential circuits</a:t>
            </a:r>
          </a:p>
          <a:p>
            <a:pPr lvl="1"/>
            <a:r>
              <a:rPr lang="en-US" dirty="0"/>
              <a:t>The storage elements are connected with 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</a:rPr>
              <a:t>clk</a:t>
            </a:r>
            <a:r>
              <a:rPr lang="en-US" dirty="0"/>
              <a:t> and affected only when 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</a:rPr>
              <a:t>clk</a:t>
            </a:r>
            <a:r>
              <a:rPr lang="en-US" dirty="0"/>
              <a:t> pulse comes.</a:t>
            </a:r>
          </a:p>
          <a:p>
            <a:pPr lvl="2"/>
            <a:r>
              <a:rPr lang="en-US" dirty="0"/>
              <a:t>Input signals to synchronous sequential circuits determines what changes to memory and output be done</a:t>
            </a:r>
          </a:p>
          <a:p>
            <a:pPr lvl="2"/>
            <a:r>
              <a:rPr lang="en-US" sz="1600" b="1" i="1" dirty="0" err="1">
                <a:solidFill>
                  <a:schemeClr val="accent5">
                    <a:lumMod val="75000"/>
                  </a:schemeClr>
                </a:solidFill>
              </a:rPr>
              <a:t>Clk</a:t>
            </a:r>
            <a:r>
              <a:rPr lang="en-US" dirty="0"/>
              <a:t> signals determine when these changes be done</a:t>
            </a:r>
          </a:p>
          <a:p>
            <a:pPr lvl="1"/>
            <a:r>
              <a:rPr lang="en-US" b="1" dirty="0"/>
              <a:t>Example:</a:t>
            </a:r>
          </a:p>
          <a:p>
            <a:pPr lvl="2"/>
            <a:r>
              <a:rPr lang="en-US" dirty="0"/>
              <a:t>Consider an adder that adds two numbers and stores them in memory</a:t>
            </a:r>
          </a:p>
          <a:p>
            <a:pPr lvl="2"/>
            <a:r>
              <a:rPr lang="en-US" dirty="0"/>
              <a:t>Input signals provide what to be added</a:t>
            </a:r>
          </a:p>
          <a:p>
            <a:pPr lvl="2"/>
            <a:r>
              <a:rPr lang="en-US" sz="1600" b="1" i="1" dirty="0" err="1">
                <a:solidFill>
                  <a:schemeClr val="accent5">
                    <a:lumMod val="75000"/>
                  </a:schemeClr>
                </a:solidFill>
              </a:rPr>
              <a:t>Clk</a:t>
            </a:r>
            <a:r>
              <a:rPr lang="en-US" dirty="0"/>
              <a:t> provides when to be added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DECCC-973C-4255-9BA2-580C9FF4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9026B-ADE8-4B69-8980-1233327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How to Synchronize the Clock in Windows 10 with Internet or Atomic ...">
            <a:extLst>
              <a:ext uri="{FF2B5EF4-FFF2-40B4-BE49-F238E27FC236}">
                <a16:creationId xmlns:a16="http://schemas.microsoft.com/office/drawing/2014/main" id="{FDA27223-1C52-4B3A-979E-6CF58B1D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66" y="5030059"/>
            <a:ext cx="3767001" cy="161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the clock cycle in computer science? - Quora">
            <a:extLst>
              <a:ext uri="{FF2B5EF4-FFF2-40B4-BE49-F238E27FC236}">
                <a16:creationId xmlns:a16="http://schemas.microsoft.com/office/drawing/2014/main" id="{2437984E-93D0-4479-A7B5-2CA016D7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92" y="2298699"/>
            <a:ext cx="2216385" cy="10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3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54F1-67D5-4D95-8F1D-51EC4F99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B0E3-CA8A-4CF1-A39D-2469EB35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292626"/>
            <a:ext cx="9152733" cy="4099212"/>
          </a:xfrm>
        </p:spPr>
        <p:txBody>
          <a:bodyPr>
            <a:normAutofit/>
          </a:bodyPr>
          <a:lstStyle/>
          <a:p>
            <a:r>
              <a:rPr lang="en-US" sz="1500" dirty="0"/>
              <a:t>There are number of goods with SS Circuits that make them attractive to build and use</a:t>
            </a:r>
          </a:p>
          <a:p>
            <a:pPr lvl="1"/>
            <a:r>
              <a:rPr lang="en-US" sz="1300" dirty="0"/>
              <a:t>They seldom present instability</a:t>
            </a:r>
          </a:p>
          <a:p>
            <a:pPr lvl="1"/>
            <a:r>
              <a:rPr lang="en-US" sz="1300" dirty="0"/>
              <a:t>Their timing can be easily controlled using </a:t>
            </a:r>
            <a:r>
              <a:rPr lang="en-US" sz="1400" b="1" i="1" dirty="0" err="1">
                <a:solidFill>
                  <a:schemeClr val="accent5">
                    <a:lumMod val="75000"/>
                  </a:schemeClr>
                </a:solidFill>
              </a:rPr>
              <a:t>clk</a:t>
            </a:r>
            <a:r>
              <a:rPr lang="en-US" sz="1300" dirty="0"/>
              <a:t> circuit</a:t>
            </a:r>
          </a:p>
          <a:p>
            <a:r>
              <a:rPr lang="en-US" sz="1500" dirty="0"/>
              <a:t>Storage elements used in SSC are called flip-flops</a:t>
            </a:r>
          </a:p>
          <a:p>
            <a:r>
              <a:rPr lang="en-US" sz="1500" dirty="0"/>
              <a:t>Flipflop: a binary storage device capable of storing one bit of information</a:t>
            </a:r>
          </a:p>
          <a:p>
            <a:pPr lvl="1"/>
            <a:r>
              <a:rPr lang="en-US" sz="1300" dirty="0"/>
              <a:t>Value stored in a flip-flop is either 0 or 1 (in stable state)</a:t>
            </a:r>
          </a:p>
          <a:p>
            <a:pPr lvl="1"/>
            <a:r>
              <a:rPr lang="en-US" sz="1300" dirty="0"/>
              <a:t>To store multiple bits, multiple flip-flops are used</a:t>
            </a:r>
          </a:p>
          <a:p>
            <a:pPr lvl="1"/>
            <a:r>
              <a:rPr lang="en-US" sz="1300" dirty="0"/>
              <a:t>Flip-flop state and output of circuit, both are functions of input and previous state</a:t>
            </a:r>
          </a:p>
          <a:p>
            <a:pPr lvl="1"/>
            <a:r>
              <a:rPr lang="en-US" sz="1300" dirty="0"/>
              <a:t>The speed of circuit is critical. Before next operation, a flip-flop must reach to stable state</a:t>
            </a:r>
          </a:p>
          <a:p>
            <a:pPr lvl="1"/>
            <a:r>
              <a:rPr lang="en-US" sz="1300" dirty="0"/>
              <a:t>Clock speed must be maintained in a way such that before next clock pulse, ff must reach stable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0CEE9-3C62-4140-A79B-21F3CBC3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DDF8C-5E98-413C-B374-EBB8222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0F9230-59E1-456E-B82B-3DDFD96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12" y="3391937"/>
            <a:ext cx="3176656" cy="1384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4A27E8-958C-4912-BE39-6EB10DA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495" y="4776415"/>
            <a:ext cx="2720837" cy="4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1210</TotalTime>
  <Words>859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TimesTenLTStd-Bold</vt:lpstr>
      <vt:lpstr>Wingdings 3</vt:lpstr>
      <vt:lpstr>Ion Boardroom</vt:lpstr>
      <vt:lpstr>Digital Logic and Design</vt:lpstr>
      <vt:lpstr>PowerPoint Presentation</vt:lpstr>
      <vt:lpstr>Introduction to Sequential Circuits</vt:lpstr>
      <vt:lpstr>Background</vt:lpstr>
      <vt:lpstr>Sequential Logic</vt:lpstr>
      <vt:lpstr>Types of Sequential Circuits</vt:lpstr>
      <vt:lpstr>Type of Sequential Circuits</vt:lpstr>
      <vt:lpstr>Synchronous Sequential Circuit (SSC)</vt:lpstr>
      <vt:lpstr>SSC</vt:lpstr>
      <vt:lpstr>SSC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3.9 Hardware Description Language Boolean expressions</dc:title>
  <dc:creator>pc</dc:creator>
  <cp:lastModifiedBy>pc</cp:lastModifiedBy>
  <cp:revision>89</cp:revision>
  <dcterms:created xsi:type="dcterms:W3CDTF">2020-03-31T10:42:22Z</dcterms:created>
  <dcterms:modified xsi:type="dcterms:W3CDTF">2020-06-03T15:14:31Z</dcterms:modified>
</cp:coreProperties>
</file>