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24"/>
  </p:notesMasterIdLst>
  <p:sldIdLst>
    <p:sldId id="279" r:id="rId2"/>
    <p:sldId id="277" r:id="rId3"/>
    <p:sldId id="256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CFE7-77F1-485A-921E-9AAB26936F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C091-7E3D-4E0D-BC92-BA2A616B2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976009-7CBC-43A0-85C1-3D11F8DCD17D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191-0A5A-4CE1-BCC6-67CFFD81CBD6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B213-6D37-40D5-B85C-65D764D4A800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E50-1C61-4EA0-A4B5-329B635AEF7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2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1E6A-A872-45D5-B61B-D0F77693C10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9C15-01FA-4803-AD73-CEE573C6ED6A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DEB-9295-4CAC-A4F1-BBC03B7AC427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C0CFA9-4255-476D-BAAC-0B3BC882519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9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046E89-E120-4073-ACB0-60F7C0C619BE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1B2A-B916-4D9E-A538-509AF54C9EA3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FF55-B163-4FA2-9589-6D4809075A2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2F39-9F03-40CF-A0E4-6C6732004490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152-FDB6-4AB0-91C2-700C71BD030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493A-DF5E-4ED3-A913-C0A05FDD3F5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E8E8-DA61-4A62-9C57-62BA330D52F6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5F4-C145-495B-8B00-9633453E50D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5E54-ED85-4232-8FA3-E1E36D6E55D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EE0231-53E4-433A-9586-4847C118887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sajjo79/Digital-Logic-Desig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jjo79/Digital-Logic-Design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990-D2F7-4F01-8083-0578ABBC5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Logic and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F2374-E08F-4ADE-A3E8-55B2BCF2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26" y="3016811"/>
            <a:ext cx="2209800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72C06-0B50-42A7-BC10-1855AA9C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221" y="793253"/>
            <a:ext cx="2638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"/>
    </mc:Choice>
    <mc:Fallback xmlns="">
      <p:transition spd="slow" advTm="31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565E-E083-4E93-8822-04078E3C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97586" cy="706964"/>
          </a:xfrm>
        </p:spPr>
        <p:txBody>
          <a:bodyPr/>
          <a:lstStyle/>
          <a:p>
            <a:r>
              <a:rPr lang="en-US" dirty="0"/>
              <a:t>Boolean Expressions for Sequential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B4EBF-A3F5-46F0-BFC6-BED7B7C42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588480"/>
                <a:ext cx="8550830" cy="3416300"/>
              </a:xfrm>
            </p:spPr>
            <p:txBody>
              <a:bodyPr/>
              <a:lstStyle/>
              <a:p>
                <a:r>
                  <a:rPr lang="en-US" dirty="0"/>
                  <a:t>The sequential circuit consists of two D Flip-Flops A and B</a:t>
                </a:r>
              </a:p>
              <a:p>
                <a:r>
                  <a:rPr lang="en-US" dirty="0"/>
                  <a:t>There are two input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Logic circuit representation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sz="1800" b="0" i="1" dirty="0">
                  <a:solidFill>
                    <a:srgbClr val="231F20"/>
                  </a:solidFill>
                  <a:effectLst/>
                  <a:latin typeface="TimesTenLTStd-Italic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sz="1800" b="0" i="1" dirty="0">
                  <a:solidFill>
                    <a:srgbClr val="231F20"/>
                  </a:solidFill>
                  <a:effectLst/>
                  <a:latin typeface="TimesTenLTStd-Italic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B4EBF-A3F5-46F0-BFC6-BED7B7C42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588480"/>
                <a:ext cx="8550830" cy="3416300"/>
              </a:xfrm>
              <a:blipFill>
                <a:blip r:embed="rId2"/>
                <a:stretch>
                  <a:fillRect l="-143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408CB-B17D-4230-ACD3-7854C9A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B1D48-E2F9-43DB-A459-D9ED89CB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1A31F-6A0F-412B-98D0-193CD380A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32" y="3602438"/>
            <a:ext cx="2902265" cy="278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B7ACC-1552-4DDD-8917-6D385879A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812" y="2860103"/>
            <a:ext cx="4615188" cy="38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4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F3A1-28F8-4B45-B756-47E31104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D Flip-Flop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DBCD4-6652-4A78-829F-D2FE844B0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6491549" cy="3416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FF input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18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table, next sate can be obtained using following expression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circuit has one flip-flop and two states</a:t>
                </a:r>
              </a:p>
              <a:p>
                <a:r>
                  <a:rPr lang="en-US" dirty="0"/>
                  <a:t>There is no output of combinational circuit so slash on arrows is not required</a:t>
                </a:r>
              </a:p>
              <a:p>
                <a:r>
                  <a:rPr lang="en-US" dirty="0"/>
                  <a:t>Two input combinations during each state transition are separated by a comma to simplify the notation.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DBCD4-6652-4A78-829F-D2FE844B0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6491549" cy="3416300"/>
              </a:xfrm>
              <a:blipFill>
                <a:blip r:embed="rId2"/>
                <a:stretch>
                  <a:fillRect l="-188" t="-891" r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94ABA-B44C-434F-B456-780657D1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1B83D-E50B-478F-94CD-E1605371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8B4EC-6F40-4BA1-87D2-DEBE96B6B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37" y="482874"/>
            <a:ext cx="4800600" cy="2038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18C7E-317D-4B3F-A71E-9E5A30601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627" y="2516566"/>
            <a:ext cx="2093844" cy="2494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64950-DD3F-4C73-AB53-BB98A2646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917" y="5011462"/>
            <a:ext cx="4152900" cy="1266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9EF2BF-8EE7-4EB2-85A9-1EFA4B375EF1}"/>
              </a:ext>
            </a:extLst>
          </p:cNvPr>
          <p:cNvSpPr txBox="1"/>
          <p:nvPr/>
        </p:nvSpPr>
        <p:spPr>
          <a:xfrm>
            <a:off x="8126053" y="6381031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Sequential Circuit with D Flip Flop</a:t>
            </a:r>
          </a:p>
        </p:txBody>
      </p:sp>
    </p:spTree>
    <p:extLst>
      <p:ext uri="{BB962C8B-B14F-4D97-AF65-F5344CB8AC3E}">
        <p14:creationId xmlns:p14="http://schemas.microsoft.com/office/powerpoint/2010/main" val="418065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487B-A269-400F-9E9E-FE4AAD24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JK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0D26-CA88-4ABB-8C37-4FC98797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203231"/>
            <a:ext cx="6043235" cy="40915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state table has four sections</a:t>
            </a:r>
          </a:p>
          <a:p>
            <a:pPr lvl="1"/>
            <a:r>
              <a:rPr lang="en-US" dirty="0"/>
              <a:t>Present state, inputs, next state, outputs</a:t>
            </a:r>
          </a:p>
          <a:p>
            <a:pPr lvl="1"/>
            <a:r>
              <a:rPr lang="en-US" dirty="0"/>
              <a:t>First two are obtained by listing all binary combinations</a:t>
            </a:r>
          </a:p>
          <a:p>
            <a:pPr lvl="1"/>
            <a:r>
              <a:rPr lang="en-US" dirty="0"/>
              <a:t>Next-state values are evaluated from the state equations</a:t>
            </a:r>
          </a:p>
          <a:p>
            <a:pPr lvl="1"/>
            <a:r>
              <a:rPr lang="en-US" dirty="0"/>
              <a:t>Corresponding characteristic table or equations are used to obtain next state values</a:t>
            </a:r>
          </a:p>
          <a:p>
            <a:r>
              <a:rPr lang="en-US" dirty="0"/>
              <a:t>Steps to obtain next state values</a:t>
            </a:r>
          </a:p>
          <a:p>
            <a:pPr lvl="1"/>
            <a:r>
              <a:rPr lang="en-US" dirty="0"/>
              <a:t>Determine the FF input equations</a:t>
            </a:r>
          </a:p>
          <a:p>
            <a:pPr lvl="1"/>
            <a:r>
              <a:rPr lang="en-US" dirty="0"/>
              <a:t>List binary values of each input equation</a:t>
            </a:r>
          </a:p>
          <a:p>
            <a:pPr lvl="1"/>
            <a:r>
              <a:rPr lang="en-US" dirty="0"/>
              <a:t>Use FF characteristic table to obtain next state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92492-10D8-40C6-9F7D-7BD6ED14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ABADF-F5A3-4388-B0F7-5AE1D151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E37F5-98F1-4E5D-AE48-60122946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46" y="451069"/>
            <a:ext cx="5288184" cy="2630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D132A-B21E-4EBD-8630-5632BF9F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45" y="3604155"/>
            <a:ext cx="5476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2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D562-079A-44CF-A2BF-1178AD6C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JK Flip-Flop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0201B-32E7-441C-8DF9-089A6A52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110" y="2438400"/>
                <a:ext cx="5882029" cy="377687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circuit has no output so no output column in table</a:t>
                </a:r>
              </a:p>
              <a:p>
                <a:r>
                  <a:rPr lang="en-US" dirty="0"/>
                  <a:t>Boolean expressions for circuit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1" dirty="0">
                  <a:solidFill>
                    <a:srgbClr val="231F20"/>
                  </a:solidFill>
                  <a:effectLst/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b="0" i="1" dirty="0">
                  <a:solidFill>
                    <a:srgbClr val="231F20"/>
                  </a:solidFill>
                  <a:effectLst/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800" b="0" i="1" dirty="0">
                  <a:solidFill>
                    <a:srgbClr val="231F20"/>
                  </a:solidFill>
                  <a:effectLst/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flip-flop</a:t>
                </a:r>
                <a:r>
                  <a:rPr lang="en-US" dirty="0"/>
                  <a:t> inputs are not part of the state table, but required to evaluate next state </a:t>
                </a:r>
              </a:p>
              <a:p>
                <a:pPr lvl="1"/>
                <a:r>
                  <a:rPr lang="en-US" dirty="0"/>
                  <a:t>Can be obtained using above given equations</a:t>
                </a:r>
              </a:p>
              <a:p>
                <a:r>
                  <a:rPr lang="en-US" dirty="0"/>
                  <a:t>Next state can be obtained is found from corresponding J,K inputs and characteristic table of JK Flip-Flop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0201B-32E7-441C-8DF9-089A6A52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110" y="2438400"/>
                <a:ext cx="5882029" cy="3776870"/>
              </a:xfrm>
              <a:blipFill>
                <a:blip r:embed="rId2"/>
                <a:stretch>
                  <a:fillRect t="-806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8E8E3-0ED8-4CF2-A1D8-545F4305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812A8-6C69-4EFF-A658-0F1B4CDA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17BE1-2978-49B8-B7FE-073D1F044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46" y="451069"/>
            <a:ext cx="5288184" cy="2630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64140-4565-47D1-97CB-C63FFF781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345" y="3604155"/>
            <a:ext cx="5476875" cy="30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55C446-EB4C-4798-BC51-FA96D81F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643" y="2944216"/>
            <a:ext cx="2173357" cy="15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7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C411-FD97-4ACF-8952-440AD7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JK Flip Flop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98E0E5-5231-402B-B85D-A75BB2106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358887"/>
                <a:ext cx="7511968" cy="36609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next-state values can also be obtained by evaluating the state equations </a:t>
                </a:r>
              </a:p>
              <a:p>
                <a:pPr lvl="1"/>
                <a:r>
                  <a:rPr lang="en-US" sz="1800" dirty="0"/>
                  <a:t>Determine the flip-flop input equations</a:t>
                </a:r>
              </a:p>
              <a:p>
                <a:pPr lvl="1"/>
                <a:r>
                  <a:rPr lang="en-US" sz="1800" dirty="0"/>
                  <a:t>Substitute the input equations into the flip-flop characteristic equation to obtain the state equations. </a:t>
                </a:r>
              </a:p>
              <a:p>
                <a:pPr lvl="1"/>
                <a:r>
                  <a:rPr lang="en-US" sz="1800" dirty="0"/>
                  <a:t>Use the corresponding state equations to determine the next-state values in the state table.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+ 1</m:t>
                        </m:r>
                      </m:e>
                    </m:d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𝐽𝐴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b="0" i="1" dirty="0">
                  <a:solidFill>
                    <a:srgbClr val="231F20"/>
                  </a:solidFill>
                  <a:effectLst/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+ 1</m:t>
                        </m:r>
                      </m:e>
                    </m:d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By substituting the values, find next state values as given in table</a:t>
                </a:r>
              </a:p>
              <a:p>
                <a:pPr lvl="2"/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98E0E5-5231-402B-B85D-A75BB2106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358887"/>
                <a:ext cx="7511968" cy="3660913"/>
              </a:xfrm>
              <a:blipFill>
                <a:blip r:embed="rId2"/>
                <a:stretch>
                  <a:fillRect l="-81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89E12-2127-46DC-9521-E2F1EC62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10F-8A3C-4B68-A42C-7CBE5AB4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6DD21-6D86-49EB-A3B5-D5C01470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09" y="4189343"/>
            <a:ext cx="2176461" cy="1518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5B48D7-0786-4188-A434-E9057FDFEB22}"/>
                  </a:ext>
                </a:extLst>
              </p:cNvPr>
              <p:cNvSpPr txBox="1"/>
              <p:nvPr/>
            </p:nvSpPr>
            <p:spPr>
              <a:xfrm>
                <a:off x="9286569" y="5657671"/>
                <a:ext cx="35009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rgbClr val="231F2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i="1" dirty="0">
                  <a:solidFill>
                    <a:srgbClr val="231F2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solidFill>
                    <a:srgbClr val="231F2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5B48D7-0786-4188-A434-E9057FDFE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569" y="5657671"/>
                <a:ext cx="3500952" cy="1200329"/>
              </a:xfrm>
              <a:prstGeom prst="rect">
                <a:avLst/>
              </a:prstGeom>
              <a:blipFill>
                <a:blip r:embed="rId4"/>
                <a:stretch>
                  <a:fillRect l="-348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2BD8DB1-7F79-4C13-BAD0-6717BCFB9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390" y="2278406"/>
            <a:ext cx="3414297" cy="1900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16E451-537E-4D23-846E-0311F01D8D5F}"/>
                  </a:ext>
                </a:extLst>
              </p:cNvPr>
              <p:cNvSpPr txBox="1"/>
              <p:nvPr/>
            </p:nvSpPr>
            <p:spPr>
              <a:xfrm>
                <a:off x="1713852" y="5522713"/>
                <a:ext cx="6394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de-DE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+ 1</m:t>
                              </m:r>
                            </m:e>
                          </m:d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800" b="0" i="1" dirty="0" smtClean="0">
                                      <a:solidFill>
                                        <a:srgbClr val="231F2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b="0" i="1" dirty="0" smtClean="0">
                                      <a:solidFill>
                                        <a:srgbClr val="231F2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p>
                                    <m:sSupPr>
                                      <m:ctrlPr>
                                        <a:rPr lang="en-US" sz="1800" b="0" i="1" dirty="0" smtClean="0">
                                          <a:solidFill>
                                            <a:srgbClr val="231F2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800" b="0" i="1" dirty="0" smtClean="0">
                                          <a:solidFill>
                                            <a:srgbClr val="231F2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b="0" i="1" dirty="0" smtClean="0">
                                          <a:solidFill>
                                            <a:srgbClr val="231F2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= 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DE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###(1)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16E451-537E-4D23-846E-0311F01D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52" y="5522713"/>
                <a:ext cx="6394174" cy="369332"/>
              </a:xfrm>
              <a:prstGeom prst="rect">
                <a:avLst/>
              </a:prstGeom>
              <a:blipFill>
                <a:blip r:embed="rId6"/>
                <a:stretch>
                  <a:fillRect r="-38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01162-8959-4AE0-99F6-06228B8F1B8C}"/>
                  </a:ext>
                </a:extLst>
              </p:cNvPr>
              <p:cNvSpPr txBox="1"/>
              <p:nvPr/>
            </p:nvSpPr>
            <p:spPr>
              <a:xfrm>
                <a:off x="2251216" y="5899012"/>
                <a:ext cx="6394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+ 1</m:t>
                              </m:r>
                            </m:e>
                          </m:d>
                          <m: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err="1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err="1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rgbClr val="231F2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231F2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231F2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231F2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231F2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= 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b="0" i="1" dirty="0" err="1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𝐴𝐵𝑥</m:t>
                          </m:r>
                          <m: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err="1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dirty="0" err="1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err="1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solidFill>
                                    <a:srgbClr val="231F2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01162-8959-4AE0-99F6-06228B8F1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16" y="5899012"/>
                <a:ext cx="639417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6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76FD-C459-4B47-AA47-65EA4633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5412-686F-4F51-82EA-F2605707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1108F-690D-464F-8E82-BA51F68D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C5B00-6C64-453F-8C59-AB9CC96A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16" y="3689670"/>
            <a:ext cx="2619375" cy="262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604FA-0544-4100-A6D1-23BC2196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13" y="2458963"/>
            <a:ext cx="7296749" cy="3629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567F80-8F00-4156-ABB2-A5437CA8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57" y="1444487"/>
            <a:ext cx="4034312" cy="2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EC3D-6B8A-456E-8F00-CECBD174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T Flip-Flop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DB3F1-598A-4E04-8B50-6EB9F66A3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478157"/>
                <a:ext cx="5833290" cy="391368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This analysis is similar to JK FF</a:t>
                </a:r>
              </a:p>
              <a:p>
                <a:r>
                  <a:rPr lang="en-US" dirty="0"/>
                  <a:t>The next state values can be found either using characteristic table or characteristic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+ 1) = 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⊕ 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𝑇𝑄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figure has </a:t>
                </a:r>
              </a:p>
              <a:p>
                <a:pPr lvl="1"/>
                <a:r>
                  <a:rPr lang="en-US" dirty="0"/>
                  <a:t>two flip-flops A and B, </a:t>
                </a:r>
              </a:p>
              <a:p>
                <a:pPr lvl="1"/>
                <a:r>
                  <a:rPr lang="en-US" dirty="0"/>
                  <a:t>one input x</a:t>
                </a:r>
              </a:p>
              <a:p>
                <a:pPr lvl="1"/>
                <a:r>
                  <a:rPr lang="en-US" dirty="0"/>
                  <a:t>one output y</a:t>
                </a:r>
              </a:p>
              <a:p>
                <a:r>
                  <a:rPr lang="en-US" dirty="0"/>
                  <a:t>Algebraic description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E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0" i="1" dirty="0" err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sz="1800" b="0" i="1" dirty="0">
                  <a:solidFill>
                    <a:srgbClr val="231F20"/>
                  </a:solidFill>
                  <a:effectLst/>
                  <a:latin typeface="TimesTenLTStd-Italic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s-E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b="0" i="1" dirty="0">
                  <a:solidFill>
                    <a:srgbClr val="231F20"/>
                  </a:solidFill>
                  <a:effectLst/>
                  <a:latin typeface="TimesTenLTStd-Italic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DB3F1-598A-4E04-8B50-6EB9F66A3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478157"/>
                <a:ext cx="5833290" cy="3913681"/>
              </a:xfrm>
              <a:blipFill>
                <a:blip r:embed="rId2"/>
                <a:stretch>
                  <a:fillRect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8256C-D89C-4732-9C45-DA10CED1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75C3C-8DC9-4435-ABF0-60489970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99066-19FD-4DB1-8436-0D3BCB58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2791388"/>
            <a:ext cx="5000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7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560-7E05-4AD7-B02F-DD0BA16D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A9203-1C50-4880-A35A-BB29D3141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7405950" cy="3416300"/>
              </a:xfrm>
            </p:spPr>
            <p:txBody>
              <a:bodyPr/>
              <a:lstStyle/>
              <a:p>
                <a:r>
                  <a:rPr lang="en-US" dirty="0"/>
                  <a:t>The values for the next state can be derived from the state equations by 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in characteristic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+ 1) = 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⊕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𝑇𝑄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+ 1) = (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)′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(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 + 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 + </m:t>
                    </m:r>
                    <m:r>
                      <a:rPr lang="en-US" sz="1800" b="0" i="1" dirty="0" err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1" dirty="0" err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sz="1800" b="0" i="1" dirty="0">
                  <a:solidFill>
                    <a:srgbClr val="231F20"/>
                  </a:solidFill>
                  <a:effectLst/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+ 1) = 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br>
                  <a:rPr lang="fr-FR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A9203-1C50-4880-A35A-BB29D3141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7405950" cy="3416300"/>
              </a:xfrm>
              <a:blipFill>
                <a:blip r:embed="rId2"/>
                <a:stretch>
                  <a:fillRect l="-165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87C8-1775-47AF-9E8A-B98F7DEE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AE60F-112A-45B9-B0AB-79AC9A1F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53AA4-EE92-40CC-B4FF-8519D931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2218209"/>
            <a:ext cx="1768611" cy="212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49C4E-2606-4055-AF10-6D3190D11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377" y="4515414"/>
            <a:ext cx="3362325" cy="2181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E38DC-70FD-498B-9A74-3F0BFADCFD84}"/>
                  </a:ext>
                </a:extLst>
              </p:cNvPr>
              <p:cNvSpPr txBox="1"/>
              <p:nvPr/>
            </p:nvSpPr>
            <p:spPr>
              <a:xfrm>
                <a:off x="8912950" y="2857850"/>
                <a:ext cx="12461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dirty="0" err="1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en-US" b="0" i="1" dirty="0">
                  <a:solidFill>
                    <a:srgbClr val="231F20"/>
                  </a:solidFill>
                  <a:effectLst/>
                  <a:latin typeface="TimesTenLTStd-Italic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rgbClr val="231F2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i="1" dirty="0">
                  <a:solidFill>
                    <a:srgbClr val="231F20"/>
                  </a:solidFill>
                  <a:effectLst/>
                  <a:latin typeface="TimesTenLTStd-Italic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b="0" i="1" dirty="0" smtClean="0">
                          <a:solidFill>
                            <a:srgbClr val="231F20"/>
                          </a:solidFill>
                          <a:effectLst/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E38DC-70FD-498B-9A74-3F0BFADCF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950" y="2857850"/>
                <a:ext cx="1246146" cy="923330"/>
              </a:xfrm>
              <a:prstGeom prst="rect">
                <a:avLst/>
              </a:prstGeom>
              <a:blipFill>
                <a:blip r:embed="rId5"/>
                <a:stretch>
                  <a:fillRect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276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C01D-AD79-43C3-A06D-268533A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and Moore Models for 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7A45-970A-45A3-8A6F-CF9D5CE7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25148"/>
            <a:ext cx="5855445" cy="35946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two models of a sequential circuit are commonly referred to as a finite state machine (FSM)</a:t>
            </a:r>
          </a:p>
          <a:p>
            <a:r>
              <a:rPr lang="en-US" dirty="0"/>
              <a:t>The most general model of a sequential circuit has inputs, outputs, and internal states</a:t>
            </a:r>
          </a:p>
          <a:p>
            <a:r>
              <a:rPr lang="en-US" dirty="0"/>
              <a:t>Mealy and Moore differ only in the way the output is generated</a:t>
            </a:r>
          </a:p>
          <a:p>
            <a:r>
              <a:rPr lang="en-US" dirty="0"/>
              <a:t>Mealy model: the output is a function of both the present state and the input</a:t>
            </a:r>
          </a:p>
          <a:p>
            <a:r>
              <a:rPr lang="en-US" dirty="0"/>
              <a:t>Moore model: the output is a function of only the present state </a:t>
            </a:r>
          </a:p>
          <a:p>
            <a:r>
              <a:rPr lang="en-US" dirty="0"/>
              <a:t>A circuit may have both types of outputs.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CF0FB-3DFF-483B-BD91-C6EE6F71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B8323-7604-4B78-9C60-A417FB21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F5BF1-C012-4D91-A586-C3A7F71E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603500"/>
            <a:ext cx="5181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ACB-2CD1-45D8-9D5E-2494FFC1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Machines – Mealy FSM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3B6DE-0BB0-4B0D-A922-ADF53E640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398643"/>
                <a:ext cx="8825659" cy="399319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output values are determined both by its current state and the current inputs</a:t>
                </a:r>
              </a:p>
              <a:p>
                <a:r>
                  <a:rPr lang="en-US" dirty="0"/>
                  <a:t>A mealy machine is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S: A finite set of states</a:t>
                </a:r>
              </a:p>
              <a:p>
                <a:pPr lvl="1"/>
                <a:r>
                  <a:rPr lang="en-US" dirty="0"/>
                  <a:t>S0: A start state taken from 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US" dirty="0"/>
                  <a:t> A finite set of input alphabets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 finite set of output alphabets</a:t>
                </a:r>
              </a:p>
              <a:p>
                <a:pPr lvl="1"/>
                <a:r>
                  <a:rPr lang="en-US" dirty="0"/>
                  <a:t>T:  State transition using input, current state to generate next state</a:t>
                </a:r>
              </a:p>
              <a:p>
                <a:pPr lvl="1"/>
                <a:r>
                  <a:rPr lang="en-US" dirty="0"/>
                  <a:t>G: output function, using input and current state to generate output</a:t>
                </a:r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𝑝𝑟𝑒𝑠𝑒𝑛𝑡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corresponding state diagram shows both the input and output values,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separated by a slash along the directed lines between the states.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3B6DE-0BB0-4B0D-A922-ADF53E640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398643"/>
                <a:ext cx="8825659" cy="3993195"/>
              </a:xfrm>
              <a:blipFill>
                <a:blip r:embed="rId2"/>
                <a:stretch>
                  <a:fillRect l="-69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75ACA-F001-4D2B-A690-50C4B1CC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75442-D22D-4609-8230-479FEDE2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56E41-AC94-4478-86B0-1587C738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948" y="3070874"/>
            <a:ext cx="3163598" cy="30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2CA5-EBD6-4481-9357-A822192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08320-C8B1-496E-B716-683C6649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Bismillah Calligraphy Png Transparent - Bismillah Calligraphy ...">
            <a:extLst>
              <a:ext uri="{FF2B5EF4-FFF2-40B4-BE49-F238E27FC236}">
                <a16:creationId xmlns:a16="http://schemas.microsoft.com/office/drawing/2014/main" id="{CC3AACC1-40EF-42B5-9545-D6E9F272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1" y="1200375"/>
            <a:ext cx="6239497" cy="26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- Assalamu Alaikum, Arabic Script Kufic Calligraphy Royalty ...">
            <a:extLst>
              <a:ext uri="{FF2B5EF4-FFF2-40B4-BE49-F238E27FC236}">
                <a16:creationId xmlns:a16="http://schemas.microsoft.com/office/drawing/2014/main" id="{B161C495-12AF-439C-BBEB-5676BB61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05" y="3815193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4CA25D-3BB8-425A-AB3B-C4B4D663AE91}"/>
              </a:ext>
            </a:extLst>
          </p:cNvPr>
          <p:cNvSpPr/>
          <p:nvPr/>
        </p:nvSpPr>
        <p:spPr>
          <a:xfrm>
            <a:off x="3350538" y="5835957"/>
            <a:ext cx="546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18D37-1E0A-4FD4-BAF8-1E626AE003EE}"/>
              </a:ext>
            </a:extLst>
          </p:cNvPr>
          <p:cNvSpPr/>
          <p:nvPr/>
        </p:nvSpPr>
        <p:spPr>
          <a:xfrm>
            <a:off x="3363521" y="5638901"/>
            <a:ext cx="546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Slides can be found at</a:t>
            </a:r>
          </a:p>
        </p:txBody>
      </p:sp>
    </p:spTree>
    <p:extLst>
      <p:ext uri="{BB962C8B-B14F-4D97-AF65-F5344CB8AC3E}">
        <p14:creationId xmlns:p14="http://schemas.microsoft.com/office/powerpoint/2010/main" val="193723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31-9F8B-457D-82FE-FD4E65CB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Machine – Moore FSM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18D98-A642-4C95-A4E9-A2D5D0591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Output values are determined only by its current state.</a:t>
                </a:r>
              </a:p>
              <a:p>
                <a:r>
                  <a:rPr lang="en-US" dirty="0"/>
                  <a:t>It is a 6-tuple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Q: finite set of states</a:t>
                </a:r>
              </a:p>
              <a:p>
                <a:pPr lvl="1"/>
                <a:r>
                  <a:rPr lang="en-US" dirty="0"/>
                  <a:t>q0: start state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US" dirty="0"/>
                  <a:t> finite set of input elements</a:t>
                </a:r>
              </a:p>
              <a:p>
                <a:pPr lvl="1"/>
                <a:r>
                  <a:rPr lang="en-US" dirty="0"/>
                  <a:t>O: finite set of output alphabets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: transition function</a:t>
                </a:r>
              </a:p>
              <a:p>
                <a:pPr lvl="1"/>
                <a:r>
                  <a:rPr lang="en-US" dirty="0"/>
                  <a:t>G: and output function</a:t>
                </a:r>
              </a:p>
              <a:p>
                <a:r>
                  <a:rPr lang="en-US" dirty="0"/>
                  <a:t>The outputs are the flip-flop states marked inside the circles.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18D98-A642-4C95-A4E9-A2D5D0591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EDEEA-6C1E-4A8D-943D-105C6A39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552FE-0707-4BC1-A8EF-F0300413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6F6AC-BCC1-4488-A64F-DA76543D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201" y="3225040"/>
            <a:ext cx="2453743" cy="26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3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1254-C5AD-4AC4-A169-1643A097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40E6-E941-4126-AECF-ECB55330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Moore model, the outputs of the sequential circuit are synchronized with the clock</a:t>
            </a:r>
          </a:p>
          <a:p>
            <a:r>
              <a:rPr lang="en-US" dirty="0"/>
              <a:t>In a Mealy model, the outputs may change if the inputs change during the clock cycle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4F7F1-FC88-47B8-A80E-FC79C517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4E384-E1DC-46EE-9F0E-73082C0A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61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5B9C0-F1E6-4124-A09D-2698F02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2AC6-1FA3-4AA0-A9F1-95738EDD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5845EBB-EB0E-4536-B1CE-7EDF98626187}"/>
              </a:ext>
            </a:extLst>
          </p:cNvPr>
          <p:cNvSpPr txBox="1">
            <a:spLocks/>
          </p:cNvSpPr>
          <p:nvPr/>
        </p:nvSpPr>
        <p:spPr bwMode="gray">
          <a:xfrm>
            <a:off x="10352540" y="-24320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330682-99BE-4071-AC2E-0FDA91FFAE9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5CBF098-7F47-4EEC-92C9-9A39941FE7B4}"/>
              </a:ext>
            </a:extLst>
          </p:cNvPr>
          <p:cNvSpPr txBox="1">
            <a:spLocks/>
          </p:cNvSpPr>
          <p:nvPr/>
        </p:nvSpPr>
        <p:spPr>
          <a:xfrm>
            <a:off x="1222582" y="204407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</a:rPr>
              <a:t>Thanks for watching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Bahauddin Zakariya University, Multan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0D216-3354-445E-B60D-A3188901F7A0}"/>
              </a:ext>
            </a:extLst>
          </p:cNvPr>
          <p:cNvSpPr/>
          <p:nvPr/>
        </p:nvSpPr>
        <p:spPr>
          <a:xfrm>
            <a:off x="2928730" y="2625916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F10334C-827D-4116-8BA8-BB413FDB48E9}"/>
              </a:ext>
            </a:extLst>
          </p:cNvPr>
          <p:cNvSpPr txBox="1">
            <a:spLocks/>
          </p:cNvSpPr>
          <p:nvPr/>
        </p:nvSpPr>
        <p:spPr>
          <a:xfrm>
            <a:off x="6864626" y="6391838"/>
            <a:ext cx="5327375" cy="429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Slides are available at: </a:t>
            </a:r>
            <a:r>
              <a:rPr lang="en-US" sz="12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https://github.com/sajjo79/Digital-Logic-Design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9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C509-9ED8-4385-A1EC-68899DDA8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39" y="2386744"/>
            <a:ext cx="10508973" cy="164592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Analysis of Clocked Sequential Circuits (CSC)</a:t>
            </a:r>
            <a:endParaRPr lang="en-US" sz="4400" i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C1093-0768-446B-86D9-53157755C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032664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Chapter 4: </a:t>
            </a:r>
            <a:r>
              <a:rPr lang="en-US" dirty="0" err="1"/>
              <a:t>FlipFlops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194B-68DB-4AB8-B6D8-5754FEB9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2F45E-E792-4A9F-AB6E-65D4A84D9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328084"/>
                <a:ext cx="8825659" cy="40637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Analysis is the process of finding the circuit behavior under certain operating conditions</a:t>
                </a:r>
              </a:p>
              <a:p>
                <a:r>
                  <a:rPr lang="en-US" dirty="0"/>
                  <a:t>A clocked sequential circuit includes the FF and clock</a:t>
                </a:r>
              </a:p>
              <a:p>
                <a:r>
                  <a:rPr lang="en-US" dirty="0"/>
                  <a:t>The behavior of clocked sequential circuit is determined by </a:t>
                </a:r>
              </a:p>
              <a:p>
                <a:pPr lvl="1"/>
                <a:r>
                  <a:rPr lang="en-US" dirty="0"/>
                  <a:t>Inputs, outputs, state of the flip-flop (memory)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output is function of both input and current FF state</a:t>
                </a:r>
              </a:p>
              <a:p>
                <a:r>
                  <a:rPr lang="en-US" dirty="0"/>
                  <a:t>Analysis include</a:t>
                </a:r>
              </a:p>
              <a:p>
                <a:pPr lvl="1"/>
                <a:r>
                  <a:rPr lang="en-US" dirty="0"/>
                  <a:t>Obtaining the table or diagram from given inputs, outputs and state</a:t>
                </a:r>
              </a:p>
              <a:p>
                <a:pPr lvl="1"/>
                <a:r>
                  <a:rPr lang="en-US" dirty="0"/>
                  <a:t>Derive the relevant Boolean expressions</a:t>
                </a:r>
              </a:p>
              <a:p>
                <a:r>
                  <a:rPr lang="en-US" dirty="0"/>
                  <a:t>Analysis process follows these steps</a:t>
                </a:r>
              </a:p>
              <a:p>
                <a:pPr lvl="1"/>
                <a:r>
                  <a:rPr lang="en-US" dirty="0"/>
                  <a:t>Circuit diagram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Equations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State table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State diagram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2F45E-E792-4A9F-AB6E-65D4A84D9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328084"/>
                <a:ext cx="8825659" cy="4063753"/>
              </a:xfrm>
              <a:blipFill>
                <a:blip r:embed="rId2"/>
                <a:stretch>
                  <a:fillRect l="-138" t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5852-991B-4610-851F-B7E4DB52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D38A8-E17D-4BE4-93B7-ABF1A3B9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25EF34-E50C-468B-937D-51C44E5E4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72024"/>
              </p:ext>
            </p:extLst>
          </p:nvPr>
        </p:nvGraphicFramePr>
        <p:xfrm>
          <a:off x="9110387" y="3492492"/>
          <a:ext cx="256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504">
                  <a:extLst>
                    <a:ext uri="{9D8B030D-6E8A-4147-A177-3AD203B41FA5}">
                      <a16:colId xmlns:a16="http://schemas.microsoft.com/office/drawing/2014/main" val="214932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Circuit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9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6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7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10335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CFC1F8AF-E224-46B1-B2DC-6E54201AFB30}"/>
              </a:ext>
            </a:extLst>
          </p:cNvPr>
          <p:cNvSpPr/>
          <p:nvPr/>
        </p:nvSpPr>
        <p:spPr>
          <a:xfrm>
            <a:off x="11173813" y="3921195"/>
            <a:ext cx="484426" cy="1298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F260-0B2E-46AC-ABA7-ABC5E415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equations/Transition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65688-F2DF-4CA7-894D-9322AE785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91409"/>
                <a:ext cx="5709671" cy="3776869"/>
              </a:xfrm>
            </p:spPr>
            <p:txBody>
              <a:bodyPr/>
              <a:lstStyle/>
              <a:p>
                <a:r>
                  <a:rPr lang="en-US" dirty="0"/>
                  <a:t>A state equation is given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figure consists of </a:t>
                </a:r>
              </a:p>
              <a:p>
                <a:pPr lvl="1"/>
                <a:r>
                  <a:rPr lang="en-US" dirty="0"/>
                  <a:t>two flip-flops, A, B</a:t>
                </a:r>
              </a:p>
              <a:p>
                <a:pPr lvl="1"/>
                <a:r>
                  <a:rPr lang="en-US" dirty="0"/>
                  <a:t>Input x and output y</a:t>
                </a:r>
              </a:p>
              <a:p>
                <a:r>
                  <a:rPr lang="en-US" dirty="0"/>
                  <a:t>Outputs of two flip-flop can be expressed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65688-F2DF-4CA7-894D-9322AE785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91409"/>
                <a:ext cx="5709671" cy="3776869"/>
              </a:xfrm>
              <a:blipFill>
                <a:blip r:embed="rId2"/>
                <a:stretch>
                  <a:fillRect l="-213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CE05A-EA37-4BE3-8F6F-C5AEA522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1F018-41D8-4A6A-9219-38DF0633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553BD-7886-4092-94B0-D3C016A2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324100"/>
            <a:ext cx="54578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6D66-9806-4F5E-808F-113822D5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Table/Transition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7FEC7-7EA2-490A-81AD-0BCB6285E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246" y="3094290"/>
                <a:ext cx="4389522" cy="2434720"/>
              </a:xfrm>
            </p:spPr>
            <p:txBody>
              <a:bodyPr/>
              <a:lstStyle/>
              <a:p>
                <a:r>
                  <a:rPr lang="en-US" dirty="0"/>
                  <a:t>The next state of flip-flop A must satisfy the state equation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b="0" i="1" dirty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+ 1</m:t>
                        </m:r>
                      </m:e>
                    </m:d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fr-FR" sz="18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output column is derived from the output equation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7FEC7-7EA2-490A-81AD-0BCB6285E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246" y="3094290"/>
                <a:ext cx="4389522" cy="2434720"/>
              </a:xfrm>
              <a:blipFill>
                <a:blip r:embed="rId2"/>
                <a:stretch>
                  <a:fillRect l="-417" t="-1504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E785-2C29-48A7-B4E1-D379714A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7039A-7ACF-4D0E-9C66-748D90E7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9A51A-A4CC-4C36-BC58-C9DC72B6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36" y="2603500"/>
            <a:ext cx="4109662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6DF81A-5A62-441C-A8B9-728D97BA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380" y="3064932"/>
            <a:ext cx="3019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6F29-EDE5-4111-A113-AF0708FC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Diagram/Transition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3648-3CB9-43CF-958A-AB9A9C1C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2278966"/>
            <a:ext cx="7963907" cy="1708150"/>
          </a:xfrm>
        </p:spPr>
        <p:txBody>
          <a:bodyPr>
            <a:normAutofit/>
          </a:bodyPr>
          <a:lstStyle/>
          <a:p>
            <a:r>
              <a:rPr lang="en-US" dirty="0"/>
              <a:t>Information in state table can also be represented in state diagram</a:t>
            </a:r>
          </a:p>
          <a:p>
            <a:pPr lvl="1"/>
            <a:r>
              <a:rPr lang="en-US" dirty="0"/>
              <a:t>State is represented by a circle and transition is by arrows</a:t>
            </a:r>
          </a:p>
          <a:p>
            <a:pPr lvl="1"/>
            <a:r>
              <a:rPr lang="en-US" dirty="0"/>
              <a:t>The binary number inside each circle identifies the state of the flip-flops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685B6-D0B7-44F8-8124-062A52DE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1F9D9-407E-4C7F-B0BE-6EBC8A04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436B1-29EB-4D52-AD9D-5B2435E6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27" y="3267292"/>
            <a:ext cx="3009900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5A66C-74CB-4883-AC35-A2D62FDC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780" y="4886144"/>
            <a:ext cx="2079994" cy="1996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1D476-3152-43C9-8C43-8F9957951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827" y="447892"/>
            <a:ext cx="3019425" cy="2819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4B454-BA63-4C84-B276-99B0CD116ED8}"/>
              </a:ext>
            </a:extLst>
          </p:cNvPr>
          <p:cNvSpPr txBox="1">
            <a:spLocks/>
          </p:cNvSpPr>
          <p:nvPr/>
        </p:nvSpPr>
        <p:spPr>
          <a:xfrm>
            <a:off x="463826" y="3776869"/>
            <a:ext cx="7963907" cy="2614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directed lines are labeled with two  binary numbers separated by a slash </a:t>
            </a:r>
          </a:p>
          <a:p>
            <a:pPr lvl="1"/>
            <a:r>
              <a:rPr lang="en-US" b="1" dirty="0"/>
              <a:t>Input/output </a:t>
            </a:r>
            <a:r>
              <a:rPr lang="en-US" dirty="0"/>
              <a:t>in present state for given input</a:t>
            </a:r>
          </a:p>
          <a:p>
            <a:pPr lvl="1"/>
            <a:r>
              <a:rPr lang="en-US" dirty="0"/>
              <a:t>the directed line from state 00 to 01 is labeled1/0, </a:t>
            </a:r>
          </a:p>
          <a:p>
            <a:pPr lvl="2"/>
            <a:r>
              <a:rPr lang="en-US" dirty="0"/>
              <a:t>when the circuit is in the present state 00 and the input is 1, the output is 0. </a:t>
            </a:r>
          </a:p>
          <a:p>
            <a:pPr lvl="2"/>
            <a:r>
              <a:rPr lang="en-US" dirty="0"/>
              <a:t>After the next clock cycle, the circuit goes to the next state, 01. </a:t>
            </a:r>
          </a:p>
          <a:p>
            <a:pPr lvl="2"/>
            <a:r>
              <a:rPr lang="en-US" dirty="0"/>
              <a:t>If the input changes to 0, then the output becomes 1, but if the input remains at 1, the output stays at 0. </a:t>
            </a:r>
          </a:p>
          <a:p>
            <a:pPr lvl="2"/>
            <a:r>
              <a:rPr lang="en-US" dirty="0"/>
              <a:t>This information is obtained from the state diagram along the two directed lines emanating from the circle with state 01. </a:t>
            </a:r>
          </a:p>
          <a:p>
            <a:pPr lvl="2"/>
            <a:r>
              <a:rPr lang="en-US" dirty="0"/>
              <a:t>A directed line connecting a circle with itself indicates that no change of state occurs. </a:t>
            </a:r>
          </a:p>
        </p:txBody>
      </p:sp>
    </p:spTree>
    <p:extLst>
      <p:ext uri="{BB962C8B-B14F-4D97-AF65-F5344CB8AC3E}">
        <p14:creationId xmlns:p14="http://schemas.microsoft.com/office/powerpoint/2010/main" val="208068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F840-B26B-4B30-8502-A858170F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20C2-A809-49CE-AABC-3A98302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9815-8F80-490F-8B9B-477820DA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45D9C-2C7C-48C6-BA80-98D9B6F6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43" y="2790581"/>
            <a:ext cx="5651013" cy="3093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DF5F3-1D97-4976-81B0-17E1966A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44" y="2485142"/>
            <a:ext cx="3859795" cy="37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375-0715-4537-87C8-B81478B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Input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03BC0-2FC8-40CE-B389-F2C9AB02B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25148"/>
                <a:ext cx="8825659" cy="38431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sequential circuit consists of flip-flops and gates </a:t>
                </a:r>
              </a:p>
              <a:p>
                <a:pPr lvl="1"/>
                <a:r>
                  <a:rPr lang="en-US" dirty="0"/>
                  <a:t>Sequential Circuit= Combinational Circuit (CC) + FF</a:t>
                </a:r>
              </a:p>
              <a:p>
                <a:pPr lvl="1"/>
                <a:r>
                  <a:rPr lang="en-US" dirty="0"/>
                  <a:t>Logic diagram of sequential circuit can be drawn if the type of FF and Boolean expressions for combinational circuit are known</a:t>
                </a:r>
              </a:p>
              <a:p>
                <a:r>
                  <a:rPr lang="en-US" dirty="0"/>
                  <a:t>Boolean expressions</a:t>
                </a:r>
              </a:p>
              <a:p>
                <a:pPr lvl="1"/>
                <a:r>
                  <a:rPr lang="en-US" dirty="0"/>
                  <a:t>Output equations: Boolean expressions for part of CC that generates the output</a:t>
                </a:r>
              </a:p>
              <a:p>
                <a:pPr lvl="1"/>
                <a:r>
                  <a:rPr lang="en-US" dirty="0"/>
                  <a:t>FF input equations: Boolean expressions for part of CC which is used as input to FF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input x and y are </a:t>
                </a:r>
                <a:r>
                  <a:rPr lang="en-US" dirty="0" err="1"/>
                  <a:t>ORed</a:t>
                </a:r>
                <a:r>
                  <a:rPr lang="en-US" dirty="0"/>
                  <a:t> and given to D input of FF that generates Q output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03BC0-2FC8-40CE-B389-F2C9AB02B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25148"/>
                <a:ext cx="8825659" cy="3843130"/>
              </a:xfrm>
              <a:blipFill>
                <a:blip r:embed="rId2"/>
                <a:stretch>
                  <a:fillRect l="-138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66A45-3FB4-4234-A63D-9EE14304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D78D7-CCED-46BD-8903-92D629E1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71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1845</TotalTime>
  <Words>1701</Words>
  <Application>Microsoft Office PowerPoint</Application>
  <PresentationFormat>Widescreen</PresentationFormat>
  <Paragraphs>207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TimesTenLTStd-Italic</vt:lpstr>
      <vt:lpstr>Wingdings 3</vt:lpstr>
      <vt:lpstr>Ion Boardroom</vt:lpstr>
      <vt:lpstr>Digital Logic and Design</vt:lpstr>
      <vt:lpstr>PowerPoint Presentation</vt:lpstr>
      <vt:lpstr>Analysis of Clocked Sequential Circuits (CSC)</vt:lpstr>
      <vt:lpstr>Introduction</vt:lpstr>
      <vt:lpstr>State equations/Transition equations</vt:lpstr>
      <vt:lpstr>State Table/Transition Table</vt:lpstr>
      <vt:lpstr>State Diagram/Transition Diagram</vt:lpstr>
      <vt:lpstr>PowerPoint Presentation</vt:lpstr>
      <vt:lpstr>Flip-Flop Input Equations</vt:lpstr>
      <vt:lpstr>Boolean Expressions for Sequential Circuit</vt:lpstr>
      <vt:lpstr>Analysis with D Flip-Flop</vt:lpstr>
      <vt:lpstr>Analysis with JK Flip Flop</vt:lpstr>
      <vt:lpstr>Analysis of JK Flip-Flop</vt:lpstr>
      <vt:lpstr>Analysis of JK Flip Flop</vt:lpstr>
      <vt:lpstr>PowerPoint Presentation</vt:lpstr>
      <vt:lpstr>Analysis with T Flip-Flop</vt:lpstr>
      <vt:lpstr>PowerPoint Presentation</vt:lpstr>
      <vt:lpstr>Mealy and Moore Models for Finite State Machines</vt:lpstr>
      <vt:lpstr>Mealy Machines – Mealy FSM</vt:lpstr>
      <vt:lpstr>Moore Machine – Moore FSM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3.9 Hardware Description Language Boolean expressions</dc:title>
  <dc:creator>pc</dc:creator>
  <cp:lastModifiedBy>sajid iqbal</cp:lastModifiedBy>
  <cp:revision>158</cp:revision>
  <dcterms:created xsi:type="dcterms:W3CDTF">2020-03-31T10:42:22Z</dcterms:created>
  <dcterms:modified xsi:type="dcterms:W3CDTF">2020-08-21T07:37:58Z</dcterms:modified>
</cp:coreProperties>
</file>