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5"/>
  </p:notesMasterIdLst>
  <p:sldIdLst>
    <p:sldId id="279" r:id="rId2"/>
    <p:sldId id="277" r:id="rId3"/>
    <p:sldId id="256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4ACE-00E0-4EF3-A0CF-A6B29A3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SR and S’R’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C3EA-19B1-4180-B2A8-90D939ED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28085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Signals required to NAND implementation are complement of NOR implementation</a:t>
            </a:r>
          </a:p>
          <a:p>
            <a:pPr lvl="1"/>
            <a:r>
              <a:rPr lang="en-US" dirty="0"/>
              <a:t>NOR implementation is called the SR implementation</a:t>
            </a:r>
          </a:p>
          <a:p>
            <a:pPr lvl="1"/>
            <a:r>
              <a:rPr lang="en-US" dirty="0"/>
              <a:t>NAND implementation is called the S’R’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E2965-4200-4E9B-8D2B-E1A9D057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4427-5F7A-499A-A80D-A4136BB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23646-DDED-4E0D-8D87-AC9783E5A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3"/>
          <a:stretch/>
        </p:blipFill>
        <p:spPr>
          <a:xfrm>
            <a:off x="794164" y="3804725"/>
            <a:ext cx="2343779" cy="180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0AF91-A67D-4046-9BFE-98842C54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79" y="4045981"/>
            <a:ext cx="2908044" cy="196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F9F72-778D-4BEC-ACE9-A28A8610B3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49"/>
          <a:stretch/>
        </p:blipFill>
        <p:spPr>
          <a:xfrm>
            <a:off x="7299594" y="4090163"/>
            <a:ext cx="2235390" cy="165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46E95-72D8-48DF-9C0F-E38841973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449" y="4234695"/>
            <a:ext cx="2456379" cy="17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A9CC-196C-40B2-AD31-D998C301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operation of 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97D5-0316-45BF-A0C5-20C61ED0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61" y="2328084"/>
            <a:ext cx="6487792" cy="40637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change in SR state can be controlled by introducing an additional input</a:t>
            </a:r>
          </a:p>
          <a:p>
            <a:r>
              <a:rPr lang="en-US" dirty="0"/>
              <a:t>It consists of the basic </a:t>
            </a:r>
            <a:r>
              <a:rPr lang="en-US" i="1" dirty="0"/>
              <a:t>SR </a:t>
            </a:r>
            <a:r>
              <a:rPr lang="en-US" dirty="0"/>
              <a:t>latch and two additional NAND gates. </a:t>
            </a:r>
          </a:p>
          <a:p>
            <a:r>
              <a:rPr lang="en-US" dirty="0"/>
              <a:t>The control input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/>
              <a:t>acts as an </a:t>
            </a:r>
            <a:r>
              <a:rPr lang="en-US" i="1" dirty="0"/>
              <a:t>enable </a:t>
            </a:r>
            <a:r>
              <a:rPr lang="en-US" dirty="0"/>
              <a:t>signal for the other two inputs.</a:t>
            </a:r>
          </a:p>
          <a:p>
            <a:r>
              <a:rPr lang="en-US" dirty="0" err="1"/>
              <a:t>En</a:t>
            </a:r>
            <a:r>
              <a:rPr lang="en-US" dirty="0"/>
              <a:t>=0: The outputs of the NAND gates stay at the logic-1. Circuit is disabled </a:t>
            </a:r>
          </a:p>
          <a:p>
            <a:r>
              <a:rPr lang="en-US" dirty="0" err="1"/>
              <a:t>En</a:t>
            </a:r>
            <a:r>
              <a:rPr lang="en-US" dirty="0"/>
              <a:t>=1: information from the </a:t>
            </a:r>
            <a:r>
              <a:rPr lang="en-US" i="1" dirty="0"/>
              <a:t>S </a:t>
            </a:r>
            <a:r>
              <a:rPr lang="en-US" dirty="0"/>
              <a:t>or </a:t>
            </a:r>
            <a:r>
              <a:rPr lang="en-US" i="1" dirty="0"/>
              <a:t>R </a:t>
            </a:r>
            <a:r>
              <a:rPr lang="en-US" dirty="0"/>
              <a:t>input is allowed to affect the latch. </a:t>
            </a:r>
          </a:p>
          <a:p>
            <a:pPr lvl="1"/>
            <a:r>
              <a:rPr lang="en-US" dirty="0"/>
              <a:t>Set state:  </a:t>
            </a:r>
            <a:r>
              <a:rPr lang="en-US" i="1" dirty="0"/>
              <a:t>S </a:t>
            </a:r>
            <a:r>
              <a:rPr lang="en-US" dirty="0"/>
              <a:t>= 1, </a:t>
            </a:r>
            <a:r>
              <a:rPr lang="en-US" i="1" dirty="0"/>
              <a:t>R </a:t>
            </a:r>
            <a:r>
              <a:rPr lang="en-US" dirty="0"/>
              <a:t>= 0, and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Reset state: </a:t>
            </a:r>
            <a:r>
              <a:rPr lang="en-US" i="1" dirty="0"/>
              <a:t>S </a:t>
            </a:r>
            <a:r>
              <a:rPr lang="en-US" dirty="0"/>
              <a:t>= 0, </a:t>
            </a:r>
            <a:r>
              <a:rPr lang="en-US" i="1" dirty="0"/>
              <a:t>R </a:t>
            </a:r>
            <a:r>
              <a:rPr lang="en-US" dirty="0"/>
              <a:t>= 1, and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/>
              <a:t>= 1. </a:t>
            </a:r>
          </a:p>
          <a:p>
            <a:pPr lvl="1"/>
            <a:r>
              <a:rPr lang="en-US" dirty="0"/>
              <a:t>Stable states:</a:t>
            </a:r>
          </a:p>
          <a:p>
            <a:pPr lvl="2"/>
            <a:r>
              <a:rPr lang="en-US" i="1" dirty="0" err="1"/>
              <a:t>En</a:t>
            </a:r>
            <a:r>
              <a:rPr lang="en-US" i="1" dirty="0"/>
              <a:t> =</a:t>
            </a:r>
            <a:r>
              <a:rPr lang="en-US" dirty="0"/>
              <a:t> 0, the circuit remains in its current state. </a:t>
            </a:r>
          </a:p>
          <a:p>
            <a:pPr lvl="2"/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/>
              <a:t>= 1 and both the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R </a:t>
            </a:r>
            <a:r>
              <a:rPr lang="en-US" dirty="0"/>
              <a:t>inputs are equal to 0, the state of the circuit does not change.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198C-9858-455F-B315-30B441EB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EF120-9A02-4B87-83E6-9F5C06A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ABC50-BC9B-4F2B-BB83-42A88678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79" y="2470245"/>
            <a:ext cx="3344161" cy="1583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78E70-3B68-4C44-AEF2-A137ADDE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71" y="4382063"/>
            <a:ext cx="2695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7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6927-B5BD-4E9D-93CD-7E0031E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Indeterminate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811A-91D2-46A2-B2D2-FB5C47FA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402192" cy="3416300"/>
          </a:xfrm>
        </p:spPr>
        <p:txBody>
          <a:bodyPr>
            <a:normAutofit/>
          </a:bodyPr>
          <a:lstStyle/>
          <a:p>
            <a:r>
              <a:rPr lang="en-US" dirty="0"/>
              <a:t>Indeterminate condition: when all three inputs are equal to 1. </a:t>
            </a:r>
          </a:p>
          <a:p>
            <a:pPr lvl="1"/>
            <a:r>
              <a:rPr lang="en-US" dirty="0"/>
              <a:t>It places 0’s on both inputs of the basic </a:t>
            </a:r>
            <a:r>
              <a:rPr lang="en-US" i="1" dirty="0"/>
              <a:t>SR </a:t>
            </a:r>
            <a:r>
              <a:rPr lang="en-US" dirty="0"/>
              <a:t>latch, which puts it in the undefined state. </a:t>
            </a:r>
          </a:p>
          <a:p>
            <a:pPr lvl="1"/>
            <a:r>
              <a:rPr lang="en-US" dirty="0"/>
              <a:t>When the enable input goes back to 0, one cannot conclusively determine the next state, because it depends on whether the </a:t>
            </a:r>
            <a:r>
              <a:rPr lang="en-US" i="1" dirty="0"/>
              <a:t>S </a:t>
            </a:r>
            <a:r>
              <a:rPr lang="en-US" dirty="0"/>
              <a:t>or </a:t>
            </a:r>
            <a:r>
              <a:rPr lang="en-US" i="1" dirty="0"/>
              <a:t>R </a:t>
            </a:r>
            <a:r>
              <a:rPr lang="en-US" dirty="0"/>
              <a:t>input goes to 0 first. </a:t>
            </a:r>
          </a:p>
          <a:p>
            <a:pPr lvl="1"/>
            <a:r>
              <a:rPr lang="en-US" dirty="0"/>
              <a:t>This indeterminate condition makes this circuit difficult to manage, and it is seldom used in practice.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SR </a:t>
            </a:r>
            <a:r>
              <a:rPr lang="en-US" dirty="0"/>
              <a:t>latch is an important circuit because other useful latches and flip-flops are constructed from 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13067-EFE2-47E0-9463-3E443529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8EB5F-A91A-439D-8411-47353017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0DCAC-9F81-4DE6-9B52-1673193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77" y="2496544"/>
            <a:ext cx="2516023" cy="186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11C70-A3BD-47A8-AFF3-D4E5F695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77" y="4600121"/>
            <a:ext cx="2905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5835957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Storage Elements: Latches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D7D6-D540-4E8B-8F4F-3BA5739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AA72-B631-4997-9A47-601E7A20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334999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storage element(SE) can contain binary information stored in it as long as power is supplied</a:t>
            </a:r>
          </a:p>
          <a:p>
            <a:r>
              <a:rPr lang="en-US" dirty="0"/>
              <a:t>The stored information is only changed if input supplied to SE is changed</a:t>
            </a:r>
          </a:p>
          <a:p>
            <a:r>
              <a:rPr lang="en-US" dirty="0"/>
              <a:t>There are different types of storage elements</a:t>
            </a:r>
          </a:p>
          <a:p>
            <a:pPr lvl="1"/>
            <a:r>
              <a:rPr lang="en-US" dirty="0"/>
              <a:t>SR Latch, D-Latch, Flip-Flop, ….</a:t>
            </a:r>
          </a:p>
          <a:p>
            <a:r>
              <a:rPr lang="en-US" dirty="0"/>
              <a:t>The major difference among these types is the number of inputs, the way to change the state of SE</a:t>
            </a:r>
          </a:p>
          <a:p>
            <a:r>
              <a:rPr lang="en-US" dirty="0"/>
              <a:t>SE can be operated either with signal levels or with clock edge</a:t>
            </a:r>
          </a:p>
          <a:p>
            <a:pPr lvl="1"/>
            <a:r>
              <a:rPr lang="en-US" dirty="0"/>
              <a:t>Latches: SE operated with signal level. These are level sensitive devices</a:t>
            </a:r>
          </a:p>
          <a:p>
            <a:pPr lvl="1"/>
            <a:r>
              <a:rPr lang="en-US" dirty="0"/>
              <a:t>Flip-flops: SE operated with clock. These are edge sensitive devices</a:t>
            </a:r>
          </a:p>
          <a:p>
            <a:r>
              <a:rPr lang="en-US" dirty="0"/>
              <a:t>Latches are basic circuits which are also used to build Flip-Flops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76F79-752D-40FB-B65A-F3AA363A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A63D-FAEA-4FDB-B4E5-D0EBCC7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Latch Circuits Worksheet - Digital Circuits">
            <a:extLst>
              <a:ext uri="{FF2B5EF4-FFF2-40B4-BE49-F238E27FC236}">
                <a16:creationId xmlns:a16="http://schemas.microsoft.com/office/drawing/2014/main" id="{480FFBA1-A0F3-426D-8DC6-6672CF61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52" y="2334999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 04">
            <a:extLst>
              <a:ext uri="{FF2B5EF4-FFF2-40B4-BE49-F238E27FC236}">
                <a16:creationId xmlns:a16="http://schemas.microsoft.com/office/drawing/2014/main" id="{539F255E-A921-4E11-992F-863D5EEBA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22905" r="12736" b="51234"/>
          <a:stretch/>
        </p:blipFill>
        <p:spPr bwMode="auto">
          <a:xfrm>
            <a:off x="8215952" y="4440456"/>
            <a:ext cx="3797574" cy="9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nchronous Counter and the 4-bit Synchronous Counter">
            <a:extLst>
              <a:ext uri="{FF2B5EF4-FFF2-40B4-BE49-F238E27FC236}">
                <a16:creationId xmlns:a16="http://schemas.microsoft.com/office/drawing/2014/main" id="{681795A8-8A8F-4B23-B010-76E1E6B2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76" y="5705613"/>
            <a:ext cx="31051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6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90E5-7B42-4D44-9A55-AE6551DC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8A34-1896-47A3-90E1-071840D8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Latches are useful for </a:t>
            </a:r>
          </a:p>
          <a:p>
            <a:pPr lvl="1"/>
            <a:r>
              <a:rPr lang="en-US" dirty="0"/>
              <a:t>Storing binary information</a:t>
            </a:r>
          </a:p>
          <a:p>
            <a:pPr lvl="1"/>
            <a:r>
              <a:rPr lang="en-US" dirty="0"/>
              <a:t>Design of asynchronous circuits</a:t>
            </a:r>
          </a:p>
          <a:p>
            <a:pPr lvl="1"/>
            <a:r>
              <a:rPr lang="en-US" dirty="0"/>
              <a:t>Latches can cause serious timing problems in sequential circuits</a:t>
            </a:r>
          </a:p>
          <a:p>
            <a:pPr lvl="1"/>
            <a:r>
              <a:rPr lang="en-US" dirty="0"/>
              <a:t>The timing problems can be prevented by using “Flip-Flops”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6F76-8B2F-4A5E-9FCB-25ACDB61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BD135-593D-42E2-9367-EEDFD2D2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Electronics Basics: What is a Latch Circuit - dummies">
            <a:extLst>
              <a:ext uri="{FF2B5EF4-FFF2-40B4-BE49-F238E27FC236}">
                <a16:creationId xmlns:a16="http://schemas.microsoft.com/office/drawing/2014/main" id="{155082A7-C3D0-4574-8048-F3275C50A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95" y="4719919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BFB78-C9EF-4B3A-A474-A99024EB54E3}"/>
              </a:ext>
            </a:extLst>
          </p:cNvPr>
          <p:cNvSpPr txBox="1"/>
          <p:nvPr/>
        </p:nvSpPr>
        <p:spPr>
          <a:xfrm>
            <a:off x="5115338" y="6344849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 Latch</a:t>
            </a:r>
          </a:p>
        </p:txBody>
      </p:sp>
    </p:spTree>
    <p:extLst>
      <p:ext uri="{BB962C8B-B14F-4D97-AF65-F5344CB8AC3E}">
        <p14:creationId xmlns:p14="http://schemas.microsoft.com/office/powerpoint/2010/main" val="18257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58E5-FB81-4A19-B7C6-4971DE82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SR-Set/Reset Latch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2B06-DF96-49E6-984D-7B1572AD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29301"/>
            <a:ext cx="6596974" cy="396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SR Latch is a two cross coupled NOR or NAND gate circuit with </a:t>
            </a:r>
          </a:p>
          <a:p>
            <a:pPr lvl="1"/>
            <a:r>
              <a:rPr lang="en-US" dirty="0"/>
              <a:t>Two inputs S (Set), R(Reset)</a:t>
            </a:r>
          </a:p>
          <a:p>
            <a:pPr lvl="1"/>
            <a:r>
              <a:rPr lang="en-US" dirty="0"/>
              <a:t>Two outputs Q and Q’.</a:t>
            </a:r>
          </a:p>
          <a:p>
            <a:r>
              <a:rPr lang="en-US" dirty="0"/>
              <a:t>The latch has two useful states: Set and Reset</a:t>
            </a:r>
          </a:p>
          <a:p>
            <a:pPr lvl="1"/>
            <a:r>
              <a:rPr lang="en-US" dirty="0"/>
              <a:t>Set state: output </a:t>
            </a:r>
            <a:r>
              <a:rPr lang="en-US" i="1" dirty="0"/>
              <a:t>Q </a:t>
            </a:r>
            <a:r>
              <a:rPr lang="en-US" dirty="0"/>
              <a:t>= 1 and </a:t>
            </a:r>
            <a:r>
              <a:rPr lang="en-US" i="1" dirty="0"/>
              <a:t>Q’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Reset State: </a:t>
            </a:r>
            <a:r>
              <a:rPr lang="en-US" i="1" dirty="0"/>
              <a:t>Q </a:t>
            </a:r>
            <a:r>
              <a:rPr lang="en-US" dirty="0"/>
              <a:t>= 0 and </a:t>
            </a:r>
            <a:r>
              <a:rPr lang="en-US" i="1" dirty="0"/>
              <a:t>Q’</a:t>
            </a:r>
            <a:r>
              <a:rPr lang="en-US" dirty="0"/>
              <a:t> = 1. </a:t>
            </a:r>
          </a:p>
          <a:p>
            <a:pPr lvl="1"/>
            <a:r>
              <a:rPr lang="en-US"/>
              <a:t>Stable State: S=0, R=0</a:t>
            </a:r>
            <a:endParaRPr lang="en-US" dirty="0"/>
          </a:p>
          <a:p>
            <a:pPr lvl="1"/>
            <a:r>
              <a:rPr lang="en-US" dirty="0"/>
              <a:t>Outputs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are normally the complement of each other. However, when both inputs are equal to 1 at the same time, both outputs become equal to 0 </a:t>
            </a:r>
          </a:p>
          <a:p>
            <a:pPr lvl="1"/>
            <a:r>
              <a:rPr lang="en-US" dirty="0"/>
              <a:t>If both inputs are then switched to 0 simultaneously, the device will enter an unpredictable or undefined state or a metastable state. </a:t>
            </a:r>
          </a:p>
          <a:p>
            <a:pPr lvl="2"/>
            <a:r>
              <a:rPr lang="en-US" dirty="0"/>
              <a:t>In practical applications, setting both inputs to 1 is forbidden.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3C0F-8388-4D7A-87F4-962A38E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06C98-90E9-405E-A337-1D80D0C4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0745C-3500-4B8D-B139-927958C4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39" y="2578767"/>
            <a:ext cx="3470370" cy="180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C45FD-23D9-4A29-B300-35ED00D8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65" y="4734489"/>
            <a:ext cx="2905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7CA-F14A-43CE-BB01-305F8F5B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29EF-C46A-4AA4-85CE-9315E17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245"/>
            <a:ext cx="7675147" cy="37804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start both inputs of the latch remain at 0 unless the state has to be changed. </a:t>
            </a:r>
          </a:p>
          <a:p>
            <a:r>
              <a:rPr lang="en-US" dirty="0"/>
              <a:t>The application of a momentary 1 to the </a:t>
            </a:r>
            <a:r>
              <a:rPr lang="en-US" i="1" dirty="0"/>
              <a:t>S </a:t>
            </a:r>
            <a:r>
              <a:rPr lang="en-US" dirty="0"/>
              <a:t>input causes the latch to go to the set state. </a:t>
            </a:r>
          </a:p>
          <a:p>
            <a:r>
              <a:rPr lang="en-US" dirty="0"/>
              <a:t>The </a:t>
            </a:r>
            <a:r>
              <a:rPr lang="en-US" i="1" dirty="0"/>
              <a:t>S </a:t>
            </a:r>
            <a:r>
              <a:rPr lang="en-US" dirty="0"/>
              <a:t>input must go back to 0 before next changes to avoid the occurrence of an undefined next state that results from the forbidden input condition.</a:t>
            </a:r>
          </a:p>
          <a:p>
            <a:r>
              <a:rPr lang="en-US" dirty="0"/>
              <a:t>Two input conditions cause the circuit to be in the set state </a:t>
            </a:r>
          </a:p>
          <a:p>
            <a:pPr lvl="1"/>
            <a:r>
              <a:rPr lang="en-US" i="1" dirty="0"/>
              <a:t>S </a:t>
            </a:r>
            <a:r>
              <a:rPr lang="en-US" dirty="0"/>
              <a:t>= 1, </a:t>
            </a:r>
            <a:r>
              <a:rPr lang="en-US" i="1" dirty="0"/>
              <a:t>R </a:t>
            </a:r>
            <a:r>
              <a:rPr lang="en-US" dirty="0"/>
              <a:t>= 0 : is the action that must be taken by input </a:t>
            </a:r>
            <a:r>
              <a:rPr lang="en-US" i="1" dirty="0"/>
              <a:t>S </a:t>
            </a:r>
            <a:r>
              <a:rPr lang="en-US" dirty="0"/>
              <a:t>to bring the circuit to the set state. </a:t>
            </a:r>
          </a:p>
          <a:p>
            <a:pPr lvl="2"/>
            <a:r>
              <a:rPr lang="en-US" dirty="0"/>
              <a:t>S=0, R=0 : Removing the active input from </a:t>
            </a:r>
            <a:r>
              <a:rPr lang="en-US" i="1" dirty="0"/>
              <a:t>S </a:t>
            </a:r>
            <a:r>
              <a:rPr lang="en-US" dirty="0"/>
              <a:t>leaves the circuit in the same state. </a:t>
            </a:r>
          </a:p>
          <a:p>
            <a:pPr lvl="1"/>
            <a:r>
              <a:rPr lang="en-US" dirty="0"/>
              <a:t>S=0, R=1: is the action that is taken to bring latch in reset state</a:t>
            </a:r>
          </a:p>
          <a:p>
            <a:pPr lvl="2"/>
            <a:r>
              <a:rPr lang="en-US" dirty="0"/>
              <a:t>S=0, R=0 : Removing the active input from R</a:t>
            </a:r>
            <a:r>
              <a:rPr lang="en-US" i="1" dirty="0"/>
              <a:t> </a:t>
            </a:r>
            <a:r>
              <a:rPr lang="en-US" dirty="0"/>
              <a:t>leaves the circuit in the same state. </a:t>
            </a:r>
          </a:p>
          <a:p>
            <a:pPr lvl="1"/>
            <a:r>
              <a:rPr lang="en-US" dirty="0"/>
              <a:t>When both inputs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R </a:t>
            </a:r>
            <a:r>
              <a:rPr lang="en-US" dirty="0"/>
              <a:t>are equal to 0, the latch can be in either the set or the reset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6BD0B-C2D9-43DC-815D-5EFB8FF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FEE5C-1C7F-452B-AD29-EC00313F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F6DF5-FF91-4B65-B1B4-F60EB857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77" y="4734489"/>
            <a:ext cx="290512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12B88-8467-4EC9-B69A-AAA6DED4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01" y="2694581"/>
            <a:ext cx="2250187" cy="16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6D49-AAD7-423D-911E-1F58F309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 State of 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C1A2-F306-42EF-85AC-8C030FAF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101942" cy="3416300"/>
          </a:xfrm>
        </p:spPr>
        <p:txBody>
          <a:bodyPr/>
          <a:lstStyle/>
          <a:p>
            <a:r>
              <a:rPr lang="en-US" dirty="0"/>
              <a:t>S=1, R=1: both outputs Q,Q’=0</a:t>
            </a:r>
          </a:p>
          <a:p>
            <a:r>
              <a:rPr lang="en-US" dirty="0"/>
              <a:t>This produces an undefined next state, because the state that results from the input transitions depends on the order in which they return to 0.</a:t>
            </a:r>
          </a:p>
          <a:p>
            <a:pPr lvl="1"/>
            <a:r>
              <a:rPr lang="en-US" dirty="0"/>
              <a:t>S=0,R=0: will Q =1 or Q’=1 or Q=1 and Q’=1</a:t>
            </a:r>
          </a:p>
          <a:p>
            <a:pPr lvl="1"/>
            <a:r>
              <a:rPr lang="en-US" dirty="0"/>
              <a:t>this violates the requirement that outputs be the complement of each other. </a:t>
            </a:r>
          </a:p>
          <a:p>
            <a:pPr lvl="1"/>
            <a:r>
              <a:rPr lang="en-US" dirty="0"/>
              <a:t>It is avoided by making sure that 1’s are not applied to both inputs simultaneously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404F-9F5B-4EE5-9041-E7AD364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84C1-2076-40B3-BB53-0F6C641C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10E49-1FE8-4F77-B380-DDD08A03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77" y="4734489"/>
            <a:ext cx="290512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CDF7C-EFBC-41C0-9886-9214B244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77" y="2496544"/>
            <a:ext cx="2516023" cy="18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4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AEF7-888A-4020-B2F5-26EEEEFE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NAND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A310-E09D-4E48-9A61-86823CC8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65213" cy="3416300"/>
          </a:xfrm>
        </p:spPr>
        <p:txBody>
          <a:bodyPr>
            <a:normAutofit/>
          </a:bodyPr>
          <a:lstStyle/>
          <a:p>
            <a:r>
              <a:rPr lang="en-US" dirty="0"/>
              <a:t>In start both inputs are 1, unless the state of the latch has to be changed. </a:t>
            </a:r>
          </a:p>
          <a:p>
            <a:pPr lvl="1"/>
            <a:r>
              <a:rPr lang="en-US" dirty="0"/>
              <a:t>Set State: S=0,R=1</a:t>
            </a:r>
          </a:p>
          <a:p>
            <a:pPr lvl="1"/>
            <a:r>
              <a:rPr lang="en-US" dirty="0"/>
              <a:t>Stable State: </a:t>
            </a:r>
            <a:r>
              <a:rPr lang="en-US" i="1" dirty="0"/>
              <a:t>S=1, R=1</a:t>
            </a:r>
          </a:p>
          <a:p>
            <a:pPr lvl="1"/>
            <a:r>
              <a:rPr lang="en-US" dirty="0"/>
              <a:t>Reset State:  S=1, R=0</a:t>
            </a:r>
          </a:p>
          <a:p>
            <a:pPr lvl="1"/>
            <a:r>
              <a:rPr lang="en-US" dirty="0"/>
              <a:t>Stable State: S=1, R=1</a:t>
            </a:r>
          </a:p>
          <a:p>
            <a:pPr lvl="1"/>
            <a:r>
              <a:rPr lang="en-US" dirty="0"/>
              <a:t>Forbidden State: S=0, R=0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A7B6-EA4D-4396-B94B-8DC79AE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00297-853F-4F44-A69A-2BA8121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6F55A-49A2-4CA5-9651-EAEFB4F9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25" y="2575635"/>
            <a:ext cx="3251402" cy="165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AAAB3-4F02-47E5-8DB2-1B5F4180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125" y="4582088"/>
            <a:ext cx="2828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1303</TotalTime>
  <Words>1167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Digital Logic and Design</vt:lpstr>
      <vt:lpstr>PowerPoint Presentation</vt:lpstr>
      <vt:lpstr>Storage Elements: Latches</vt:lpstr>
      <vt:lpstr>Introduction</vt:lpstr>
      <vt:lpstr>Introduction</vt:lpstr>
      <vt:lpstr>SR-Set/Reset Latch </vt:lpstr>
      <vt:lpstr>Reading the Circuit</vt:lpstr>
      <vt:lpstr>Forbidden State of SR Latch</vt:lpstr>
      <vt:lpstr>SR Latch with NAND gates</vt:lpstr>
      <vt:lpstr>Comparison of SR and S’R’ Latch</vt:lpstr>
      <vt:lpstr>Controlling the operation of SR Latch</vt:lpstr>
      <vt:lpstr>Indeterminate Condition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pc</cp:lastModifiedBy>
  <cp:revision>104</cp:revision>
  <dcterms:created xsi:type="dcterms:W3CDTF">2020-03-31T10:42:22Z</dcterms:created>
  <dcterms:modified xsi:type="dcterms:W3CDTF">2020-06-04T08:50:07Z</dcterms:modified>
</cp:coreProperties>
</file>