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8" r:id="rId1"/>
  </p:sldMasterIdLst>
  <p:notesMasterIdLst>
    <p:notesMasterId r:id="rId15"/>
  </p:notesMasterIdLst>
  <p:sldIdLst>
    <p:sldId id="279" r:id="rId2"/>
    <p:sldId id="277" r:id="rId3"/>
    <p:sldId id="256" r:id="rId4"/>
    <p:sldId id="280" r:id="rId5"/>
    <p:sldId id="281" r:id="rId6"/>
    <p:sldId id="283" r:id="rId7"/>
    <p:sldId id="284" r:id="rId8"/>
    <p:sldId id="282" r:id="rId9"/>
    <p:sldId id="285" r:id="rId10"/>
    <p:sldId id="286" r:id="rId11"/>
    <p:sldId id="287" r:id="rId12"/>
    <p:sldId id="288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1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CCFE7-77F1-485A-921E-9AAB26936FC9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5C091-7E3D-4E0D-BC92-BA2A616B2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6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2976009-7CBC-43A0-85C1-3D11F8DCD17D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9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6191-0A5A-4CE1-BCC6-67CFFD81CBD6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66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B213-6D37-40D5-B85C-65D764D4A800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9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6E50-1C61-4EA0-A4B5-329B635AEF7B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421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1E6A-A872-45D5-B61B-D0F77693C105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87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9C15-01FA-4803-AD73-CEE573C6ED6A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109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ADEB-9295-4CAC-A4F1-BBC03B7AC427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90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DC0CFA9-4255-476D-BAAC-0B3BC8825198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490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0046E89-E120-4073-ACB0-60F7C0C619BE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0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1B2A-B916-4D9E-A538-509AF54C9EA3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3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FF55-B163-4FA2-9589-6D4809075A25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2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2F39-9F03-40CF-A0E4-6C6732004490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75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D152-FDB6-4AB0-91C2-700C71BD0301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4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493A-DF5E-4ED3-A913-C0A05FDD3F55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62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E8E8-DA61-4A62-9C57-62BA330D52F6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6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A5F4-C145-495B-8B00-9633453E50DB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39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5E54-ED85-4232-8FA3-E1E36D6E55D1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3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EE0231-53E4-433A-9586-4847C1188871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02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jjo79/Digital-Logic-Design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sajjo79/Digital-Logic-Desig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9990-D2F7-4F01-8083-0578ABBC59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Logic and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7F2374-E08F-4ADE-A3E8-55B2BCF2A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826" y="3016811"/>
            <a:ext cx="2209800" cy="3067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A72C06-0B50-42A7-BC10-1855AA9C3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9221" y="793253"/>
            <a:ext cx="26384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3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0"/>
    </mc:Choice>
    <mc:Fallback xmlns="">
      <p:transition spd="slow" advTm="313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2E1F5-D8D1-4E2D-B05C-211565F0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4020-8EBD-402E-B519-32F7460D3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175" y="2454275"/>
            <a:ext cx="5974246" cy="3867839"/>
          </a:xfrm>
        </p:spPr>
        <p:txBody>
          <a:bodyPr>
            <a:normAutofit/>
          </a:bodyPr>
          <a:lstStyle/>
          <a:p>
            <a:r>
              <a:rPr lang="en-US" dirty="0"/>
              <a:t>Some flip-flops use asynchronous inputs</a:t>
            </a:r>
          </a:p>
          <a:p>
            <a:pPr lvl="1"/>
            <a:r>
              <a:rPr lang="en-US" dirty="0"/>
              <a:t>These inputs produced a particular state of FF, independent of clock</a:t>
            </a:r>
          </a:p>
          <a:p>
            <a:pPr lvl="1"/>
            <a:r>
              <a:rPr lang="en-US" dirty="0"/>
              <a:t>Preset or direct set inputs: the inputs that set the state of FF</a:t>
            </a:r>
          </a:p>
          <a:p>
            <a:pPr lvl="1"/>
            <a:r>
              <a:rPr lang="en-US" dirty="0"/>
              <a:t>Clear or direct rest inputs: the inputs that reset the state of FF</a:t>
            </a:r>
          </a:p>
          <a:p>
            <a:r>
              <a:rPr lang="en-US" dirty="0"/>
              <a:t>When power is supplied to FF, its states are unknown</a:t>
            </a:r>
          </a:p>
          <a:p>
            <a:r>
              <a:rPr lang="en-US" dirty="0"/>
              <a:t>Direct inputs are useful to bring the flip flops to known states prior to clock operation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F31CC-1799-4B1D-8B0A-96CA9D3A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BCD7C-534C-4184-9F4C-E3CBED9B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790229-D080-4CC6-80E9-F105B36A5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420" y="2677088"/>
            <a:ext cx="4762500" cy="3714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3A7EA1-EA25-4E9E-970D-B50669154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219" y="2059872"/>
            <a:ext cx="1805651" cy="13691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BBA8C8-A856-47C3-8379-97874F83F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4921" y="5000625"/>
            <a:ext cx="1654949" cy="132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6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F4F0D-6BF2-4AFA-93CF-E7269B86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4E898-49A7-4A26-801E-EFDB8CA96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B3D39-8AC2-40E9-97E0-226FEA3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88124-6D95-404B-BE04-91B383B5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425203-294F-442F-8F13-E0939FE25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88410"/>
            <a:ext cx="4600575" cy="3295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112972-C8A4-400F-B985-515C4FBB5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107" y="2305050"/>
            <a:ext cx="47625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9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C4DBF-E7A2-406D-9388-36D9E08E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00407-E350-4726-A133-7CF253F53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Both figures are same except an additional reset signal to 3 NAND gates</a:t>
            </a:r>
          </a:p>
          <a:p>
            <a:pPr lvl="1"/>
            <a:r>
              <a:rPr lang="en-US" dirty="0"/>
              <a:t>If reset=0, Q’=1 and Q=0, FF-rest</a:t>
            </a:r>
          </a:p>
          <a:p>
            <a:r>
              <a:rPr lang="en-US" dirty="0"/>
              <a:t>Two other connections from the reset input ensure that the S input of the third SR latch stays at logic 1 while the reset input is at 0, regardless of the values of D and </a:t>
            </a:r>
            <a:r>
              <a:rPr lang="en-US" dirty="0" err="1"/>
              <a:t>Clk</a:t>
            </a:r>
            <a:r>
              <a:rPr lang="en-US" dirty="0"/>
              <a:t> </a:t>
            </a:r>
          </a:p>
          <a:p>
            <a:r>
              <a:rPr lang="en-US" dirty="0"/>
              <a:t>In graphical symbol, the reset is indicated with R</a:t>
            </a:r>
          </a:p>
          <a:p>
            <a:pPr lvl="1"/>
            <a:r>
              <a:rPr lang="en-US" dirty="0"/>
              <a:t>If R=0, output is reset to 0 independent of D or Clk. </a:t>
            </a:r>
          </a:p>
          <a:p>
            <a:pPr lvl="1"/>
            <a:r>
              <a:rPr lang="en-US" dirty="0"/>
              <a:t>If R=1, normal clock operation proceeds</a:t>
            </a:r>
          </a:p>
          <a:p>
            <a:r>
              <a:rPr lang="en-US" dirty="0" err="1"/>
              <a:t>Clk</a:t>
            </a:r>
            <a:r>
              <a:rPr lang="en-US" dirty="0"/>
              <a:t> with upwards arrow indicates that flip-flop triggers on the positive edge of the clock</a:t>
            </a:r>
          </a:p>
          <a:p>
            <a:pPr lvl="1"/>
            <a:r>
              <a:rPr lang="en-US" dirty="0"/>
              <a:t>Value of D is transferred to Q only when R</a:t>
            </a:r>
            <a:r>
              <a:rPr lang="en-US"/>
              <a:t>=1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8DCA0-13F7-4639-A177-834D8A49C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CA008-56A6-48B3-83FB-C1A7007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845F75-27E5-4795-B9D1-6E49DE1AA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367" y="2720975"/>
            <a:ext cx="2076450" cy="1590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140C04-0EE9-4B3D-A9E1-CC14F1BCD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9176" y="4637087"/>
            <a:ext cx="1873641" cy="151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285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5B9C0-F1E6-4124-A09D-2698F02B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by: Dr. 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22AC6-1FA3-4AA0-A9F1-95738EDD4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75845EBB-EB0E-4536-B1CE-7EDF98626187}"/>
              </a:ext>
            </a:extLst>
          </p:cNvPr>
          <p:cNvSpPr txBox="1">
            <a:spLocks/>
          </p:cNvSpPr>
          <p:nvPr/>
        </p:nvSpPr>
        <p:spPr bwMode="gray">
          <a:xfrm>
            <a:off x="10352540" y="-243200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330682-99BE-4071-AC2E-0FDA91FFAE9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95CBF098-7F47-4EEC-92C9-9A39941FE7B4}"/>
              </a:ext>
            </a:extLst>
          </p:cNvPr>
          <p:cNvSpPr txBox="1">
            <a:spLocks/>
          </p:cNvSpPr>
          <p:nvPr/>
        </p:nvSpPr>
        <p:spPr>
          <a:xfrm>
            <a:off x="1222582" y="2044077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none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FF00"/>
                </a:solidFill>
              </a:rPr>
              <a:t>Thanks for watching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Dr. Sajid Iqbal</a:t>
            </a:r>
          </a:p>
          <a:p>
            <a:pPr algn="ctr"/>
            <a:r>
              <a:rPr lang="en-US" dirty="0"/>
              <a:t>Assistant Professor</a:t>
            </a:r>
          </a:p>
          <a:p>
            <a:pPr algn="ctr"/>
            <a:r>
              <a:rPr lang="en-US" dirty="0"/>
              <a:t>Department of Computer Science</a:t>
            </a:r>
          </a:p>
          <a:p>
            <a:pPr algn="ctr"/>
            <a:r>
              <a:rPr lang="en-US" dirty="0"/>
              <a:t>Bahauddin Zakariya University, Multan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A0D216-3354-445E-B60D-A3188901F7A0}"/>
              </a:ext>
            </a:extLst>
          </p:cNvPr>
          <p:cNvSpPr/>
          <p:nvPr/>
        </p:nvSpPr>
        <p:spPr>
          <a:xfrm>
            <a:off x="2928730" y="2625916"/>
            <a:ext cx="5777947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Hafiz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6F10334C-827D-4116-8BA8-BB413FDB48E9}"/>
              </a:ext>
            </a:extLst>
          </p:cNvPr>
          <p:cNvSpPr txBox="1">
            <a:spLocks/>
          </p:cNvSpPr>
          <p:nvPr/>
        </p:nvSpPr>
        <p:spPr>
          <a:xfrm>
            <a:off x="6864626" y="6391838"/>
            <a:ext cx="5327375" cy="429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Slides are available at: </a:t>
            </a:r>
            <a:r>
              <a:rPr lang="en-US" sz="1200" dirty="0">
                <a:solidFill>
                  <a:schemeClr val="accent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https://github.com/sajjo79/Digital-Logic-Design</a:t>
            </a:r>
            <a:endParaRPr lang="en-US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9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D2CA5-EBD6-4481-9357-A822192D1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C08320-C8B1-496E-B716-683C6649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Bismillah Calligraphy Png Transparent - Bismillah Calligraphy ...">
            <a:extLst>
              <a:ext uri="{FF2B5EF4-FFF2-40B4-BE49-F238E27FC236}">
                <a16:creationId xmlns:a16="http://schemas.microsoft.com/office/drawing/2014/main" id="{CC3AACC1-40EF-42B5-9545-D6E9F272B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071" y="1200375"/>
            <a:ext cx="6239497" cy="261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ector - Assalamu Alaikum, Arabic Script Kufic Calligraphy Royalty ...">
            <a:extLst>
              <a:ext uri="{FF2B5EF4-FFF2-40B4-BE49-F238E27FC236}">
                <a16:creationId xmlns:a16="http://schemas.microsoft.com/office/drawing/2014/main" id="{B161C495-12AF-439C-BBEB-5676BB61F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905" y="3815193"/>
            <a:ext cx="332422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A4CA25D-3BB8-425A-AB3B-C4B4D663AE91}"/>
              </a:ext>
            </a:extLst>
          </p:cNvPr>
          <p:cNvSpPr/>
          <p:nvPr/>
        </p:nvSpPr>
        <p:spPr>
          <a:xfrm>
            <a:off x="3350538" y="5835957"/>
            <a:ext cx="5464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https://github.com/sajjo79/Digital-Logic-Design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D18D37-1E0A-4FD4-BAF8-1E626AE003EE}"/>
              </a:ext>
            </a:extLst>
          </p:cNvPr>
          <p:cNvSpPr/>
          <p:nvPr/>
        </p:nvSpPr>
        <p:spPr>
          <a:xfrm>
            <a:off x="3363521" y="5638901"/>
            <a:ext cx="5464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Slides can be found at</a:t>
            </a:r>
          </a:p>
        </p:txBody>
      </p:sp>
    </p:spTree>
    <p:extLst>
      <p:ext uri="{BB962C8B-B14F-4D97-AF65-F5344CB8AC3E}">
        <p14:creationId xmlns:p14="http://schemas.microsoft.com/office/powerpoint/2010/main" val="193723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C509-9ED8-4385-A1EC-68899DDA8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139" y="2386744"/>
            <a:ext cx="10508973" cy="1645920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Storage Elements: Other Flipflops</a:t>
            </a:r>
            <a:endParaRPr lang="en-US" sz="4400" i="1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C1093-0768-446B-86D9-53157755C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032664"/>
            <a:ext cx="8825658" cy="861420"/>
          </a:xfrm>
        </p:spPr>
        <p:txBody>
          <a:bodyPr/>
          <a:lstStyle/>
          <a:p>
            <a:pPr algn="ctr"/>
            <a:r>
              <a:rPr lang="en-US" dirty="0"/>
              <a:t>Chapter 4: </a:t>
            </a:r>
            <a:r>
              <a:rPr lang="en-US" dirty="0" err="1"/>
              <a:t>FlipFlops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7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8A38F-CBC3-4153-9E9A-9E2074801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44FCA-1138-4342-9E2A-8E797A359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VLSI circuits contains millions of gates within one pack</a:t>
            </a:r>
          </a:p>
          <a:p>
            <a:r>
              <a:rPr lang="en-US" dirty="0"/>
              <a:t>To form a digital circuit, gates are interconnected</a:t>
            </a:r>
          </a:p>
          <a:p>
            <a:r>
              <a:rPr lang="en-US" dirty="0"/>
              <a:t>A flip-flop is also constructed by interconnecting multiple gates</a:t>
            </a:r>
          </a:p>
          <a:p>
            <a:r>
              <a:rPr lang="en-US" dirty="0"/>
              <a:t>Edge triggered D flip flop requires minimum number of gates hence economical</a:t>
            </a:r>
          </a:p>
          <a:p>
            <a:r>
              <a:rPr lang="en-US" dirty="0"/>
              <a:t>Using D flip flop and external logic, other flip flops can be constructed</a:t>
            </a:r>
          </a:p>
          <a:p>
            <a:r>
              <a:rPr lang="en-US" dirty="0"/>
              <a:t>Other less widely used flipflops are </a:t>
            </a:r>
          </a:p>
          <a:p>
            <a:pPr lvl="1"/>
            <a:r>
              <a:rPr lang="en-US" dirty="0"/>
              <a:t>JK flipflop and T flip flop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852D5-353D-4E69-8195-3768410B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70FE97-36F5-4319-9B03-18776B50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8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583C8-DC96-4BA1-B6C6-748F56BA2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JK Flip-Flop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C29FA-A12A-4924-A59F-392739FB8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5775933" cy="34163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Following 3 operations are performed by a flip-flop</a:t>
            </a:r>
          </a:p>
          <a:p>
            <a:pPr lvl="1"/>
            <a:r>
              <a:rPr lang="en-US" dirty="0"/>
              <a:t>Set to 1, set to zero, complement the output</a:t>
            </a:r>
          </a:p>
          <a:p>
            <a:r>
              <a:rPr lang="en-US" dirty="0"/>
              <a:t>With one input, D flip-flop can set or reset the output</a:t>
            </a:r>
          </a:p>
          <a:p>
            <a:r>
              <a:rPr lang="en-US" dirty="0"/>
              <a:t>JK flip flop has two inputs and can perform all three operations</a:t>
            </a:r>
          </a:p>
          <a:p>
            <a:pPr lvl="1"/>
            <a:r>
              <a:rPr lang="en-US" dirty="0"/>
              <a:t>The J-input sets the flip-flop to 1</a:t>
            </a:r>
          </a:p>
          <a:p>
            <a:pPr lvl="1"/>
            <a:r>
              <a:rPr lang="en-US" dirty="0"/>
              <a:t>K-input resets the flip-flop to 0</a:t>
            </a:r>
          </a:p>
          <a:p>
            <a:pPr lvl="1"/>
            <a:r>
              <a:rPr lang="en-US" dirty="0"/>
              <a:t>Both inputs at the same time complements the output</a:t>
            </a:r>
          </a:p>
          <a:p>
            <a:endParaRPr lang="en-US" sz="1800" b="0" i="0" dirty="0">
              <a:solidFill>
                <a:srgbClr val="231F20"/>
              </a:solidFill>
              <a:effectLst/>
              <a:latin typeface="TimesTenLTStd-Roman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BDCEE-3406-4D00-8338-268B698DF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6F5B7-ED65-494E-B0B7-3CB9F8600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488925-FB54-4BD2-B22C-EE57A0400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062" y="3048000"/>
            <a:ext cx="4895861" cy="224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1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583C8-DC96-4BA1-B6C6-748F56BA2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of Flip-flops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6C29FA-A12A-4924-A59F-392739FB8B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603500"/>
                <a:ext cx="5775933" cy="34163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𝐽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When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b="0" dirty="0"/>
                  <a:t>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endParaRPr lang="en-US" b="1" dirty="0"/>
              </a:p>
              <a:p>
                <a:pPr lvl="2"/>
                <a:r>
                  <a:rPr lang="en-US" b="0" dirty="0"/>
                  <a:t>Next clock sets flip-flop to 1</a:t>
                </a:r>
              </a:p>
              <a:p>
                <a:pPr lvl="1"/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/>
              </a:p>
              <a:p>
                <a:pPr lvl="2"/>
                <a:r>
                  <a:rPr lang="en-US" b="0" dirty="0"/>
                  <a:t>Next clock rests the flip-flop to 0</a:t>
                </a:r>
              </a:p>
              <a:p>
                <a:pPr lvl="1"/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b="1" dirty="0"/>
              </a:p>
              <a:p>
                <a:pPr lvl="2"/>
                <a:r>
                  <a:rPr lang="en-US" dirty="0"/>
                  <a:t>Next clock complements the output</a:t>
                </a:r>
              </a:p>
              <a:p>
                <a:pPr lvl="1"/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0</a:t>
                </a:r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lvl="2"/>
                <a:r>
                  <a:rPr lang="en-US" dirty="0"/>
                  <a:t>Next clock do not changes the output</a:t>
                </a:r>
              </a:p>
              <a:p>
                <a:pPr lvl="1"/>
                <a:endParaRPr lang="en-US" dirty="0"/>
              </a:p>
              <a:p>
                <a:pPr lvl="1"/>
                <a:endParaRPr lang="en-US" b="0" dirty="0"/>
              </a:p>
              <a:p>
                <a:endParaRPr lang="en-US" sz="1800" b="0" i="0" dirty="0">
                  <a:solidFill>
                    <a:srgbClr val="231F20"/>
                  </a:solidFill>
                  <a:effectLst/>
                  <a:latin typeface="TimesTenLTStd-Roman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6C29FA-A12A-4924-A59F-392739FB8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603500"/>
                <a:ext cx="5775933" cy="3416300"/>
              </a:xfrm>
              <a:blipFill>
                <a:blip r:embed="rId2"/>
                <a:stretch>
                  <a:fillRect l="-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BDCEE-3406-4D00-8338-268B698DF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6F5B7-ED65-494E-B0B7-3CB9F8600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488925-FB54-4BD2-B22C-EE57A0400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062" y="3048000"/>
            <a:ext cx="4895861" cy="258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52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BC2A-7F0D-4820-877B-9234AC1A1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 (toggle) Flip-Flop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96828-9596-40FB-BEDC-5F0DBDC8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 flip-flop is a modified form of JK flip-flop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77309F-190B-4ED3-8ECE-1E2F63025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0AB1B-9BBA-485E-9DA8-AE87BD241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87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D722F-26E2-4D67-AB86-DA2CBDF4D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 Flip-Flop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35158-696D-4D96-8F5B-896626565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155" y="2815085"/>
            <a:ext cx="9764349" cy="1752600"/>
          </a:xfrm>
        </p:spPr>
        <p:txBody>
          <a:bodyPr/>
          <a:lstStyle/>
          <a:p>
            <a:r>
              <a:rPr lang="en-US" dirty="0"/>
              <a:t>It is also called a complementing flip-flop</a:t>
            </a:r>
          </a:p>
          <a:p>
            <a:r>
              <a:rPr lang="en-US" dirty="0"/>
              <a:t>Complementing FF is useful for designing binary counters</a:t>
            </a:r>
          </a:p>
          <a:p>
            <a:r>
              <a:rPr lang="en-US" dirty="0"/>
              <a:t>T-FF can also be constructed using D-FF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905E9A-68AD-4023-93A4-D8C815D8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F617C-1E8B-4ACB-8308-CDE6096D3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EF7A0F-A20D-4369-AEDF-E95395186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145" y="4567685"/>
            <a:ext cx="6429375" cy="1752600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E40C525-FD2B-4978-A7E1-C9631597E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101039"/>
              </p:ext>
            </p:extLst>
          </p:nvPr>
        </p:nvGraphicFramePr>
        <p:xfrm>
          <a:off x="930155" y="4874806"/>
          <a:ext cx="441499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0312">
                  <a:extLst>
                    <a:ext uri="{9D8B030D-6E8A-4147-A177-3AD203B41FA5}">
                      <a16:colId xmlns:a16="http://schemas.microsoft.com/office/drawing/2014/main" val="4165894936"/>
                    </a:ext>
                  </a:extLst>
                </a:gridCol>
                <a:gridCol w="331304">
                  <a:extLst>
                    <a:ext uri="{9D8B030D-6E8A-4147-A177-3AD203B41FA5}">
                      <a16:colId xmlns:a16="http://schemas.microsoft.com/office/drawing/2014/main" val="3280074488"/>
                    </a:ext>
                  </a:extLst>
                </a:gridCol>
                <a:gridCol w="265043">
                  <a:extLst>
                    <a:ext uri="{9D8B030D-6E8A-4147-A177-3AD203B41FA5}">
                      <a16:colId xmlns:a16="http://schemas.microsoft.com/office/drawing/2014/main" val="3005145648"/>
                    </a:ext>
                  </a:extLst>
                </a:gridCol>
                <a:gridCol w="3538331">
                  <a:extLst>
                    <a:ext uri="{9D8B030D-6E8A-4147-A177-3AD203B41FA5}">
                      <a16:colId xmlns:a16="http://schemas.microsoft.com/office/drawing/2014/main" val="3424379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354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Clock edge does not change the output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9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Clock edge complements the output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08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49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B96E-87BA-4E91-B5DE-67774056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 Tables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21B47F-1F85-4599-8B79-3EE2CE0BA9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603500"/>
                <a:ext cx="5377611" cy="363827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characteristic Table defines the FF operations</a:t>
                </a:r>
              </a:p>
              <a:p>
                <a:pPr lvl="1"/>
                <a:r>
                  <a:rPr lang="en-US" dirty="0"/>
                  <a:t>Q(t): current output</a:t>
                </a:r>
              </a:p>
              <a:p>
                <a:pPr lvl="1"/>
                <a:r>
                  <a:rPr lang="en-US" dirty="0"/>
                  <a:t>Q(t+1): next output</a:t>
                </a:r>
              </a:p>
              <a:p>
                <a:pPr lvl="1"/>
                <a:r>
                  <a:rPr lang="en-US" dirty="0" err="1"/>
                  <a:t>Clk</a:t>
                </a:r>
                <a:r>
                  <a:rPr lang="en-US" dirty="0"/>
                  <a:t> is not shown but it is there</a:t>
                </a:r>
              </a:p>
              <a:p>
                <a:r>
                  <a:rPr lang="en-US" dirty="0"/>
                  <a:t>FF logical properties can also be described algebraically </a:t>
                </a:r>
              </a:p>
              <a:p>
                <a:pPr lvl="1"/>
                <a:r>
                  <a:rPr lang="en-US" dirty="0"/>
                  <a:t>For JK-FF: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For D-FF: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T-Ff:   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 + 1) = 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fr-F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𝑇𝑄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21B47F-1F85-4599-8B79-3EE2CE0BA9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603500"/>
                <a:ext cx="5377611" cy="3638274"/>
              </a:xfrm>
              <a:blipFill>
                <a:blip r:embed="rId2"/>
                <a:stretch>
                  <a:fillRect l="-227" t="-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4BE64-B12B-4825-83FB-A6EBBA23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8F633-AE95-4E40-B33B-5CE2F2CE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431EF27-17AA-403B-94A9-8E6380899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791419"/>
              </p:ext>
            </p:extLst>
          </p:nvPr>
        </p:nvGraphicFramePr>
        <p:xfrm>
          <a:off x="6532565" y="3261166"/>
          <a:ext cx="2743200" cy="20964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9307">
                  <a:extLst>
                    <a:ext uri="{9D8B030D-6E8A-4147-A177-3AD203B41FA5}">
                      <a16:colId xmlns:a16="http://schemas.microsoft.com/office/drawing/2014/main" val="291205622"/>
                    </a:ext>
                  </a:extLst>
                </a:gridCol>
                <a:gridCol w="286603">
                  <a:extLst>
                    <a:ext uri="{9D8B030D-6E8A-4147-A177-3AD203B41FA5}">
                      <a16:colId xmlns:a16="http://schemas.microsoft.com/office/drawing/2014/main" val="1289788230"/>
                    </a:ext>
                  </a:extLst>
                </a:gridCol>
                <a:gridCol w="832514">
                  <a:extLst>
                    <a:ext uri="{9D8B030D-6E8A-4147-A177-3AD203B41FA5}">
                      <a16:colId xmlns:a16="http://schemas.microsoft.com/office/drawing/2014/main" val="1799752524"/>
                    </a:ext>
                  </a:extLst>
                </a:gridCol>
                <a:gridCol w="1364776">
                  <a:extLst>
                    <a:ext uri="{9D8B030D-6E8A-4147-A177-3AD203B41FA5}">
                      <a16:colId xmlns:a16="http://schemas.microsoft.com/office/drawing/2014/main" val="1490513876"/>
                    </a:ext>
                  </a:extLst>
                </a:gridCol>
              </a:tblGrid>
              <a:tr h="349416">
                <a:tc>
                  <a:txBody>
                    <a:bodyPr/>
                    <a:lstStyle/>
                    <a:p>
                      <a:r>
                        <a:rPr lang="en-US" sz="1600" dirty="0"/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Q(t+1)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83497"/>
                  </a:ext>
                </a:extLst>
              </a:tr>
              <a:tr h="34941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Q(t)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 change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956948"/>
                  </a:ext>
                </a:extLst>
              </a:tr>
              <a:tr h="34941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904967"/>
                  </a:ext>
                </a:extLst>
              </a:tr>
              <a:tr h="349416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468719"/>
                  </a:ext>
                </a:extLst>
              </a:tr>
              <a:tr h="349416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Q’(t)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Complement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177505"/>
                  </a:ext>
                </a:extLst>
              </a:tr>
              <a:tr h="349416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JK Flip-Flop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940825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7A886409-AEB5-415E-8CE1-A8198692A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832924"/>
              </p:ext>
            </p:extLst>
          </p:nvPr>
        </p:nvGraphicFramePr>
        <p:xfrm>
          <a:off x="9400039" y="3261166"/>
          <a:ext cx="2743200" cy="13976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9559">
                  <a:extLst>
                    <a:ext uri="{9D8B030D-6E8A-4147-A177-3AD203B41FA5}">
                      <a16:colId xmlns:a16="http://schemas.microsoft.com/office/drawing/2014/main" val="291205622"/>
                    </a:ext>
                  </a:extLst>
                </a:gridCol>
                <a:gridCol w="929641">
                  <a:extLst>
                    <a:ext uri="{9D8B030D-6E8A-4147-A177-3AD203B41FA5}">
                      <a16:colId xmlns:a16="http://schemas.microsoft.com/office/drawing/2014/main" val="179975252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90513876"/>
                    </a:ext>
                  </a:extLst>
                </a:gridCol>
              </a:tblGrid>
              <a:tr h="349416">
                <a:tc>
                  <a:txBody>
                    <a:bodyPr/>
                    <a:lstStyle/>
                    <a:p>
                      <a:r>
                        <a:rPr lang="en-US" sz="1600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Q(t+1)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83497"/>
                  </a:ext>
                </a:extLst>
              </a:tr>
              <a:tr h="34941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956948"/>
                  </a:ext>
                </a:extLst>
              </a:tr>
              <a:tr h="349416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904967"/>
                  </a:ext>
                </a:extLst>
              </a:tr>
              <a:tr h="34941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 Flip-Flop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940825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34601042-20D1-4357-9895-F94468C6A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270309"/>
              </p:ext>
            </p:extLst>
          </p:nvPr>
        </p:nvGraphicFramePr>
        <p:xfrm>
          <a:off x="9385131" y="4994174"/>
          <a:ext cx="2743200" cy="13976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9559">
                  <a:extLst>
                    <a:ext uri="{9D8B030D-6E8A-4147-A177-3AD203B41FA5}">
                      <a16:colId xmlns:a16="http://schemas.microsoft.com/office/drawing/2014/main" val="291205622"/>
                    </a:ext>
                  </a:extLst>
                </a:gridCol>
                <a:gridCol w="929641">
                  <a:extLst>
                    <a:ext uri="{9D8B030D-6E8A-4147-A177-3AD203B41FA5}">
                      <a16:colId xmlns:a16="http://schemas.microsoft.com/office/drawing/2014/main" val="179975252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90513876"/>
                    </a:ext>
                  </a:extLst>
                </a:gridCol>
              </a:tblGrid>
              <a:tr h="349416">
                <a:tc>
                  <a:txBody>
                    <a:bodyPr/>
                    <a:lstStyle/>
                    <a:p>
                      <a:r>
                        <a:rPr lang="en-US" sz="16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Q(t+1)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83497"/>
                  </a:ext>
                </a:extLst>
              </a:tr>
              <a:tr h="34941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Q(t)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 Change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956948"/>
                  </a:ext>
                </a:extLst>
              </a:tr>
              <a:tr h="349416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Q’(t)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Complement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904967"/>
                  </a:ext>
                </a:extLst>
              </a:tr>
              <a:tr h="34941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 Flip-Flop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940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0295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1563</TotalTime>
  <Words>850</Words>
  <Application>Microsoft Office PowerPoint</Application>
  <PresentationFormat>Widescreen</PresentationFormat>
  <Paragraphs>149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Century Gothic</vt:lpstr>
      <vt:lpstr>TimesTenLTStd-Roman</vt:lpstr>
      <vt:lpstr>Wingdings 3</vt:lpstr>
      <vt:lpstr>Ion Boardroom</vt:lpstr>
      <vt:lpstr>Digital Logic and Design</vt:lpstr>
      <vt:lpstr>PowerPoint Presentation</vt:lpstr>
      <vt:lpstr>Storage Elements: Other Flipflops</vt:lpstr>
      <vt:lpstr>Introduction</vt:lpstr>
      <vt:lpstr>JK Flip-Flop</vt:lpstr>
      <vt:lpstr>Operations of Flip-flops</vt:lpstr>
      <vt:lpstr>T (toggle) Flip-Flop</vt:lpstr>
      <vt:lpstr>T Flip-Flop</vt:lpstr>
      <vt:lpstr>Characteristic Tables</vt:lpstr>
      <vt:lpstr>Direct inputs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3.9 Hardware Description Language Boolean expressions</dc:title>
  <dc:creator>pc</dc:creator>
  <cp:lastModifiedBy>pc</cp:lastModifiedBy>
  <cp:revision>129</cp:revision>
  <dcterms:created xsi:type="dcterms:W3CDTF">2020-03-31T10:42:22Z</dcterms:created>
  <dcterms:modified xsi:type="dcterms:W3CDTF">2020-08-18T05:21:14Z</dcterms:modified>
</cp:coreProperties>
</file>