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4"/>
  </p:notesMasterIdLst>
  <p:sldIdLst>
    <p:sldId id="279" r:id="rId2"/>
    <p:sldId id="277" r:id="rId3"/>
    <p:sldId id="256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CFE7-77F1-485A-921E-9AAB26936FC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091-7E3D-4E0D-BC92-BA2A616B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76009-7CBC-43A0-85C1-3D11F8DCD17D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191-0A5A-4CE1-BCC6-67CFFD81CBD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213-6D37-40D5-B85C-65D764D4A800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E50-1C61-4EA0-A4B5-329B635AEF7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E6A-A872-45D5-B61B-D0F77693C10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C15-01FA-4803-AD73-CEE573C6ED6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DEB-9295-4CAC-A4F1-BBC03B7AC427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0CFA9-4255-476D-BAAC-0B3BC882519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046E89-E120-4073-ACB0-60F7C0C619B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B2A-B916-4D9E-A538-509AF54C9EA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FF55-B163-4FA2-9589-6D4809075A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2F39-9F03-40CF-A0E4-6C6732004490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152-FDB6-4AB0-91C2-700C71BD030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93A-DF5E-4ED3-A913-C0A05FDD3F5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E8E8-DA61-4A62-9C57-62BA330D52F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5F4-C145-495B-8B00-9633453E50D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E54-ED85-4232-8FA3-E1E36D6E55D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E0231-53E4-433A-9586-4847C118887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o79/Digital-Logic-Desig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ajjo79/Digital-Logic-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990-D2F7-4F01-8083-0578ABBC5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2374-E08F-4ADE-A3E8-55B2BCF2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26" y="3016811"/>
            <a:ext cx="220980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72C06-0B50-42A7-BC10-1855AA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21" y="793253"/>
            <a:ext cx="263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318A-9B78-43BC-9037-8E917B1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BF1A-6036-4790-8519-A97AAFFC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input clock in the positive-edge-triggered flip-flop makes a positive</a:t>
            </a:r>
            <a:br>
              <a:rPr lang="en-US" dirty="0"/>
            </a:br>
            <a:r>
              <a:rPr lang="en-US" dirty="0"/>
              <a:t>transition, the value of </a:t>
            </a:r>
            <a:r>
              <a:rPr lang="en-US" i="1" dirty="0"/>
              <a:t>D </a:t>
            </a:r>
            <a:r>
              <a:rPr lang="en-US" dirty="0"/>
              <a:t>is transferred to </a:t>
            </a:r>
            <a:r>
              <a:rPr lang="en-US" i="1" dirty="0"/>
              <a:t>Q</a:t>
            </a:r>
            <a:r>
              <a:rPr lang="en-US" dirty="0"/>
              <a:t>. </a:t>
            </a:r>
          </a:p>
          <a:p>
            <a:r>
              <a:rPr lang="en-US" dirty="0"/>
              <a:t>A negative transition of the clock (i.e., from 1 to 0) does not affect the output, nor is the output affected by changes in </a:t>
            </a:r>
            <a:r>
              <a:rPr lang="en-US" i="1" dirty="0"/>
              <a:t>D </a:t>
            </a:r>
            <a:r>
              <a:rPr lang="en-US" dirty="0"/>
              <a:t>when </a:t>
            </a:r>
            <a:r>
              <a:rPr lang="en-US" i="1" dirty="0" err="1"/>
              <a:t>Clk</a:t>
            </a:r>
            <a:r>
              <a:rPr lang="en-US" i="1" dirty="0"/>
              <a:t> </a:t>
            </a:r>
            <a:r>
              <a:rPr lang="en-US" dirty="0"/>
              <a:t>is in the steady logic-1 level or the logic-0 level. </a:t>
            </a:r>
          </a:p>
          <a:p>
            <a:r>
              <a:rPr lang="en-US" dirty="0"/>
              <a:t>Hence, this type of flip-flop responds to the transition from 0 to 1 and nothing else.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69BB6-26B1-4BA9-8C1A-BD746588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B5B6B-F3B8-43EE-924F-A3F30E92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1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445C-89A0-480F-93F8-2F91330A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7BDC-93B8-4173-91FD-9154A31E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8085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edge triggered flip-flop, the timing of the response of a flip-flop to input data and to the clock must be taken into consideration </a:t>
            </a:r>
          </a:p>
          <a:p>
            <a:r>
              <a:rPr lang="en-US" dirty="0"/>
              <a:t>There is a minimum time called the </a:t>
            </a:r>
            <a:r>
              <a:rPr lang="en-US" i="1" dirty="0"/>
              <a:t>setup time </a:t>
            </a:r>
            <a:r>
              <a:rPr lang="en-US" dirty="0"/>
              <a:t>during which the </a:t>
            </a:r>
            <a:r>
              <a:rPr lang="en-US" i="1" dirty="0"/>
              <a:t>D </a:t>
            </a:r>
            <a:r>
              <a:rPr lang="en-US" dirty="0"/>
              <a:t>input must be maintained at a constant value prior to the occurrence of the clock transition. </a:t>
            </a:r>
          </a:p>
          <a:p>
            <a:r>
              <a:rPr lang="en-US" dirty="0"/>
              <a:t>There is a minimum time called the </a:t>
            </a:r>
            <a:r>
              <a:rPr lang="en-US" i="1" dirty="0"/>
              <a:t>hold time </a:t>
            </a:r>
            <a:r>
              <a:rPr lang="en-US" dirty="0"/>
              <a:t>during which the </a:t>
            </a:r>
            <a:r>
              <a:rPr lang="en-US" i="1" dirty="0"/>
              <a:t>D </a:t>
            </a:r>
            <a:r>
              <a:rPr lang="en-US" dirty="0"/>
              <a:t>input must not change after the application of the positive transition of the clock. </a:t>
            </a:r>
          </a:p>
          <a:p>
            <a:r>
              <a:rPr lang="en-US" dirty="0"/>
              <a:t>The propagation delay time of the flip-flop is defined as the interval between the trigger edge and the stabilization of the output to a new state. </a:t>
            </a:r>
          </a:p>
          <a:p>
            <a:r>
              <a:rPr lang="en-US" dirty="0"/>
              <a:t>These and other parameters are specified in manufacturers’ data books for specific logic families.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7727B-2F5C-4A3E-8FF6-6851EA08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4C44E-F447-4BD6-84CE-EEC481EC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5B5D0-4EB4-4244-9E17-71FFB4E5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15" y="5302918"/>
            <a:ext cx="3735103" cy="13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9C0-F1E6-4124-A09D-2698F0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2AC6-1FA3-4AA0-A9F1-95738EDD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5845EBB-EB0E-4536-B1CE-7EDF98626187}"/>
              </a:ext>
            </a:extLst>
          </p:cNvPr>
          <p:cNvSpPr txBox="1">
            <a:spLocks/>
          </p:cNvSpPr>
          <p:nvPr/>
        </p:nvSpPr>
        <p:spPr bwMode="gray">
          <a:xfrm>
            <a:off x="10352540" y="-2432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330682-99BE-4071-AC2E-0FDA91FFAE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5CBF098-7F47-4EEC-92C9-9A39941FE7B4}"/>
              </a:ext>
            </a:extLst>
          </p:cNvPr>
          <p:cNvSpPr txBox="1">
            <a:spLocks/>
          </p:cNvSpPr>
          <p:nvPr/>
        </p:nvSpPr>
        <p:spPr>
          <a:xfrm>
            <a:off x="1222582" y="204407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Thanks for watching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Bahauddin Zakariya University, Multan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0D216-3354-445E-B60D-A3188901F7A0}"/>
              </a:ext>
            </a:extLst>
          </p:cNvPr>
          <p:cNvSpPr/>
          <p:nvPr/>
        </p:nvSpPr>
        <p:spPr>
          <a:xfrm>
            <a:off x="2928730" y="262591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F10334C-827D-4116-8BA8-BB413FDB48E9}"/>
              </a:ext>
            </a:extLst>
          </p:cNvPr>
          <p:cNvSpPr txBox="1">
            <a:spLocks/>
          </p:cNvSpPr>
          <p:nvPr/>
        </p:nvSpPr>
        <p:spPr>
          <a:xfrm>
            <a:off x="6864626" y="6391838"/>
            <a:ext cx="5327375" cy="429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are available at: </a:t>
            </a:r>
            <a:r>
              <a:rPr lang="en-US" sz="1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2CA5-EBD6-4481-9357-A822192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8320-C8B1-496E-B716-683C664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ismillah Calligraphy Png Transparent - Bismillah Calligraphy ...">
            <a:extLst>
              <a:ext uri="{FF2B5EF4-FFF2-40B4-BE49-F238E27FC236}">
                <a16:creationId xmlns:a16="http://schemas.microsoft.com/office/drawing/2014/main" id="{CC3AACC1-40EF-42B5-9545-D6E9F272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1200375"/>
            <a:ext cx="6239497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- Assalamu Alaikum, Arabic Script Kufic Calligraphy Royalty ...">
            <a:extLst>
              <a:ext uri="{FF2B5EF4-FFF2-40B4-BE49-F238E27FC236}">
                <a16:creationId xmlns:a16="http://schemas.microsoft.com/office/drawing/2014/main" id="{B161C495-12AF-439C-BBEB-5676BB61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381519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CA25D-3BB8-425A-AB3B-C4B4D663AE91}"/>
              </a:ext>
            </a:extLst>
          </p:cNvPr>
          <p:cNvSpPr/>
          <p:nvPr/>
        </p:nvSpPr>
        <p:spPr>
          <a:xfrm>
            <a:off x="3350538" y="5835957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18D37-1E0A-4FD4-BAF8-1E626AE003EE}"/>
              </a:ext>
            </a:extLst>
          </p:cNvPr>
          <p:cNvSpPr/>
          <p:nvPr/>
        </p:nvSpPr>
        <p:spPr>
          <a:xfrm>
            <a:off x="3363521" y="5638901"/>
            <a:ext cx="546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Slides can be found at</a:t>
            </a:r>
          </a:p>
        </p:txBody>
      </p:sp>
    </p:spTree>
    <p:extLst>
      <p:ext uri="{BB962C8B-B14F-4D97-AF65-F5344CB8AC3E}">
        <p14:creationId xmlns:p14="http://schemas.microsoft.com/office/powerpoint/2010/main" val="1937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509-9ED8-4385-A1EC-68899DDA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39" y="2386744"/>
            <a:ext cx="10508973" cy="16459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Storage Elements: D Latch</a:t>
            </a:r>
            <a:endParaRPr lang="en-US" sz="4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1093-0768-446B-86D9-5315775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3266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Chapter 4: </a:t>
            </a:r>
            <a:r>
              <a:rPr lang="en-US" dirty="0" err="1"/>
              <a:t>FlipFlops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027C-5143-4BBA-A82E-316EAE92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0A73-5CC2-475D-AF07-E23CDDE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193916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Flipflop is a storage element that can store binary information </a:t>
            </a:r>
          </a:p>
          <a:p>
            <a:r>
              <a:rPr lang="en-US" dirty="0"/>
              <a:t>The state of a flip-flop is switched by a change in the control input. </a:t>
            </a:r>
          </a:p>
          <a:p>
            <a:r>
              <a:rPr lang="en-US" dirty="0"/>
              <a:t>This momentary change is called a </a:t>
            </a:r>
            <a:r>
              <a:rPr lang="en-US" i="1" dirty="0"/>
              <a:t>trigger</a:t>
            </a:r>
            <a:r>
              <a:rPr lang="en-US" dirty="0"/>
              <a:t>, and the transition it causes is said to trigger the flip-flop.</a:t>
            </a:r>
          </a:p>
          <a:p>
            <a:r>
              <a:rPr lang="en-US" dirty="0"/>
              <a:t>The </a:t>
            </a:r>
            <a:r>
              <a:rPr lang="en-US" i="1" dirty="0"/>
              <a:t>D </a:t>
            </a:r>
            <a:r>
              <a:rPr lang="en-US" dirty="0"/>
              <a:t>latch with pulses in its control input is essentially a flip-flop</a:t>
            </a:r>
          </a:p>
          <a:p>
            <a:pPr lvl="1"/>
            <a:r>
              <a:rPr lang="en-US" dirty="0"/>
              <a:t>D Latch is triggered every time the pulse goes to the logic-1 level. </a:t>
            </a:r>
          </a:p>
          <a:p>
            <a:pPr lvl="1"/>
            <a:r>
              <a:rPr lang="en-US" dirty="0"/>
              <a:t>As long as the pulse input remains at this level, any changes in the data input will change the output and the state of the latch.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E823F-E650-4D5A-9066-A40ACE37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83AC5-0CCC-48C0-B865-867C0279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817888-D776-4E57-AAEF-967E4F87958B}"/>
              </a:ext>
            </a:extLst>
          </p:cNvPr>
          <p:cNvGrpSpPr/>
          <p:nvPr/>
        </p:nvGrpSpPr>
        <p:grpSpPr>
          <a:xfrm>
            <a:off x="8454887" y="3140766"/>
            <a:ext cx="3478240" cy="1296377"/>
            <a:chOff x="3953105" y="5000856"/>
            <a:chExt cx="4534853" cy="16957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FBC5A8-A15B-46F3-82E4-CF5B97E50A4E}"/>
                </a:ext>
              </a:extLst>
            </p:cNvPr>
            <p:cNvGrpSpPr/>
            <p:nvPr/>
          </p:nvGrpSpPr>
          <p:grpSpPr>
            <a:xfrm>
              <a:off x="3953105" y="5000856"/>
              <a:ext cx="4534853" cy="1695783"/>
              <a:chOff x="3172591" y="4696055"/>
              <a:chExt cx="4534853" cy="169578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D3683A-C525-4053-8E15-681C2ECD7A2A}"/>
                  </a:ext>
                </a:extLst>
              </p:cNvPr>
              <p:cNvSpPr/>
              <p:nvPr/>
            </p:nvSpPr>
            <p:spPr>
              <a:xfrm>
                <a:off x="4572000" y="4696055"/>
                <a:ext cx="1736035" cy="9228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Combinational Circuit</a:t>
                </a:r>
                <a:endParaRPr lang="en-US" b="1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DFA386B-E1E0-4988-824F-DE21575A79D1}"/>
                  </a:ext>
                </a:extLst>
              </p:cNvPr>
              <p:cNvSpPr/>
              <p:nvPr/>
            </p:nvSpPr>
            <p:spPr>
              <a:xfrm>
                <a:off x="4606555" y="5884332"/>
                <a:ext cx="1736035" cy="50750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Flipflop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AC7A8EBA-C356-4684-8C96-BAB3F6367545}"/>
                  </a:ext>
                </a:extLst>
              </p:cNvPr>
              <p:cNvSpPr/>
              <p:nvPr/>
            </p:nvSpPr>
            <p:spPr>
              <a:xfrm>
                <a:off x="3172591" y="4761450"/>
                <a:ext cx="1399409" cy="516835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7568AA37-0393-422E-B351-270A19D316EE}"/>
                  </a:ext>
                </a:extLst>
              </p:cNvPr>
              <p:cNvSpPr/>
              <p:nvPr/>
            </p:nvSpPr>
            <p:spPr>
              <a:xfrm>
                <a:off x="6308035" y="4757264"/>
                <a:ext cx="1399409" cy="516835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</a:p>
            </p:txBody>
          </p:sp>
        </p:grpSp>
        <p:sp>
          <p:nvSpPr>
            <p:cNvPr id="8" name="Arrow: Circular 7">
              <a:extLst>
                <a:ext uri="{FF2B5EF4-FFF2-40B4-BE49-F238E27FC236}">
                  <a16:creationId xmlns:a16="http://schemas.microsoft.com/office/drawing/2014/main" id="{42702D2B-8C66-47AA-ACB7-EBEC54A14FBC}"/>
                </a:ext>
              </a:extLst>
            </p:cNvPr>
            <p:cNvSpPr/>
            <p:nvPr/>
          </p:nvSpPr>
          <p:spPr>
            <a:xfrm rot="16200000">
              <a:off x="4898960" y="5450493"/>
              <a:ext cx="922867" cy="126940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17EE3337-D8C4-4DAF-A1B8-6A2EBDC1AE82}"/>
                </a:ext>
              </a:extLst>
            </p:cNvPr>
            <p:cNvSpPr/>
            <p:nvPr/>
          </p:nvSpPr>
          <p:spPr>
            <a:xfrm rot="5400000">
              <a:off x="6634168" y="5464059"/>
              <a:ext cx="922867" cy="126940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21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6CE2-0943-455A-AC7B-4C4CB34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B667-526C-4E3F-BE2D-778EB1A3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62" y="2323179"/>
            <a:ext cx="10582442" cy="3733985"/>
          </a:xfrm>
        </p:spPr>
        <p:txBody>
          <a:bodyPr>
            <a:normAutofit/>
          </a:bodyPr>
          <a:lstStyle/>
          <a:p>
            <a:r>
              <a:rPr lang="en-US" dirty="0"/>
              <a:t>State transition of latches start as soon as the </a:t>
            </a:r>
            <a:r>
              <a:rPr lang="en-US" dirty="0" err="1"/>
              <a:t>clk</a:t>
            </a:r>
            <a:r>
              <a:rPr lang="en-US" dirty="0"/>
              <a:t> changes to the logic-1 level</a:t>
            </a:r>
          </a:p>
          <a:p>
            <a:pPr lvl="1"/>
            <a:r>
              <a:rPr lang="en-US" dirty="0"/>
              <a:t>The new state of a latch appears at the output while the pulse is still active. </a:t>
            </a:r>
          </a:p>
          <a:p>
            <a:pPr lvl="1"/>
            <a:r>
              <a:rPr lang="en-US" dirty="0"/>
              <a:t>This output is connected to the inputs of the latches through the combinational circuit.</a:t>
            </a:r>
          </a:p>
          <a:p>
            <a:pPr lvl="1"/>
            <a:r>
              <a:rPr lang="en-US" dirty="0"/>
              <a:t>If the inputs applied to the latches change while the clock pulse is still at the logic-1 level, the latches will respond to new values and a new output state may occur. </a:t>
            </a:r>
          </a:p>
          <a:p>
            <a:pPr lvl="1"/>
            <a:r>
              <a:rPr lang="en-US" dirty="0"/>
              <a:t>The result is an unpredictable situation, since the state of the latches may keep changing for as long as the clock pulse stays at the active level. </a:t>
            </a:r>
          </a:p>
          <a:p>
            <a:pPr lvl="1"/>
            <a:r>
              <a:rPr lang="en-US" dirty="0"/>
              <a:t>If there are multiple latches and all are triggered with common clock than due to this the output of a latch cannot be applied directly or through combinational logic to the input of the same or another latch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EB298-3C6E-41F5-A305-592CE1A0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EA43F-5224-42F9-882B-2DE0F532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4A26E-C7C4-4EC8-A3B8-00BF40D0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770" y="5217492"/>
            <a:ext cx="3881230" cy="16016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C1509C-A1BA-4582-9EA8-1A02A6C01FC5}"/>
              </a:ext>
            </a:extLst>
          </p:cNvPr>
          <p:cNvSpPr/>
          <p:nvPr/>
        </p:nvSpPr>
        <p:spPr>
          <a:xfrm>
            <a:off x="1974574" y="5578170"/>
            <a:ext cx="57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problem with the latch is that it responds to a change in the </a:t>
            </a:r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a clock pulse</a:t>
            </a:r>
          </a:p>
        </p:txBody>
      </p:sp>
    </p:spTree>
    <p:extLst>
      <p:ext uri="{BB962C8B-B14F-4D97-AF65-F5344CB8AC3E}">
        <p14:creationId xmlns:p14="http://schemas.microsoft.com/office/powerpoint/2010/main" val="35294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DDA3-BA47-4E19-A124-2FEBF0A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EDE7-FCF5-46D3-9ADA-7AFADEC8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issue faced by latches when common clock is used is eliminated in flip-flops</a:t>
            </a:r>
          </a:p>
          <a:p>
            <a:r>
              <a:rPr lang="en-US" dirty="0"/>
              <a:t>The key to the proper operation of a flip-flop is to trigger it only during a signal </a:t>
            </a:r>
            <a:r>
              <a:rPr lang="en-US" i="1" dirty="0"/>
              <a:t>transition</a:t>
            </a:r>
            <a:r>
              <a:rPr lang="en-US" dirty="0"/>
              <a:t>. </a:t>
            </a:r>
          </a:p>
          <a:p>
            <a:r>
              <a:rPr lang="en-US" dirty="0"/>
              <a:t>This can be accomplished by eliminating the feedback path that is inherent in the operation of the sequential circuit using latches. </a:t>
            </a:r>
          </a:p>
          <a:p>
            <a:r>
              <a:rPr lang="en-US" dirty="0"/>
              <a:t>A clock pulse goes through two transitions: from 0 to 1 and the return from 1 to 0. </a:t>
            </a:r>
          </a:p>
          <a:p>
            <a:r>
              <a:rPr lang="en-US" dirty="0"/>
              <a:t>The positive transition is defined as the positive edge and the negative transition as the negative edge. </a:t>
            </a:r>
          </a:p>
          <a:p>
            <a:r>
              <a:rPr lang="en-US" dirty="0"/>
              <a:t>There are two ways that a latch can be modified to form a flip-flop.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Employ two latches in a special configuration that isolates the output of the flip-flop and prevents it from being affected while the input to the flip-flop is changing.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Produce a flip-flop that triggers only during a signal transition (from 0 to 1 or from 1 to 0) of the synchronizing signal (clock) and is disabled during the rest of the clock pulse.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5B989-446E-416E-A9E3-835D4FE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162E-3D9D-4A9D-A7E1-3E6DEBFF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0B917-7D66-4DAD-8F63-3A42123D8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2" r="27188"/>
          <a:stretch/>
        </p:blipFill>
        <p:spPr>
          <a:xfrm>
            <a:off x="9916367" y="3022421"/>
            <a:ext cx="2146852" cy="813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BD881-5FF3-4E30-8C7E-0DF8A68BC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71" r="27345"/>
          <a:stretch/>
        </p:blipFill>
        <p:spPr>
          <a:xfrm>
            <a:off x="9916367" y="3900552"/>
            <a:ext cx="2050346" cy="822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7A3B2-F475-41DB-85EA-5B4CACA44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21" r="29725"/>
          <a:stretch/>
        </p:blipFill>
        <p:spPr>
          <a:xfrm>
            <a:off x="9868114" y="4842083"/>
            <a:ext cx="2146852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2391-CADA-489D-92C8-5969CFE9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Edge-Triggered </a:t>
            </a:r>
            <a:r>
              <a:rPr lang="en-US" b="1" i="1" dirty="0"/>
              <a:t>D </a:t>
            </a:r>
            <a:r>
              <a:rPr lang="en-US" b="1" dirty="0"/>
              <a:t>Flip-Flop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1BD0-285A-4BFB-BF27-53FB7005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298699"/>
            <a:ext cx="6986097" cy="4093139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 D </a:t>
            </a:r>
            <a:r>
              <a:rPr lang="en-US" dirty="0"/>
              <a:t>flip-flop with two </a:t>
            </a:r>
            <a:r>
              <a:rPr lang="en-US" i="1" dirty="0"/>
              <a:t>D </a:t>
            </a:r>
            <a:r>
              <a:rPr lang="en-US" dirty="0"/>
              <a:t>latches and an inverter is shown in Fig.</a:t>
            </a:r>
          </a:p>
          <a:p>
            <a:r>
              <a:rPr lang="en-US" dirty="0"/>
              <a:t>The first latch is called the master and the second the slave. </a:t>
            </a:r>
          </a:p>
          <a:p>
            <a:r>
              <a:rPr lang="en-US" dirty="0"/>
              <a:t>The circuit samples the </a:t>
            </a:r>
            <a:r>
              <a:rPr lang="en-US" i="1" dirty="0"/>
              <a:t>D </a:t>
            </a:r>
            <a:r>
              <a:rPr lang="en-US" dirty="0"/>
              <a:t>input and changes its output </a:t>
            </a:r>
            <a:r>
              <a:rPr lang="en-US" i="1" dirty="0"/>
              <a:t>Q </a:t>
            </a:r>
            <a:r>
              <a:rPr lang="en-US" dirty="0"/>
              <a:t>only at the negative edge of the synchronizing or controlling clock (designated as </a:t>
            </a:r>
            <a:r>
              <a:rPr lang="en-US" i="1" dirty="0" err="1"/>
              <a:t>Clk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If clock = 0: Master latch is disabled. Slave latch is enabled and Q=Y</a:t>
            </a:r>
          </a:p>
          <a:p>
            <a:pPr lvl="2"/>
            <a:r>
              <a:rPr lang="en-US" dirty="0"/>
              <a:t>Change in input D does not affect the state of Master</a:t>
            </a:r>
          </a:p>
          <a:p>
            <a:pPr lvl="1"/>
            <a:r>
              <a:rPr lang="en-US" dirty="0"/>
              <a:t>If clock = 1: Master is enabled and slave is disabled. </a:t>
            </a:r>
          </a:p>
          <a:p>
            <a:pPr lvl="2"/>
            <a:r>
              <a:rPr lang="en-US" dirty="0"/>
              <a:t>Change in input D affects the state of master</a:t>
            </a:r>
          </a:p>
          <a:p>
            <a:pPr lvl="1"/>
            <a:r>
              <a:rPr lang="en-US" dirty="0"/>
              <a:t>Hence when clock is triggered to 1, master state is changed if D=1 and when clock is triggered to zero, salve is enabled and change in master is propagated to salve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43AF0-9B8C-4E53-B371-42C6669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0829-4E1E-4B72-9B1C-FA6F52B8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FA7F2-07C0-4977-8970-A89E8930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07" y="3491933"/>
            <a:ext cx="4300195" cy="12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7949-F930-4EB1-A406-DEBD180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Triggered D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78B-BE9B-4D74-AFA5-A8D51F9F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8415"/>
            <a:ext cx="10145392" cy="3416300"/>
          </a:xfrm>
        </p:spPr>
        <p:txBody>
          <a:bodyPr>
            <a:normAutofit/>
          </a:bodyPr>
          <a:lstStyle/>
          <a:p>
            <a:r>
              <a:rPr lang="en-US" dirty="0"/>
              <a:t>The behavior of the master–slave flip-flop dictates that (negative edge triggered flipflop)</a:t>
            </a:r>
          </a:p>
          <a:p>
            <a:pPr lvl="1"/>
            <a:r>
              <a:rPr lang="en-US" dirty="0"/>
              <a:t>The output may change only once</a:t>
            </a:r>
          </a:p>
          <a:p>
            <a:pPr lvl="1"/>
            <a:r>
              <a:rPr lang="en-US" dirty="0"/>
              <a:t>A change in the output is triggered by the negative edge of the clock</a:t>
            </a:r>
          </a:p>
          <a:p>
            <a:pPr lvl="1"/>
            <a:r>
              <a:rPr lang="en-US" dirty="0"/>
              <a:t>The change may occur only during the clock’s negative level. </a:t>
            </a:r>
          </a:p>
          <a:p>
            <a:r>
              <a:rPr lang="en-US" dirty="0"/>
              <a:t>Positive edge triggered flip flop can also be designed</a:t>
            </a:r>
          </a:p>
          <a:p>
            <a:pPr lvl="1"/>
            <a:r>
              <a:rPr lang="en-US" dirty="0"/>
              <a:t>This uses an additional inverter between the </a:t>
            </a:r>
            <a:r>
              <a:rPr lang="en-US" b="1" i="1" dirty="0" err="1">
                <a:solidFill>
                  <a:schemeClr val="accent6"/>
                </a:solidFill>
              </a:rPr>
              <a:t>Clk</a:t>
            </a:r>
            <a:r>
              <a:rPr lang="en-US" i="1" dirty="0"/>
              <a:t> </a:t>
            </a:r>
            <a:r>
              <a:rPr lang="en-US" dirty="0"/>
              <a:t>terminal and the junction between the other inverter and input </a:t>
            </a:r>
            <a:r>
              <a:rPr lang="en-US" b="1" i="1" dirty="0" err="1">
                <a:solidFill>
                  <a:schemeClr val="accent6"/>
                </a:solidFill>
              </a:rPr>
              <a:t>En</a:t>
            </a:r>
            <a:r>
              <a:rPr lang="en-US" i="1" dirty="0"/>
              <a:t> </a:t>
            </a:r>
            <a:r>
              <a:rPr lang="en-US" dirty="0"/>
              <a:t>of the master latch.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359B-1DB0-4CF1-9CE0-02680A2F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6F01-2B9B-4FAF-8DBA-402149A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5 Logic Circuits">
            <a:extLst>
              <a:ext uri="{FF2B5EF4-FFF2-40B4-BE49-F238E27FC236}">
                <a16:creationId xmlns:a16="http://schemas.microsoft.com/office/drawing/2014/main" id="{99A217FA-F3C0-4450-8DC8-DDA0529F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88" y="4981433"/>
            <a:ext cx="5069541" cy="17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3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5E7-2C82-4864-A309-87086E95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Construction of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802B-7F84-4FAF-A414-0EBA6037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8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uses three </a:t>
            </a:r>
            <a:r>
              <a:rPr lang="en-US" b="1" i="1" dirty="0">
                <a:solidFill>
                  <a:schemeClr val="accent6"/>
                </a:solidFill>
              </a:rPr>
              <a:t>SR</a:t>
            </a:r>
            <a:r>
              <a:rPr lang="en-US" i="1" dirty="0"/>
              <a:t> </a:t>
            </a:r>
            <a:r>
              <a:rPr lang="en-US" dirty="0"/>
              <a:t>latches as shown in Fig</a:t>
            </a:r>
          </a:p>
          <a:p>
            <a:r>
              <a:rPr lang="en-US" dirty="0"/>
              <a:t>Two latches respond to the external </a:t>
            </a:r>
            <a:r>
              <a:rPr lang="en-US" b="1" i="1" dirty="0">
                <a:solidFill>
                  <a:schemeClr val="accent6"/>
                </a:solidFill>
              </a:rPr>
              <a:t>D</a:t>
            </a:r>
            <a:r>
              <a:rPr lang="en-US" i="1" dirty="0"/>
              <a:t> </a:t>
            </a:r>
            <a:r>
              <a:rPr lang="en-US" dirty="0"/>
              <a:t>(data) and </a:t>
            </a:r>
            <a:r>
              <a:rPr lang="en-US" b="1" i="1" dirty="0" err="1">
                <a:solidFill>
                  <a:schemeClr val="accent6"/>
                </a:solidFill>
              </a:rPr>
              <a:t>Clk</a:t>
            </a:r>
            <a:r>
              <a:rPr lang="en-US" i="1" dirty="0"/>
              <a:t> </a:t>
            </a:r>
            <a:r>
              <a:rPr lang="en-US" dirty="0"/>
              <a:t>(clock) inputs. The</a:t>
            </a:r>
            <a:br>
              <a:rPr lang="en-US" dirty="0"/>
            </a:br>
            <a:r>
              <a:rPr lang="en-US" dirty="0"/>
              <a:t>third latch provides the outputs for the flip-flop. 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chemeClr val="accent6"/>
                </a:solidFill>
              </a:rPr>
              <a:t>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/>
                </a:solidFill>
              </a:rPr>
              <a:t>R</a:t>
            </a:r>
            <a:r>
              <a:rPr lang="en-US" i="1" dirty="0"/>
              <a:t> </a:t>
            </a:r>
            <a:r>
              <a:rPr lang="en-US" dirty="0"/>
              <a:t>inputs of the output latch are maintained at logic-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dirty="0"/>
              <a:t>Stable State: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clk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=0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D=x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output remains in current state </a:t>
            </a:r>
          </a:p>
          <a:p>
            <a:r>
              <a:rPr lang="en-US" dirty="0"/>
              <a:t>Reset State: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clk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=1, D=0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R=0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Q=0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Clk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=1, D=1</a:t>
            </a:r>
            <a:r>
              <a:rPr lang="en-US" dirty="0"/>
              <a:t>: terminal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/>
              <a:t> remains 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 because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Q=0</a:t>
            </a:r>
          </a:p>
          <a:p>
            <a:pPr lvl="1"/>
            <a:r>
              <a:rPr lang="en-US" dirty="0"/>
              <a:t>The flip-flop is locked out and is unresponsive to further changes in the input. </a:t>
            </a:r>
          </a:p>
          <a:p>
            <a:r>
              <a:rPr lang="en-US" dirty="0"/>
              <a:t>When the clock returns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i="1" dirty="0"/>
              <a:t> </a:t>
            </a:r>
            <a:r>
              <a:rPr lang="en-US" dirty="0"/>
              <a:t>goes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, placing the output latch in the quiescent condition without changing the output. </a:t>
            </a:r>
          </a:p>
          <a:p>
            <a:r>
              <a:rPr lang="en-US" dirty="0"/>
              <a:t>Similarly, if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 1 </a:t>
            </a:r>
            <a:r>
              <a:rPr lang="en-US" dirty="0"/>
              <a:t>when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Clk</a:t>
            </a:r>
            <a:r>
              <a:rPr lang="en-US" i="1" dirty="0"/>
              <a:t> </a:t>
            </a:r>
            <a:r>
              <a:rPr lang="en-US" dirty="0"/>
              <a:t>goes from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/>
              <a:t>S </a:t>
            </a:r>
            <a:r>
              <a:rPr lang="en-US" dirty="0"/>
              <a:t>changes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. </a:t>
            </a:r>
          </a:p>
          <a:p>
            <a:r>
              <a:rPr lang="en-US" dirty="0"/>
              <a:t>This causes the circuit to go to the set state, making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Q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 1</a:t>
            </a:r>
            <a:r>
              <a:rPr lang="en-US" dirty="0"/>
              <a:t>. Any change in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i="1" dirty="0"/>
              <a:t> </a:t>
            </a:r>
            <a:r>
              <a:rPr lang="en-US" dirty="0"/>
              <a:t>while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Clk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 1 </a:t>
            </a:r>
            <a:r>
              <a:rPr lang="en-US" dirty="0"/>
              <a:t>does not affect the output.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D6505-7FD0-44D4-9EAE-8033C9BE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6542B-B364-4275-8EB1-A034EA2F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C7AB0-2F75-4F86-84D7-0F325878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907" y="1327150"/>
            <a:ext cx="4380919" cy="3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1501</TotalTime>
  <Words>1290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Digital Logic and Design</vt:lpstr>
      <vt:lpstr>PowerPoint Presentation</vt:lpstr>
      <vt:lpstr>Storage Elements: D Latch</vt:lpstr>
      <vt:lpstr>Introduction</vt:lpstr>
      <vt:lpstr>Introduction</vt:lpstr>
      <vt:lpstr>Flip-Flops</vt:lpstr>
      <vt:lpstr>Edge-Triggered D Flip-Flop </vt:lpstr>
      <vt:lpstr>Edge Triggered D Flip Flop</vt:lpstr>
      <vt:lpstr>2nd Construction of Flip Flop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3.9 Hardware Description Language Boolean expressions</dc:title>
  <dc:creator>pc</dc:creator>
  <cp:lastModifiedBy>pc</cp:lastModifiedBy>
  <cp:revision>118</cp:revision>
  <dcterms:created xsi:type="dcterms:W3CDTF">2020-03-31T10:42:22Z</dcterms:created>
  <dcterms:modified xsi:type="dcterms:W3CDTF">2020-07-15T13:58:51Z</dcterms:modified>
</cp:coreProperties>
</file>